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2"/>
  </p:notesMasterIdLst>
  <p:sldIdLst>
    <p:sldId id="256" r:id="rId5"/>
    <p:sldId id="2147373874" r:id="rId6"/>
    <p:sldId id="2147373880" r:id="rId7"/>
    <p:sldId id="2147373878" r:id="rId8"/>
    <p:sldId id="2147373879" r:id="rId9"/>
    <p:sldId id="2147373881" r:id="rId10"/>
    <p:sldId id="284"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867FC46-57E1-6DDC-9246-CF1573CC7A22}" name="Celestia Howe" initials="CH" userId="S::celestiah@verbbiotics.com::94a65b91-49fe-472c-a96d-6907193a4a84" providerId="AD"/>
  <p188:author id="{2647ECEC-0D83-7323-56B2-4171D55CD8CB}" name="Todd Beckman" initials="TB" userId="S::toddb@verbbiotics.com::fa73997d-cc3d-47e1-866f-78fe324970e3"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1E8197"/>
    <a:srgbClr val="F4F9F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AE3AFFF-D53E-61AD-746A-E50C96095389}" v="101" dt="2024-10-03T19:00:11.29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32"/>
  </p:normalViewPr>
  <p:slideViewPr>
    <p:cSldViewPr snapToGrid="0">
      <p:cViewPr varScale="1">
        <p:scale>
          <a:sx n="106" d="100"/>
          <a:sy n="106" d="100"/>
        </p:scale>
        <p:origin x="792"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18" Type="http://schemas.microsoft.com/office/2018/10/relationships/authors" Target="author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notesMaster" Target="notesMasters/notesMaster1.xml"/><Relationship Id="rId17"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7292F5-C5CE-AB48-ACD9-EBB5A0E5F6BD}" type="datetimeFigureOut">
              <a:rPr lang="en-US" smtClean="0"/>
              <a:t>2/24/2026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68242A7-B9A9-1941-A425-710C4675CA1D}" type="slidenum">
              <a:rPr lang="en-US" smtClean="0"/>
              <a:t>‹#›</a:t>
            </a:fld>
            <a:endParaRPr lang="en-US"/>
          </a:p>
        </p:txBody>
      </p:sp>
    </p:spTree>
    <p:extLst>
      <p:ext uri="{BB962C8B-B14F-4D97-AF65-F5344CB8AC3E}">
        <p14:creationId xmlns:p14="http://schemas.microsoft.com/office/powerpoint/2010/main" val="15883527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rgbClr val="1E8197"/>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0317AB-1FFD-3780-A1F2-696B4727A5D6}"/>
              </a:ext>
            </a:extLst>
          </p:cNvPr>
          <p:cNvSpPr>
            <a:spLocks noGrp="1"/>
          </p:cNvSpPr>
          <p:nvPr>
            <p:ph type="ctrTitle"/>
          </p:nvPr>
        </p:nvSpPr>
        <p:spPr>
          <a:xfrm>
            <a:off x="770237" y="2229051"/>
            <a:ext cx="10499125" cy="809368"/>
          </a:xfrm>
        </p:spPr>
        <p:txBody>
          <a:bodyPr anchor="t">
            <a:normAutofit/>
          </a:bodyPr>
          <a:lstStyle>
            <a:lvl1pPr algn="l">
              <a:defRPr sz="4800" b="0" i="0">
                <a:solidFill>
                  <a:schemeClr val="bg1"/>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Subtitle 2">
            <a:extLst>
              <a:ext uri="{FF2B5EF4-FFF2-40B4-BE49-F238E27FC236}">
                <a16:creationId xmlns:a16="http://schemas.microsoft.com/office/drawing/2014/main" id="{CC3B0829-ECD7-B06B-6FFE-F4FAD90AF843}"/>
              </a:ext>
            </a:extLst>
          </p:cNvPr>
          <p:cNvSpPr>
            <a:spLocks noGrp="1"/>
          </p:cNvSpPr>
          <p:nvPr>
            <p:ph type="subTitle" idx="1" hasCustomPrompt="1"/>
          </p:nvPr>
        </p:nvSpPr>
        <p:spPr>
          <a:xfrm>
            <a:off x="770237" y="4929305"/>
            <a:ext cx="9144000" cy="520021"/>
          </a:xfrm>
        </p:spPr>
        <p:txBody>
          <a:bodyPr>
            <a:normAutofit/>
          </a:bodyPr>
          <a:lstStyle>
            <a:lvl1pPr marL="0" indent="0" algn="l">
              <a:buNone/>
              <a:defRPr sz="1600" b="0" i="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8" name="Picture 7">
            <a:extLst>
              <a:ext uri="{FF2B5EF4-FFF2-40B4-BE49-F238E27FC236}">
                <a16:creationId xmlns:a16="http://schemas.microsoft.com/office/drawing/2014/main" id="{51DEA379-93B7-4097-D0C6-9F404E00072B}"/>
              </a:ext>
            </a:extLst>
          </p:cNvPr>
          <p:cNvPicPr>
            <a:picLocks noChangeAspect="1"/>
          </p:cNvPicPr>
          <p:nvPr userDrawn="1"/>
        </p:nvPicPr>
        <p:blipFill>
          <a:blip r:embed="rId2"/>
          <a:srcRect/>
          <a:stretch/>
        </p:blipFill>
        <p:spPr>
          <a:xfrm>
            <a:off x="615681" y="785694"/>
            <a:ext cx="4198021" cy="764040"/>
          </a:xfrm>
          <a:prstGeom prst="rect">
            <a:avLst/>
          </a:prstGeom>
        </p:spPr>
      </p:pic>
      <p:cxnSp>
        <p:nvCxnSpPr>
          <p:cNvPr id="10" name="Straight Connector 9">
            <a:extLst>
              <a:ext uri="{FF2B5EF4-FFF2-40B4-BE49-F238E27FC236}">
                <a16:creationId xmlns:a16="http://schemas.microsoft.com/office/drawing/2014/main" id="{1FEB35F0-B312-5BED-9D85-A57D7686A270}"/>
              </a:ext>
            </a:extLst>
          </p:cNvPr>
          <p:cNvCxnSpPr>
            <a:cxnSpLocks/>
          </p:cNvCxnSpPr>
          <p:nvPr userDrawn="1"/>
        </p:nvCxnSpPr>
        <p:spPr>
          <a:xfrm>
            <a:off x="187569" y="1746927"/>
            <a:ext cx="11758246"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E6C0F3E6-76CA-F8E3-43DB-F0708A0B76AF}"/>
              </a:ext>
            </a:extLst>
          </p:cNvPr>
          <p:cNvCxnSpPr>
            <a:cxnSpLocks/>
          </p:cNvCxnSpPr>
          <p:nvPr userDrawn="1"/>
        </p:nvCxnSpPr>
        <p:spPr>
          <a:xfrm>
            <a:off x="187569" y="6166527"/>
            <a:ext cx="11758246"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4" name="Footer Placeholder 4">
            <a:extLst>
              <a:ext uri="{FF2B5EF4-FFF2-40B4-BE49-F238E27FC236}">
                <a16:creationId xmlns:a16="http://schemas.microsoft.com/office/drawing/2014/main" id="{69848744-EEE5-35B4-C2EE-B1E7F4468EF6}"/>
              </a:ext>
            </a:extLst>
          </p:cNvPr>
          <p:cNvSpPr txBox="1">
            <a:spLocks/>
          </p:cNvSpPr>
          <p:nvPr userDrawn="1"/>
        </p:nvSpPr>
        <p:spPr>
          <a:xfrm>
            <a:off x="251012" y="6346663"/>
            <a:ext cx="11102788" cy="313629"/>
          </a:xfrm>
          <a:prstGeom prst="rect">
            <a:avLst/>
          </a:prstGeom>
        </p:spPr>
        <p:txBody>
          <a:bodyPr/>
          <a:lstStyle>
            <a:defPPr>
              <a:defRPr lang="en-US"/>
            </a:defPPr>
            <a:lvl1pPr marL="0" algn="l" defTabSz="914400" rtl="0" eaLnBrk="1" latinLnBrk="0" hangingPunct="1">
              <a:defRPr sz="800" b="0" kern="1200">
                <a:solidFill>
                  <a:schemeClr val="bg2">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solidFill>
                  <a:schemeClr val="bg1"/>
                </a:solidFill>
                <a:latin typeface="Arial" panose="020B0604020202020204" pitchFamily="34" charset="0"/>
                <a:ea typeface="Calibri"/>
                <a:cs typeface="Arial" panose="020B0604020202020204" pitchFamily="34" charset="0"/>
                <a:sym typeface="Calibri"/>
              </a:rPr>
              <a:t>Proprietary and Confidential Information of Verb Biotics™</a:t>
            </a:r>
          </a:p>
        </p:txBody>
      </p:sp>
    </p:spTree>
    <p:extLst>
      <p:ext uri="{BB962C8B-B14F-4D97-AF65-F5344CB8AC3E}">
        <p14:creationId xmlns:p14="http://schemas.microsoft.com/office/powerpoint/2010/main" val="30963671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pic>
        <p:nvPicPr>
          <p:cNvPr id="9" name="Picture 8" descr="A picture containing graphics, creativity, art&#10;&#10;Description automatically generated with medium confidence">
            <a:extLst>
              <a:ext uri="{FF2B5EF4-FFF2-40B4-BE49-F238E27FC236}">
                <a16:creationId xmlns:a16="http://schemas.microsoft.com/office/drawing/2014/main" id="{E95EFCDA-F8DE-A8E7-6F36-DD22D1A76799}"/>
              </a:ext>
            </a:extLst>
          </p:cNvPr>
          <p:cNvPicPr>
            <a:picLocks noChangeAspect="1"/>
          </p:cNvPicPr>
          <p:nvPr userDrawn="1"/>
        </p:nvPicPr>
        <p:blipFill>
          <a:blip r:embed="rId2"/>
          <a:stretch>
            <a:fillRect/>
          </a:stretch>
        </p:blipFill>
        <p:spPr>
          <a:xfrm>
            <a:off x="11593429" y="303229"/>
            <a:ext cx="469425" cy="469425"/>
          </a:xfrm>
          <a:prstGeom prst="rect">
            <a:avLst/>
          </a:prstGeom>
        </p:spPr>
      </p:pic>
      <p:sp>
        <p:nvSpPr>
          <p:cNvPr id="2" name="Title 1">
            <a:extLst>
              <a:ext uri="{FF2B5EF4-FFF2-40B4-BE49-F238E27FC236}">
                <a16:creationId xmlns:a16="http://schemas.microsoft.com/office/drawing/2014/main" id="{56D503C9-4414-F002-69C5-726F264DAC7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2B92D1C-DC97-2F71-C40C-CCFDBD6533D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29FF6E0-68E1-2E7E-AC90-1D6282B7381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cxnSp>
        <p:nvCxnSpPr>
          <p:cNvPr id="8" name="Straight Connector 7">
            <a:extLst>
              <a:ext uri="{FF2B5EF4-FFF2-40B4-BE49-F238E27FC236}">
                <a16:creationId xmlns:a16="http://schemas.microsoft.com/office/drawing/2014/main" id="{B07BBD31-8B7E-2E2D-84B3-1BE3822C5ED4}"/>
              </a:ext>
            </a:extLst>
          </p:cNvPr>
          <p:cNvCxnSpPr>
            <a:cxnSpLocks/>
          </p:cNvCxnSpPr>
          <p:nvPr userDrawn="1"/>
        </p:nvCxnSpPr>
        <p:spPr>
          <a:xfrm>
            <a:off x="251012" y="6176963"/>
            <a:ext cx="11689977"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Footer Placeholder 4">
            <a:extLst>
              <a:ext uri="{FF2B5EF4-FFF2-40B4-BE49-F238E27FC236}">
                <a16:creationId xmlns:a16="http://schemas.microsoft.com/office/drawing/2014/main" id="{8030ADA6-7B4A-E8DF-B072-1C3F3721C8C3}"/>
              </a:ext>
            </a:extLst>
          </p:cNvPr>
          <p:cNvSpPr txBox="1">
            <a:spLocks/>
          </p:cNvSpPr>
          <p:nvPr userDrawn="1"/>
        </p:nvSpPr>
        <p:spPr>
          <a:xfrm>
            <a:off x="251012" y="6346663"/>
            <a:ext cx="11102788" cy="313629"/>
          </a:xfrm>
          <a:prstGeom prst="rect">
            <a:avLst/>
          </a:prstGeom>
        </p:spPr>
        <p:txBody>
          <a:bodyPr/>
          <a:lstStyle>
            <a:defPPr>
              <a:defRPr lang="en-US"/>
            </a:defPPr>
            <a:lvl1pPr marL="0" algn="l" defTabSz="914400" rtl="0" eaLnBrk="1" latinLnBrk="0" hangingPunct="1">
              <a:defRPr sz="800" b="0" kern="1200">
                <a:solidFill>
                  <a:schemeClr val="bg2">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solidFill>
                  <a:schemeClr val="tx1"/>
                </a:solidFill>
                <a:latin typeface="Arial" panose="020B0604020202020204" pitchFamily="34" charset="0"/>
                <a:ea typeface="Calibri"/>
                <a:cs typeface="Arial" panose="020B0604020202020204" pitchFamily="34" charset="0"/>
                <a:sym typeface="Calibri"/>
              </a:rPr>
              <a:t>Proprietary</a:t>
            </a:r>
            <a:r>
              <a:rPr lang="en-US">
                <a:solidFill>
                  <a:srgbClr val="1E8197"/>
                </a:solidFill>
                <a:latin typeface="Arial" panose="020B0604020202020204" pitchFamily="34" charset="0"/>
                <a:ea typeface="Calibri"/>
                <a:cs typeface="Arial" panose="020B0604020202020204" pitchFamily="34" charset="0"/>
                <a:sym typeface="Calibri"/>
              </a:rPr>
              <a:t> and Confidential Information of Verb Biotics™</a:t>
            </a:r>
          </a:p>
        </p:txBody>
      </p:sp>
      <p:sp>
        <p:nvSpPr>
          <p:cNvPr id="6" name="Slide Number Placeholder 15">
            <a:extLst>
              <a:ext uri="{FF2B5EF4-FFF2-40B4-BE49-F238E27FC236}">
                <a16:creationId xmlns:a16="http://schemas.microsoft.com/office/drawing/2014/main" id="{2B135DE8-1D7F-445C-56DB-328C0DA9E072}"/>
              </a:ext>
            </a:extLst>
          </p:cNvPr>
          <p:cNvSpPr>
            <a:spLocks noGrp="1"/>
          </p:cNvSpPr>
          <p:nvPr>
            <p:ph type="sldNum" sz="quarter" idx="14"/>
          </p:nvPr>
        </p:nvSpPr>
        <p:spPr>
          <a:xfrm>
            <a:off x="10548747" y="6355588"/>
            <a:ext cx="805051" cy="365125"/>
          </a:xfrm>
          <a:prstGeom prst="rect">
            <a:avLst/>
          </a:prstGeom>
        </p:spPr>
        <p:txBody>
          <a:bodyPr/>
          <a:lstStyle>
            <a:lvl1pPr algn="r">
              <a:defRPr sz="1000">
                <a:solidFill>
                  <a:srgbClr val="1E8197"/>
                </a:solidFill>
              </a:defRPr>
            </a:lvl1pPr>
          </a:lstStyle>
          <a:p>
            <a:r>
              <a:rPr lang="en-US"/>
              <a:t>PAGE </a:t>
            </a:r>
            <a:fld id="{BDBF9DCE-55C5-154E-AC34-7A0AB594817D}" type="slidenum">
              <a:rPr lang="en-US" smtClean="0"/>
              <a:pPr/>
              <a:t>‹#›</a:t>
            </a:fld>
            <a:endParaRPr lang="en-US"/>
          </a:p>
        </p:txBody>
      </p:sp>
    </p:spTree>
    <p:extLst>
      <p:ext uri="{BB962C8B-B14F-4D97-AF65-F5344CB8AC3E}">
        <p14:creationId xmlns:p14="http://schemas.microsoft.com/office/powerpoint/2010/main" val="10229252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5" name="Picture 4" descr="A picture containing graphics, creativity, art&#10;&#10;Description automatically generated with medium confidence">
            <a:extLst>
              <a:ext uri="{FF2B5EF4-FFF2-40B4-BE49-F238E27FC236}">
                <a16:creationId xmlns:a16="http://schemas.microsoft.com/office/drawing/2014/main" id="{F656CC56-4C28-E87F-0D83-B904D17C6D02}"/>
              </a:ext>
            </a:extLst>
          </p:cNvPr>
          <p:cNvPicPr>
            <a:picLocks noChangeAspect="1"/>
          </p:cNvPicPr>
          <p:nvPr userDrawn="1"/>
        </p:nvPicPr>
        <p:blipFill>
          <a:blip r:embed="rId2"/>
          <a:stretch>
            <a:fillRect/>
          </a:stretch>
        </p:blipFill>
        <p:spPr>
          <a:xfrm>
            <a:off x="11593429" y="303229"/>
            <a:ext cx="469425" cy="469425"/>
          </a:xfrm>
          <a:prstGeom prst="rect">
            <a:avLst/>
          </a:prstGeom>
        </p:spPr>
      </p:pic>
      <p:cxnSp>
        <p:nvCxnSpPr>
          <p:cNvPr id="6" name="Straight Connector 5">
            <a:extLst>
              <a:ext uri="{FF2B5EF4-FFF2-40B4-BE49-F238E27FC236}">
                <a16:creationId xmlns:a16="http://schemas.microsoft.com/office/drawing/2014/main" id="{D2740936-2D7F-CC6F-2A32-80E423501626}"/>
              </a:ext>
            </a:extLst>
          </p:cNvPr>
          <p:cNvCxnSpPr>
            <a:cxnSpLocks/>
          </p:cNvCxnSpPr>
          <p:nvPr userDrawn="1"/>
        </p:nvCxnSpPr>
        <p:spPr>
          <a:xfrm>
            <a:off x="251012" y="6176963"/>
            <a:ext cx="11689977"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9" name="Footer Placeholder 4">
            <a:extLst>
              <a:ext uri="{FF2B5EF4-FFF2-40B4-BE49-F238E27FC236}">
                <a16:creationId xmlns:a16="http://schemas.microsoft.com/office/drawing/2014/main" id="{2428123A-B17E-C439-321E-19F744F4BE31}"/>
              </a:ext>
            </a:extLst>
          </p:cNvPr>
          <p:cNvSpPr txBox="1">
            <a:spLocks/>
          </p:cNvSpPr>
          <p:nvPr userDrawn="1"/>
        </p:nvSpPr>
        <p:spPr>
          <a:xfrm>
            <a:off x="251012" y="6346663"/>
            <a:ext cx="11102788" cy="313629"/>
          </a:xfrm>
          <a:prstGeom prst="rect">
            <a:avLst/>
          </a:prstGeom>
        </p:spPr>
        <p:txBody>
          <a:bodyPr/>
          <a:lstStyle>
            <a:defPPr>
              <a:defRPr lang="en-US"/>
            </a:defPPr>
            <a:lvl1pPr marL="0" algn="l" defTabSz="914400" rtl="0" eaLnBrk="1" latinLnBrk="0" hangingPunct="1">
              <a:defRPr sz="800" b="0" kern="1200">
                <a:solidFill>
                  <a:schemeClr val="bg2">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solidFill>
                  <a:schemeClr val="tx1"/>
                </a:solidFill>
                <a:latin typeface="Arial" panose="020B0604020202020204" pitchFamily="34" charset="0"/>
                <a:ea typeface="Calibri"/>
                <a:cs typeface="Arial" panose="020B0604020202020204" pitchFamily="34" charset="0"/>
                <a:sym typeface="Calibri"/>
              </a:rPr>
              <a:t>Proprietary</a:t>
            </a:r>
            <a:r>
              <a:rPr lang="en-US">
                <a:solidFill>
                  <a:srgbClr val="1E8197"/>
                </a:solidFill>
                <a:latin typeface="Arial" panose="020B0604020202020204" pitchFamily="34" charset="0"/>
                <a:ea typeface="Calibri"/>
                <a:cs typeface="Arial" panose="020B0604020202020204" pitchFamily="34" charset="0"/>
                <a:sym typeface="Calibri"/>
              </a:rPr>
              <a:t> and Confidential Information of Verb Biotics™</a:t>
            </a:r>
          </a:p>
        </p:txBody>
      </p:sp>
      <p:sp>
        <p:nvSpPr>
          <p:cNvPr id="2" name="Slide Number Placeholder 15">
            <a:extLst>
              <a:ext uri="{FF2B5EF4-FFF2-40B4-BE49-F238E27FC236}">
                <a16:creationId xmlns:a16="http://schemas.microsoft.com/office/drawing/2014/main" id="{27DE4306-04D1-6F28-9476-C550ADE1DFF7}"/>
              </a:ext>
            </a:extLst>
          </p:cNvPr>
          <p:cNvSpPr>
            <a:spLocks noGrp="1"/>
          </p:cNvSpPr>
          <p:nvPr>
            <p:ph type="sldNum" sz="quarter" idx="14"/>
          </p:nvPr>
        </p:nvSpPr>
        <p:spPr>
          <a:xfrm>
            <a:off x="10611678" y="6346663"/>
            <a:ext cx="742122" cy="365125"/>
          </a:xfrm>
          <a:prstGeom prst="rect">
            <a:avLst/>
          </a:prstGeom>
        </p:spPr>
        <p:txBody>
          <a:bodyPr/>
          <a:lstStyle>
            <a:lvl1pPr>
              <a:defRPr sz="1000">
                <a:solidFill>
                  <a:srgbClr val="1E8197"/>
                </a:solidFill>
              </a:defRPr>
            </a:lvl1pPr>
          </a:lstStyle>
          <a:p>
            <a:r>
              <a:rPr lang="en-US"/>
              <a:t>PAGE </a:t>
            </a:r>
            <a:fld id="{BDBF9DCE-55C5-154E-AC34-7A0AB594817D}" type="slidenum">
              <a:rPr lang="en-US" smtClean="0"/>
              <a:pPr/>
              <a:t>‹#›</a:t>
            </a:fld>
            <a:endParaRPr lang="en-US"/>
          </a:p>
        </p:txBody>
      </p:sp>
    </p:spTree>
    <p:extLst>
      <p:ext uri="{BB962C8B-B14F-4D97-AF65-F5344CB8AC3E}">
        <p14:creationId xmlns:p14="http://schemas.microsoft.com/office/powerpoint/2010/main" val="10971437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Title Slide">
    <p:bg>
      <p:bgPr>
        <a:solidFill>
          <a:srgbClr val="1E8197"/>
        </a:solidFill>
        <a:effectLst/>
      </p:bgPr>
    </p:bg>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E6C0F3E6-76CA-F8E3-43DB-F0708A0B76AF}"/>
              </a:ext>
            </a:extLst>
          </p:cNvPr>
          <p:cNvCxnSpPr>
            <a:cxnSpLocks/>
          </p:cNvCxnSpPr>
          <p:nvPr userDrawn="1"/>
        </p:nvCxnSpPr>
        <p:spPr>
          <a:xfrm>
            <a:off x="187569" y="6166527"/>
            <a:ext cx="11758246"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0EF05FCD-2918-C058-E5F1-C8DB01FD900E}"/>
              </a:ext>
            </a:extLst>
          </p:cNvPr>
          <p:cNvSpPr txBox="1"/>
          <p:nvPr userDrawn="1"/>
        </p:nvSpPr>
        <p:spPr>
          <a:xfrm>
            <a:off x="770237" y="3366507"/>
            <a:ext cx="6099858" cy="461665"/>
          </a:xfrm>
          <a:prstGeom prst="rect">
            <a:avLst/>
          </a:prstGeom>
          <a:noFill/>
        </p:spPr>
        <p:txBody>
          <a:bodyPr wrap="square">
            <a:spAutoFit/>
          </a:bodyPr>
          <a:lstStyle/>
          <a:p>
            <a:r>
              <a:rPr lang="en-US" sz="2400">
                <a:solidFill>
                  <a:schemeClr val="bg1"/>
                </a:solidFill>
              </a:rPr>
              <a:t>Science Minds. Working for Humankind.</a:t>
            </a:r>
          </a:p>
        </p:txBody>
      </p:sp>
      <p:sp>
        <p:nvSpPr>
          <p:cNvPr id="7" name="TextBox 6">
            <a:extLst>
              <a:ext uri="{FF2B5EF4-FFF2-40B4-BE49-F238E27FC236}">
                <a16:creationId xmlns:a16="http://schemas.microsoft.com/office/drawing/2014/main" id="{EFDD1EE1-46BE-ED79-6BB7-E93249F92062}"/>
              </a:ext>
            </a:extLst>
          </p:cNvPr>
          <p:cNvSpPr txBox="1"/>
          <p:nvPr userDrawn="1"/>
        </p:nvSpPr>
        <p:spPr>
          <a:xfrm>
            <a:off x="758663" y="5592546"/>
            <a:ext cx="5943079" cy="307777"/>
          </a:xfrm>
          <a:prstGeom prst="rect">
            <a:avLst/>
          </a:prstGeom>
          <a:noFill/>
        </p:spPr>
        <p:txBody>
          <a:bodyPr wrap="square" rtlCol="0">
            <a:spAutoFit/>
          </a:bodyPr>
          <a:lstStyle/>
          <a:p>
            <a:r>
              <a:rPr lang="en-US" sz="1400">
                <a:solidFill>
                  <a:schemeClr val="bg1"/>
                </a:solidFill>
              </a:rPr>
              <a:t>27 Drydock Ave Floor 7  |  Boston MA, 02210  |  </a:t>
            </a:r>
            <a:r>
              <a:rPr lang="en-US" sz="1400" err="1">
                <a:solidFill>
                  <a:schemeClr val="bg1"/>
                </a:solidFill>
              </a:rPr>
              <a:t>verbbiotics.com</a:t>
            </a:r>
            <a:endParaRPr lang="en-US" sz="1400">
              <a:solidFill>
                <a:schemeClr val="bg1"/>
              </a:solidFill>
            </a:endParaRPr>
          </a:p>
        </p:txBody>
      </p:sp>
      <p:pic>
        <p:nvPicPr>
          <p:cNvPr id="11" name="Picture 10" descr="A picture containing circle, colorfulness, art, sphere&#10;&#10;Description automatically generated">
            <a:extLst>
              <a:ext uri="{FF2B5EF4-FFF2-40B4-BE49-F238E27FC236}">
                <a16:creationId xmlns:a16="http://schemas.microsoft.com/office/drawing/2014/main" id="{A061F6B3-E774-4F90-E158-E6FE8DE57151}"/>
              </a:ext>
            </a:extLst>
          </p:cNvPr>
          <p:cNvPicPr>
            <a:picLocks noChangeAspect="1"/>
          </p:cNvPicPr>
          <p:nvPr userDrawn="1"/>
        </p:nvPicPr>
        <p:blipFill rotWithShape="1">
          <a:blip r:embed="rId2"/>
          <a:srcRect l="-3651" t="31166" r="27645" b="21423"/>
          <a:stretch/>
        </p:blipFill>
        <p:spPr>
          <a:xfrm>
            <a:off x="4847738" y="-1"/>
            <a:ext cx="7344262" cy="6389223"/>
          </a:xfrm>
          <a:prstGeom prst="rect">
            <a:avLst/>
          </a:prstGeom>
        </p:spPr>
      </p:pic>
      <p:sp>
        <p:nvSpPr>
          <p:cNvPr id="2" name="Footer Placeholder 4">
            <a:extLst>
              <a:ext uri="{FF2B5EF4-FFF2-40B4-BE49-F238E27FC236}">
                <a16:creationId xmlns:a16="http://schemas.microsoft.com/office/drawing/2014/main" id="{03445F6A-BF7D-5E8E-0087-6FD4E065ADC3}"/>
              </a:ext>
            </a:extLst>
          </p:cNvPr>
          <p:cNvSpPr txBox="1">
            <a:spLocks/>
          </p:cNvSpPr>
          <p:nvPr userDrawn="1"/>
        </p:nvSpPr>
        <p:spPr>
          <a:xfrm>
            <a:off x="251012" y="6346663"/>
            <a:ext cx="11102788" cy="313629"/>
          </a:xfrm>
          <a:prstGeom prst="rect">
            <a:avLst/>
          </a:prstGeom>
        </p:spPr>
        <p:txBody>
          <a:bodyPr/>
          <a:lstStyle>
            <a:defPPr>
              <a:defRPr lang="en-US"/>
            </a:defPPr>
            <a:lvl1pPr marL="0" algn="l" defTabSz="914400" rtl="0" eaLnBrk="1" latinLnBrk="0" hangingPunct="1">
              <a:defRPr sz="800" b="0" kern="1200">
                <a:solidFill>
                  <a:schemeClr val="bg2">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solidFill>
                  <a:schemeClr val="bg1"/>
                </a:solidFill>
                <a:latin typeface="Arial" panose="020B0604020202020204" pitchFamily="34" charset="0"/>
                <a:ea typeface="Calibri"/>
                <a:cs typeface="Arial" panose="020B0604020202020204" pitchFamily="34" charset="0"/>
                <a:sym typeface="Calibri"/>
              </a:rPr>
              <a:t>Proprietary and Confidential Information of Verb Biotics™</a:t>
            </a:r>
          </a:p>
        </p:txBody>
      </p:sp>
      <p:pic>
        <p:nvPicPr>
          <p:cNvPr id="3" name="Picture 2">
            <a:extLst>
              <a:ext uri="{FF2B5EF4-FFF2-40B4-BE49-F238E27FC236}">
                <a16:creationId xmlns:a16="http://schemas.microsoft.com/office/drawing/2014/main" id="{5C982D09-4F61-A29D-18F2-361F8F6B64C5}"/>
              </a:ext>
            </a:extLst>
          </p:cNvPr>
          <p:cNvPicPr>
            <a:picLocks noChangeAspect="1"/>
          </p:cNvPicPr>
          <p:nvPr userDrawn="1"/>
        </p:nvPicPr>
        <p:blipFill>
          <a:blip r:embed="rId3"/>
          <a:srcRect/>
          <a:stretch/>
        </p:blipFill>
        <p:spPr>
          <a:xfrm>
            <a:off x="649717" y="2602467"/>
            <a:ext cx="4198021" cy="764040"/>
          </a:xfrm>
          <a:prstGeom prst="rect">
            <a:avLst/>
          </a:prstGeom>
        </p:spPr>
      </p:pic>
    </p:spTree>
    <p:extLst>
      <p:ext uri="{BB962C8B-B14F-4D97-AF65-F5344CB8AC3E}">
        <p14:creationId xmlns:p14="http://schemas.microsoft.com/office/powerpoint/2010/main" val="11042885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Title Slide">
    <p:bg>
      <p:bgPr>
        <a:solidFill>
          <a:schemeClr val="bg1"/>
        </a:solidFill>
        <a:effectLst/>
      </p:bgPr>
    </p:bg>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E6C0F3E6-76CA-F8E3-43DB-F0708A0B76AF}"/>
              </a:ext>
            </a:extLst>
          </p:cNvPr>
          <p:cNvCxnSpPr>
            <a:cxnSpLocks/>
          </p:cNvCxnSpPr>
          <p:nvPr userDrawn="1"/>
        </p:nvCxnSpPr>
        <p:spPr>
          <a:xfrm>
            <a:off x="187569" y="6166527"/>
            <a:ext cx="11758246"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0EF05FCD-2918-C058-E5F1-C8DB01FD900E}"/>
              </a:ext>
            </a:extLst>
          </p:cNvPr>
          <p:cNvSpPr txBox="1"/>
          <p:nvPr userDrawn="1"/>
        </p:nvSpPr>
        <p:spPr>
          <a:xfrm>
            <a:off x="770237" y="3366507"/>
            <a:ext cx="6099858" cy="461665"/>
          </a:xfrm>
          <a:prstGeom prst="rect">
            <a:avLst/>
          </a:prstGeom>
          <a:noFill/>
        </p:spPr>
        <p:txBody>
          <a:bodyPr wrap="square">
            <a:spAutoFit/>
          </a:bodyPr>
          <a:lstStyle/>
          <a:p>
            <a:r>
              <a:rPr lang="en-US" sz="2400">
                <a:solidFill>
                  <a:schemeClr val="tx1"/>
                </a:solidFill>
              </a:rPr>
              <a:t>Science Minds. Working for Humankind.</a:t>
            </a:r>
          </a:p>
        </p:txBody>
      </p:sp>
      <p:sp>
        <p:nvSpPr>
          <p:cNvPr id="7" name="TextBox 6">
            <a:extLst>
              <a:ext uri="{FF2B5EF4-FFF2-40B4-BE49-F238E27FC236}">
                <a16:creationId xmlns:a16="http://schemas.microsoft.com/office/drawing/2014/main" id="{EFDD1EE1-46BE-ED79-6BB7-E93249F92062}"/>
              </a:ext>
            </a:extLst>
          </p:cNvPr>
          <p:cNvSpPr txBox="1"/>
          <p:nvPr userDrawn="1"/>
        </p:nvSpPr>
        <p:spPr>
          <a:xfrm>
            <a:off x="758663" y="5592546"/>
            <a:ext cx="5943079" cy="307777"/>
          </a:xfrm>
          <a:prstGeom prst="rect">
            <a:avLst/>
          </a:prstGeom>
          <a:noFill/>
        </p:spPr>
        <p:txBody>
          <a:bodyPr wrap="square" rtlCol="0">
            <a:spAutoFit/>
          </a:bodyPr>
          <a:lstStyle/>
          <a:p>
            <a:r>
              <a:rPr lang="en-US" sz="1400">
                <a:solidFill>
                  <a:schemeClr val="tx1"/>
                </a:solidFill>
              </a:rPr>
              <a:t>27 Drydock Ave Floor 7  |  Boston MA, 02210  |  </a:t>
            </a:r>
            <a:r>
              <a:rPr lang="en-US" sz="1400" err="1">
                <a:solidFill>
                  <a:schemeClr val="tx1"/>
                </a:solidFill>
              </a:rPr>
              <a:t>verbbiotics.com</a:t>
            </a:r>
            <a:endParaRPr lang="en-US" sz="1400">
              <a:solidFill>
                <a:schemeClr val="tx1"/>
              </a:solidFill>
            </a:endParaRPr>
          </a:p>
        </p:txBody>
      </p:sp>
      <p:pic>
        <p:nvPicPr>
          <p:cNvPr id="11" name="Picture 10" descr="A picture containing circle, colorfulness, art, sphere&#10;&#10;Description automatically generated">
            <a:extLst>
              <a:ext uri="{FF2B5EF4-FFF2-40B4-BE49-F238E27FC236}">
                <a16:creationId xmlns:a16="http://schemas.microsoft.com/office/drawing/2014/main" id="{A061F6B3-E774-4F90-E158-E6FE8DE57151}"/>
              </a:ext>
            </a:extLst>
          </p:cNvPr>
          <p:cNvPicPr>
            <a:picLocks noChangeAspect="1"/>
          </p:cNvPicPr>
          <p:nvPr userDrawn="1"/>
        </p:nvPicPr>
        <p:blipFill rotWithShape="1">
          <a:blip r:embed="rId2"/>
          <a:srcRect l="-3651" t="31166" r="27645" b="21423"/>
          <a:stretch/>
        </p:blipFill>
        <p:spPr>
          <a:xfrm>
            <a:off x="4847738" y="-1"/>
            <a:ext cx="7344262" cy="6389223"/>
          </a:xfrm>
          <a:prstGeom prst="rect">
            <a:avLst/>
          </a:prstGeom>
        </p:spPr>
      </p:pic>
      <p:sp>
        <p:nvSpPr>
          <p:cNvPr id="3" name="Footer Placeholder 4">
            <a:extLst>
              <a:ext uri="{FF2B5EF4-FFF2-40B4-BE49-F238E27FC236}">
                <a16:creationId xmlns:a16="http://schemas.microsoft.com/office/drawing/2014/main" id="{0F96DEF0-1F32-4DCB-B395-BDA55B3A5B9D}"/>
              </a:ext>
            </a:extLst>
          </p:cNvPr>
          <p:cNvSpPr txBox="1">
            <a:spLocks/>
          </p:cNvSpPr>
          <p:nvPr userDrawn="1"/>
        </p:nvSpPr>
        <p:spPr>
          <a:xfrm>
            <a:off x="251012" y="6346663"/>
            <a:ext cx="11102788" cy="313629"/>
          </a:xfrm>
          <a:prstGeom prst="rect">
            <a:avLst/>
          </a:prstGeom>
        </p:spPr>
        <p:txBody>
          <a:bodyPr/>
          <a:lstStyle>
            <a:defPPr>
              <a:defRPr lang="en-US"/>
            </a:defPPr>
            <a:lvl1pPr marL="0" algn="l" defTabSz="914400" rtl="0" eaLnBrk="1" latinLnBrk="0" hangingPunct="1">
              <a:defRPr sz="800" b="0" kern="1200">
                <a:solidFill>
                  <a:schemeClr val="bg2">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solidFill>
                  <a:schemeClr val="tx1"/>
                </a:solidFill>
                <a:latin typeface="Arial" panose="020B0604020202020204" pitchFamily="34" charset="0"/>
                <a:ea typeface="Calibri"/>
                <a:cs typeface="Arial" panose="020B0604020202020204" pitchFamily="34" charset="0"/>
                <a:sym typeface="Calibri"/>
              </a:rPr>
              <a:t>Proprietary</a:t>
            </a:r>
            <a:r>
              <a:rPr lang="en-US">
                <a:solidFill>
                  <a:srgbClr val="1E8197"/>
                </a:solidFill>
                <a:latin typeface="Arial" panose="020B0604020202020204" pitchFamily="34" charset="0"/>
                <a:ea typeface="Calibri"/>
                <a:cs typeface="Arial" panose="020B0604020202020204" pitchFamily="34" charset="0"/>
                <a:sym typeface="Calibri"/>
              </a:rPr>
              <a:t> and Confidential Information of Verb Biotics™</a:t>
            </a:r>
          </a:p>
        </p:txBody>
      </p:sp>
      <p:pic>
        <p:nvPicPr>
          <p:cNvPr id="4" name="Picture 3">
            <a:extLst>
              <a:ext uri="{FF2B5EF4-FFF2-40B4-BE49-F238E27FC236}">
                <a16:creationId xmlns:a16="http://schemas.microsoft.com/office/drawing/2014/main" id="{AC41199B-8DAB-B4F5-7C8D-B3E6CF165015}"/>
              </a:ext>
            </a:extLst>
          </p:cNvPr>
          <p:cNvPicPr>
            <a:picLocks noChangeAspect="1"/>
          </p:cNvPicPr>
          <p:nvPr userDrawn="1"/>
        </p:nvPicPr>
        <p:blipFill>
          <a:blip r:embed="rId3"/>
          <a:srcRect/>
          <a:stretch/>
        </p:blipFill>
        <p:spPr>
          <a:xfrm>
            <a:off x="696362" y="2602467"/>
            <a:ext cx="4198021" cy="764040"/>
          </a:xfrm>
          <a:prstGeom prst="rect">
            <a:avLst/>
          </a:prstGeom>
        </p:spPr>
      </p:pic>
    </p:spTree>
    <p:extLst>
      <p:ext uri="{BB962C8B-B14F-4D97-AF65-F5344CB8AC3E}">
        <p14:creationId xmlns:p14="http://schemas.microsoft.com/office/powerpoint/2010/main" val="17222385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0317AB-1FFD-3780-A1F2-696B4727A5D6}"/>
              </a:ext>
            </a:extLst>
          </p:cNvPr>
          <p:cNvSpPr>
            <a:spLocks noGrp="1"/>
          </p:cNvSpPr>
          <p:nvPr>
            <p:ph type="ctrTitle"/>
          </p:nvPr>
        </p:nvSpPr>
        <p:spPr>
          <a:xfrm>
            <a:off x="770237" y="2229051"/>
            <a:ext cx="10499125" cy="809368"/>
          </a:xfrm>
        </p:spPr>
        <p:txBody>
          <a:bodyPr anchor="t">
            <a:normAutofit/>
          </a:bodyPr>
          <a:lstStyle>
            <a:lvl1pPr algn="l">
              <a:defRPr sz="4800" b="0" i="0">
                <a:solidFill>
                  <a:schemeClr val="tx1"/>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Subtitle 2">
            <a:extLst>
              <a:ext uri="{FF2B5EF4-FFF2-40B4-BE49-F238E27FC236}">
                <a16:creationId xmlns:a16="http://schemas.microsoft.com/office/drawing/2014/main" id="{CC3B0829-ECD7-B06B-6FFE-F4FAD90AF843}"/>
              </a:ext>
            </a:extLst>
          </p:cNvPr>
          <p:cNvSpPr>
            <a:spLocks noGrp="1"/>
          </p:cNvSpPr>
          <p:nvPr>
            <p:ph type="subTitle" idx="1" hasCustomPrompt="1"/>
          </p:nvPr>
        </p:nvSpPr>
        <p:spPr>
          <a:xfrm>
            <a:off x="770237" y="4929305"/>
            <a:ext cx="9144000" cy="520021"/>
          </a:xfrm>
        </p:spPr>
        <p:txBody>
          <a:bodyPr>
            <a:normAutofit/>
          </a:bodyPr>
          <a:lstStyle>
            <a:lvl1pPr marL="0" indent="0" algn="l">
              <a:buNone/>
              <a:defRPr sz="1600" b="0" i="0">
                <a:solidFill>
                  <a:schemeClr val="tx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8" name="Picture 7">
            <a:extLst>
              <a:ext uri="{FF2B5EF4-FFF2-40B4-BE49-F238E27FC236}">
                <a16:creationId xmlns:a16="http://schemas.microsoft.com/office/drawing/2014/main" id="{51DEA379-93B7-4097-D0C6-9F404E00072B}"/>
              </a:ext>
            </a:extLst>
          </p:cNvPr>
          <p:cNvPicPr>
            <a:picLocks noChangeAspect="1"/>
          </p:cNvPicPr>
          <p:nvPr userDrawn="1"/>
        </p:nvPicPr>
        <p:blipFill>
          <a:blip r:embed="rId2"/>
          <a:srcRect/>
          <a:stretch/>
        </p:blipFill>
        <p:spPr>
          <a:xfrm>
            <a:off x="696362" y="785694"/>
            <a:ext cx="4198021" cy="764040"/>
          </a:xfrm>
          <a:prstGeom prst="rect">
            <a:avLst/>
          </a:prstGeom>
        </p:spPr>
      </p:pic>
      <p:cxnSp>
        <p:nvCxnSpPr>
          <p:cNvPr id="10" name="Straight Connector 9">
            <a:extLst>
              <a:ext uri="{FF2B5EF4-FFF2-40B4-BE49-F238E27FC236}">
                <a16:creationId xmlns:a16="http://schemas.microsoft.com/office/drawing/2014/main" id="{1FEB35F0-B312-5BED-9D85-A57D7686A270}"/>
              </a:ext>
            </a:extLst>
          </p:cNvPr>
          <p:cNvCxnSpPr>
            <a:cxnSpLocks/>
          </p:cNvCxnSpPr>
          <p:nvPr userDrawn="1"/>
        </p:nvCxnSpPr>
        <p:spPr>
          <a:xfrm>
            <a:off x="187569" y="1746927"/>
            <a:ext cx="11758246"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F012E04-1423-7218-9602-C564AD819925}"/>
              </a:ext>
            </a:extLst>
          </p:cNvPr>
          <p:cNvCxnSpPr/>
          <p:nvPr userDrawn="1"/>
        </p:nvCxnSpPr>
        <p:spPr>
          <a:xfrm>
            <a:off x="770238" y="5935867"/>
            <a:ext cx="1049912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0687ED0A-A420-09D1-C345-BE504F43B017}"/>
              </a:ext>
            </a:extLst>
          </p:cNvPr>
          <p:cNvCxnSpPr>
            <a:cxnSpLocks/>
          </p:cNvCxnSpPr>
          <p:nvPr userDrawn="1"/>
        </p:nvCxnSpPr>
        <p:spPr>
          <a:xfrm>
            <a:off x="251012" y="6176963"/>
            <a:ext cx="11689977"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5" name="Footer Placeholder 4">
            <a:extLst>
              <a:ext uri="{FF2B5EF4-FFF2-40B4-BE49-F238E27FC236}">
                <a16:creationId xmlns:a16="http://schemas.microsoft.com/office/drawing/2014/main" id="{55BB451E-EA32-3181-17C5-A1718AB35FE5}"/>
              </a:ext>
            </a:extLst>
          </p:cNvPr>
          <p:cNvSpPr txBox="1">
            <a:spLocks/>
          </p:cNvSpPr>
          <p:nvPr userDrawn="1"/>
        </p:nvSpPr>
        <p:spPr>
          <a:xfrm>
            <a:off x="251012" y="6346663"/>
            <a:ext cx="11102788" cy="313629"/>
          </a:xfrm>
          <a:prstGeom prst="rect">
            <a:avLst/>
          </a:prstGeom>
        </p:spPr>
        <p:txBody>
          <a:bodyPr/>
          <a:lstStyle>
            <a:defPPr>
              <a:defRPr lang="en-US"/>
            </a:defPPr>
            <a:lvl1pPr marL="0" algn="l" defTabSz="914400" rtl="0" eaLnBrk="1" latinLnBrk="0" hangingPunct="1">
              <a:defRPr sz="800" b="0" kern="1200">
                <a:solidFill>
                  <a:schemeClr val="bg2">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solidFill>
                  <a:schemeClr val="tx1"/>
                </a:solidFill>
                <a:latin typeface="Arial" panose="020B0604020202020204" pitchFamily="34" charset="0"/>
                <a:ea typeface="Calibri"/>
                <a:cs typeface="Arial" panose="020B0604020202020204" pitchFamily="34" charset="0"/>
                <a:sym typeface="Calibri"/>
              </a:rPr>
              <a:t>Proprietary</a:t>
            </a:r>
            <a:r>
              <a:rPr lang="en-US">
                <a:solidFill>
                  <a:srgbClr val="1E8197"/>
                </a:solidFill>
                <a:latin typeface="Arial" panose="020B0604020202020204" pitchFamily="34" charset="0"/>
                <a:ea typeface="Calibri"/>
                <a:cs typeface="Arial" panose="020B0604020202020204" pitchFamily="34" charset="0"/>
                <a:sym typeface="Calibri"/>
              </a:rPr>
              <a:t> and Confidential Information of Verb Biotics™</a:t>
            </a:r>
          </a:p>
        </p:txBody>
      </p:sp>
    </p:spTree>
    <p:extLst>
      <p:ext uri="{BB962C8B-B14F-4D97-AF65-F5344CB8AC3E}">
        <p14:creationId xmlns:p14="http://schemas.microsoft.com/office/powerpoint/2010/main" val="5778675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bg>
      <p:bgPr>
        <a:solidFill>
          <a:schemeClr val="accent5"/>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148E37-98A8-F048-E060-A66FF292B71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9B32328-DBF5-7974-1F65-C669DCE6B6D8}"/>
              </a:ext>
            </a:extLst>
          </p:cNvPr>
          <p:cNvSpPr>
            <a:spLocks noGrp="1"/>
          </p:cNvSpPr>
          <p:nvPr>
            <p:ph type="body" idx="1"/>
          </p:nvPr>
        </p:nvSpPr>
        <p:spPr>
          <a:xfrm>
            <a:off x="831850" y="4762500"/>
            <a:ext cx="10515600" cy="1327150"/>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7" name="Picture 6" descr="A picture containing graphics, creativity, art&#10;&#10;Description automatically generated with medium confidence">
            <a:extLst>
              <a:ext uri="{FF2B5EF4-FFF2-40B4-BE49-F238E27FC236}">
                <a16:creationId xmlns:a16="http://schemas.microsoft.com/office/drawing/2014/main" id="{D5384AAD-11BD-6337-D87D-FE6FD39FD78F}"/>
              </a:ext>
            </a:extLst>
          </p:cNvPr>
          <p:cNvPicPr>
            <a:picLocks noChangeAspect="1"/>
          </p:cNvPicPr>
          <p:nvPr userDrawn="1"/>
        </p:nvPicPr>
        <p:blipFill>
          <a:blip r:embed="rId2"/>
          <a:stretch>
            <a:fillRect/>
          </a:stretch>
        </p:blipFill>
        <p:spPr>
          <a:xfrm>
            <a:off x="11593429" y="303229"/>
            <a:ext cx="469425" cy="469425"/>
          </a:xfrm>
          <a:prstGeom prst="rect">
            <a:avLst/>
          </a:prstGeom>
        </p:spPr>
      </p:pic>
      <p:sp>
        <p:nvSpPr>
          <p:cNvPr id="4" name="Footer Placeholder 4">
            <a:extLst>
              <a:ext uri="{FF2B5EF4-FFF2-40B4-BE49-F238E27FC236}">
                <a16:creationId xmlns:a16="http://schemas.microsoft.com/office/drawing/2014/main" id="{9E7E8860-6CB1-A985-48ED-E7974FDE9EDE}"/>
              </a:ext>
            </a:extLst>
          </p:cNvPr>
          <p:cNvSpPr txBox="1">
            <a:spLocks/>
          </p:cNvSpPr>
          <p:nvPr userDrawn="1"/>
        </p:nvSpPr>
        <p:spPr>
          <a:xfrm>
            <a:off x="251012" y="6346663"/>
            <a:ext cx="11102788" cy="313629"/>
          </a:xfrm>
          <a:prstGeom prst="rect">
            <a:avLst/>
          </a:prstGeom>
        </p:spPr>
        <p:txBody>
          <a:bodyPr/>
          <a:lstStyle>
            <a:defPPr>
              <a:defRPr lang="en-US"/>
            </a:defPPr>
            <a:lvl1pPr marL="0" algn="l" defTabSz="914400" rtl="0" eaLnBrk="1" latinLnBrk="0" hangingPunct="1">
              <a:defRPr sz="800" b="0" kern="1200">
                <a:solidFill>
                  <a:schemeClr val="bg2">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solidFill>
                  <a:schemeClr val="tx1"/>
                </a:solidFill>
                <a:latin typeface="Arial" panose="020B0604020202020204" pitchFamily="34" charset="0"/>
                <a:ea typeface="Calibri"/>
                <a:cs typeface="Arial" panose="020B0604020202020204" pitchFamily="34" charset="0"/>
                <a:sym typeface="Calibri"/>
              </a:rPr>
              <a:t>Proprietary</a:t>
            </a:r>
            <a:r>
              <a:rPr lang="en-US">
                <a:solidFill>
                  <a:srgbClr val="1E8197"/>
                </a:solidFill>
                <a:latin typeface="Arial" panose="020B0604020202020204" pitchFamily="34" charset="0"/>
                <a:ea typeface="Calibri"/>
                <a:cs typeface="Arial" panose="020B0604020202020204" pitchFamily="34" charset="0"/>
                <a:sym typeface="Calibri"/>
              </a:rPr>
              <a:t> and Confidential Information of Verb Biotics™</a:t>
            </a:r>
          </a:p>
        </p:txBody>
      </p:sp>
    </p:spTree>
    <p:extLst>
      <p:ext uri="{BB962C8B-B14F-4D97-AF65-F5344CB8AC3E}">
        <p14:creationId xmlns:p14="http://schemas.microsoft.com/office/powerpoint/2010/main" val="26644461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2939D8D-7419-E3ED-83C4-9D21F495DD81}"/>
              </a:ext>
            </a:extLst>
          </p:cNvPr>
          <p:cNvSpPr/>
          <p:nvPr userDrawn="1"/>
        </p:nvSpPr>
        <p:spPr>
          <a:xfrm>
            <a:off x="4151870" y="0"/>
            <a:ext cx="8040130" cy="6858000"/>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456CAEB-EF4C-0A1A-1A6E-2D5520A5A91B}"/>
              </a:ext>
            </a:extLst>
          </p:cNvPr>
          <p:cNvSpPr>
            <a:spLocks noGrp="1"/>
          </p:cNvSpPr>
          <p:nvPr>
            <p:ph type="title"/>
          </p:nvPr>
        </p:nvSpPr>
        <p:spPr>
          <a:xfrm>
            <a:off x="4633783" y="365125"/>
            <a:ext cx="6720016" cy="1325563"/>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D08D4891-C304-3EB7-EF91-4CF5509D1359}"/>
              </a:ext>
            </a:extLst>
          </p:cNvPr>
          <p:cNvSpPr>
            <a:spLocks noGrp="1"/>
          </p:cNvSpPr>
          <p:nvPr>
            <p:ph idx="1"/>
          </p:nvPr>
        </p:nvSpPr>
        <p:spPr>
          <a:xfrm>
            <a:off x="4633783" y="1825625"/>
            <a:ext cx="6720015" cy="399807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descr="A picture containing graphics, creativity, art&#10;&#10;Description automatically generated with medium confidence">
            <a:extLst>
              <a:ext uri="{FF2B5EF4-FFF2-40B4-BE49-F238E27FC236}">
                <a16:creationId xmlns:a16="http://schemas.microsoft.com/office/drawing/2014/main" id="{98DBAD49-041D-E5CD-5CB1-753E995953DF}"/>
              </a:ext>
            </a:extLst>
          </p:cNvPr>
          <p:cNvPicPr>
            <a:picLocks noChangeAspect="1"/>
          </p:cNvPicPr>
          <p:nvPr userDrawn="1"/>
        </p:nvPicPr>
        <p:blipFill>
          <a:blip r:embed="rId2"/>
          <a:stretch>
            <a:fillRect/>
          </a:stretch>
        </p:blipFill>
        <p:spPr>
          <a:xfrm>
            <a:off x="11593429" y="303229"/>
            <a:ext cx="469425" cy="469425"/>
          </a:xfrm>
          <a:prstGeom prst="rect">
            <a:avLst/>
          </a:prstGeom>
        </p:spPr>
      </p:pic>
      <p:cxnSp>
        <p:nvCxnSpPr>
          <p:cNvPr id="5" name="Straight Connector 4">
            <a:extLst>
              <a:ext uri="{FF2B5EF4-FFF2-40B4-BE49-F238E27FC236}">
                <a16:creationId xmlns:a16="http://schemas.microsoft.com/office/drawing/2014/main" id="{820F5837-256C-A9A5-9E58-B44C1E1D9210}"/>
              </a:ext>
            </a:extLst>
          </p:cNvPr>
          <p:cNvCxnSpPr>
            <a:cxnSpLocks/>
          </p:cNvCxnSpPr>
          <p:nvPr userDrawn="1"/>
        </p:nvCxnSpPr>
        <p:spPr>
          <a:xfrm>
            <a:off x="4226011" y="6176963"/>
            <a:ext cx="7714978"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6C6738B8-F071-EF4B-2ABA-7A332C253BC8}"/>
              </a:ext>
            </a:extLst>
          </p:cNvPr>
          <p:cNvSpPr/>
          <p:nvPr userDrawn="1"/>
        </p:nvSpPr>
        <p:spPr>
          <a:xfrm>
            <a:off x="0" y="5920"/>
            <a:ext cx="4226011" cy="6852080"/>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8">
            <a:extLst>
              <a:ext uri="{FF2B5EF4-FFF2-40B4-BE49-F238E27FC236}">
                <a16:creationId xmlns:a16="http://schemas.microsoft.com/office/drawing/2014/main" id="{E597477F-F696-DF50-6D44-A5A84A3C4387}"/>
              </a:ext>
            </a:extLst>
          </p:cNvPr>
          <p:cNvSpPr>
            <a:spLocks noGrp="1"/>
          </p:cNvSpPr>
          <p:nvPr>
            <p:ph type="body" sz="quarter" idx="15"/>
          </p:nvPr>
        </p:nvSpPr>
        <p:spPr>
          <a:xfrm>
            <a:off x="383059" y="365126"/>
            <a:ext cx="3385752" cy="5458550"/>
          </a:xfrm>
        </p:spPr>
        <p:txBody>
          <a:bodyPr>
            <a:normAutofit/>
          </a:bodyPr>
          <a:lstStyle>
            <a:lvl1pPr marL="0" indent="0">
              <a:buNone/>
              <a:defRPr sz="24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endParaRPr lang="en-US"/>
          </a:p>
        </p:txBody>
      </p:sp>
      <p:sp>
        <p:nvSpPr>
          <p:cNvPr id="14" name="Footer Placeholder 4">
            <a:extLst>
              <a:ext uri="{FF2B5EF4-FFF2-40B4-BE49-F238E27FC236}">
                <a16:creationId xmlns:a16="http://schemas.microsoft.com/office/drawing/2014/main" id="{767FF66F-722D-1936-8073-83D4EE1CEAA8}"/>
              </a:ext>
            </a:extLst>
          </p:cNvPr>
          <p:cNvSpPr txBox="1">
            <a:spLocks/>
          </p:cNvSpPr>
          <p:nvPr userDrawn="1"/>
        </p:nvSpPr>
        <p:spPr>
          <a:xfrm>
            <a:off x="251012" y="6346663"/>
            <a:ext cx="11102788" cy="313629"/>
          </a:xfrm>
          <a:prstGeom prst="rect">
            <a:avLst/>
          </a:prstGeom>
        </p:spPr>
        <p:txBody>
          <a:bodyPr/>
          <a:lstStyle>
            <a:defPPr>
              <a:defRPr lang="en-US"/>
            </a:defPPr>
            <a:lvl1pPr marL="0" algn="l" defTabSz="914400" rtl="0" eaLnBrk="1" latinLnBrk="0" hangingPunct="1">
              <a:defRPr sz="800" b="0" kern="1200">
                <a:solidFill>
                  <a:schemeClr val="bg2">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solidFill>
                  <a:schemeClr val="bg1"/>
                </a:solidFill>
                <a:latin typeface="Arial" panose="020B0604020202020204" pitchFamily="34" charset="0"/>
                <a:ea typeface="Calibri"/>
                <a:cs typeface="Arial" panose="020B0604020202020204" pitchFamily="34" charset="0"/>
                <a:sym typeface="Calibri"/>
              </a:rPr>
              <a:t>Proprietary and Confidential Information of Verb Biotics™</a:t>
            </a:r>
          </a:p>
        </p:txBody>
      </p:sp>
      <p:sp>
        <p:nvSpPr>
          <p:cNvPr id="11" name="Slide Number Placeholder 15">
            <a:extLst>
              <a:ext uri="{FF2B5EF4-FFF2-40B4-BE49-F238E27FC236}">
                <a16:creationId xmlns:a16="http://schemas.microsoft.com/office/drawing/2014/main" id="{2116ECF6-B5BF-8501-6329-1624B59CA29B}"/>
              </a:ext>
            </a:extLst>
          </p:cNvPr>
          <p:cNvSpPr>
            <a:spLocks noGrp="1"/>
          </p:cNvSpPr>
          <p:nvPr>
            <p:ph type="sldNum" sz="quarter" idx="14"/>
          </p:nvPr>
        </p:nvSpPr>
        <p:spPr>
          <a:xfrm>
            <a:off x="10548747" y="6355588"/>
            <a:ext cx="805051" cy="365125"/>
          </a:xfrm>
          <a:prstGeom prst="rect">
            <a:avLst/>
          </a:prstGeom>
        </p:spPr>
        <p:txBody>
          <a:bodyPr/>
          <a:lstStyle>
            <a:lvl1pPr algn="r">
              <a:defRPr sz="1000">
                <a:solidFill>
                  <a:srgbClr val="1E8197"/>
                </a:solidFill>
              </a:defRPr>
            </a:lvl1pPr>
          </a:lstStyle>
          <a:p>
            <a:r>
              <a:rPr lang="en-US"/>
              <a:t>PAGE </a:t>
            </a:r>
            <a:fld id="{BDBF9DCE-55C5-154E-AC34-7A0AB594817D}" type="slidenum">
              <a:rPr lang="en-US" smtClean="0"/>
              <a:pPr/>
              <a:t>‹#›</a:t>
            </a:fld>
            <a:endParaRPr lang="en-US"/>
          </a:p>
        </p:txBody>
      </p:sp>
    </p:spTree>
    <p:extLst>
      <p:ext uri="{BB962C8B-B14F-4D97-AF65-F5344CB8AC3E}">
        <p14:creationId xmlns:p14="http://schemas.microsoft.com/office/powerpoint/2010/main" val="8330955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56CAEB-EF4C-0A1A-1A6E-2D5520A5A91B}"/>
              </a:ext>
            </a:extLst>
          </p:cNvPr>
          <p:cNvSpPr>
            <a:spLocks noGrp="1"/>
          </p:cNvSpPr>
          <p:nvPr>
            <p:ph type="title"/>
          </p:nvPr>
        </p:nvSpPr>
        <p:spPr>
          <a:xfrm>
            <a:off x="4633783" y="365125"/>
            <a:ext cx="6720016" cy="1325563"/>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D08D4891-C304-3EB7-EF91-4CF5509D1359}"/>
              </a:ext>
            </a:extLst>
          </p:cNvPr>
          <p:cNvSpPr>
            <a:spLocks noGrp="1"/>
          </p:cNvSpPr>
          <p:nvPr>
            <p:ph idx="1"/>
          </p:nvPr>
        </p:nvSpPr>
        <p:spPr>
          <a:xfrm>
            <a:off x="4633783" y="1825625"/>
            <a:ext cx="6720015" cy="399807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descr="A picture containing graphics, creativity, art&#10;&#10;Description automatically generated with medium confidence">
            <a:extLst>
              <a:ext uri="{FF2B5EF4-FFF2-40B4-BE49-F238E27FC236}">
                <a16:creationId xmlns:a16="http://schemas.microsoft.com/office/drawing/2014/main" id="{98DBAD49-041D-E5CD-5CB1-753E995953DF}"/>
              </a:ext>
            </a:extLst>
          </p:cNvPr>
          <p:cNvPicPr>
            <a:picLocks noChangeAspect="1"/>
          </p:cNvPicPr>
          <p:nvPr userDrawn="1"/>
        </p:nvPicPr>
        <p:blipFill>
          <a:blip r:embed="rId2"/>
          <a:stretch>
            <a:fillRect/>
          </a:stretch>
        </p:blipFill>
        <p:spPr>
          <a:xfrm>
            <a:off x="11593429" y="303229"/>
            <a:ext cx="469425" cy="469425"/>
          </a:xfrm>
          <a:prstGeom prst="rect">
            <a:avLst/>
          </a:prstGeom>
        </p:spPr>
      </p:pic>
      <p:cxnSp>
        <p:nvCxnSpPr>
          <p:cNvPr id="5" name="Straight Connector 4">
            <a:extLst>
              <a:ext uri="{FF2B5EF4-FFF2-40B4-BE49-F238E27FC236}">
                <a16:creationId xmlns:a16="http://schemas.microsoft.com/office/drawing/2014/main" id="{820F5837-256C-A9A5-9E58-B44C1E1D9210}"/>
              </a:ext>
            </a:extLst>
          </p:cNvPr>
          <p:cNvCxnSpPr>
            <a:cxnSpLocks/>
          </p:cNvCxnSpPr>
          <p:nvPr userDrawn="1"/>
        </p:nvCxnSpPr>
        <p:spPr>
          <a:xfrm>
            <a:off x="4226011" y="6176963"/>
            <a:ext cx="7714978"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6C6738B8-F071-EF4B-2ABA-7A332C253BC8}"/>
              </a:ext>
            </a:extLst>
          </p:cNvPr>
          <p:cNvSpPr/>
          <p:nvPr userDrawn="1"/>
        </p:nvSpPr>
        <p:spPr>
          <a:xfrm>
            <a:off x="0" y="5920"/>
            <a:ext cx="4226011" cy="6852080"/>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8">
            <a:extLst>
              <a:ext uri="{FF2B5EF4-FFF2-40B4-BE49-F238E27FC236}">
                <a16:creationId xmlns:a16="http://schemas.microsoft.com/office/drawing/2014/main" id="{E597477F-F696-DF50-6D44-A5A84A3C4387}"/>
              </a:ext>
            </a:extLst>
          </p:cNvPr>
          <p:cNvSpPr>
            <a:spLocks noGrp="1"/>
          </p:cNvSpPr>
          <p:nvPr>
            <p:ph type="body" sz="quarter" idx="15"/>
          </p:nvPr>
        </p:nvSpPr>
        <p:spPr>
          <a:xfrm>
            <a:off x="383059" y="365126"/>
            <a:ext cx="3385752" cy="5458550"/>
          </a:xfrm>
        </p:spPr>
        <p:txBody>
          <a:bodyPr>
            <a:normAutofit/>
          </a:bodyPr>
          <a:lstStyle>
            <a:lvl1pPr marL="0" indent="0">
              <a:buNone/>
              <a:defRPr sz="24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endParaRPr lang="en-US"/>
          </a:p>
        </p:txBody>
      </p:sp>
      <p:sp>
        <p:nvSpPr>
          <p:cNvPr id="14" name="Footer Placeholder 4">
            <a:extLst>
              <a:ext uri="{FF2B5EF4-FFF2-40B4-BE49-F238E27FC236}">
                <a16:creationId xmlns:a16="http://schemas.microsoft.com/office/drawing/2014/main" id="{767FF66F-722D-1936-8073-83D4EE1CEAA8}"/>
              </a:ext>
            </a:extLst>
          </p:cNvPr>
          <p:cNvSpPr txBox="1">
            <a:spLocks/>
          </p:cNvSpPr>
          <p:nvPr userDrawn="1"/>
        </p:nvSpPr>
        <p:spPr>
          <a:xfrm>
            <a:off x="251012" y="6346663"/>
            <a:ext cx="10112188" cy="313629"/>
          </a:xfrm>
          <a:prstGeom prst="rect">
            <a:avLst/>
          </a:prstGeom>
        </p:spPr>
        <p:txBody>
          <a:bodyPr/>
          <a:lstStyle>
            <a:defPPr>
              <a:defRPr lang="en-US"/>
            </a:defPPr>
            <a:lvl1pPr marL="0" algn="l" defTabSz="914400" rtl="0" eaLnBrk="1" latinLnBrk="0" hangingPunct="1">
              <a:defRPr sz="800" b="0" kern="1200">
                <a:solidFill>
                  <a:schemeClr val="bg2">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solidFill>
                  <a:schemeClr val="bg1"/>
                </a:solidFill>
                <a:latin typeface="Arial" panose="020B0604020202020204" pitchFamily="34" charset="0"/>
                <a:ea typeface="Calibri"/>
                <a:cs typeface="Arial" panose="020B0604020202020204" pitchFamily="34" charset="0"/>
                <a:sym typeface="Calibri"/>
              </a:rPr>
              <a:t>Proprietary and Confidential Information of Verb Biotics™</a:t>
            </a:r>
          </a:p>
        </p:txBody>
      </p:sp>
      <p:sp>
        <p:nvSpPr>
          <p:cNvPr id="4" name="Slide Number Placeholder 15">
            <a:extLst>
              <a:ext uri="{FF2B5EF4-FFF2-40B4-BE49-F238E27FC236}">
                <a16:creationId xmlns:a16="http://schemas.microsoft.com/office/drawing/2014/main" id="{1BB7B361-50F7-2573-10E5-06390D28FD14}"/>
              </a:ext>
            </a:extLst>
          </p:cNvPr>
          <p:cNvSpPr>
            <a:spLocks noGrp="1"/>
          </p:cNvSpPr>
          <p:nvPr>
            <p:ph type="sldNum" sz="quarter" idx="14"/>
          </p:nvPr>
        </p:nvSpPr>
        <p:spPr>
          <a:xfrm>
            <a:off x="10548747" y="6355588"/>
            <a:ext cx="805051" cy="365125"/>
          </a:xfrm>
          <a:prstGeom prst="rect">
            <a:avLst/>
          </a:prstGeom>
        </p:spPr>
        <p:txBody>
          <a:bodyPr/>
          <a:lstStyle>
            <a:lvl1pPr algn="r">
              <a:defRPr sz="1000">
                <a:solidFill>
                  <a:srgbClr val="1E8197"/>
                </a:solidFill>
              </a:defRPr>
            </a:lvl1pPr>
          </a:lstStyle>
          <a:p>
            <a:r>
              <a:rPr lang="en-US"/>
              <a:t>PAGE </a:t>
            </a:r>
            <a:fld id="{BDBF9DCE-55C5-154E-AC34-7A0AB594817D}" type="slidenum">
              <a:rPr lang="en-US" smtClean="0"/>
              <a:pPr/>
              <a:t>‹#›</a:t>
            </a:fld>
            <a:endParaRPr lang="en-US"/>
          </a:p>
        </p:txBody>
      </p:sp>
    </p:spTree>
    <p:extLst>
      <p:ext uri="{BB962C8B-B14F-4D97-AF65-F5344CB8AC3E}">
        <p14:creationId xmlns:p14="http://schemas.microsoft.com/office/powerpoint/2010/main" val="36428637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56CAEB-EF4C-0A1A-1A6E-2D5520A5A91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08D4891-C304-3EB7-EF91-4CF5509D135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descr="A picture containing graphics, creativity, art&#10;&#10;Description automatically generated with medium confidence">
            <a:extLst>
              <a:ext uri="{FF2B5EF4-FFF2-40B4-BE49-F238E27FC236}">
                <a16:creationId xmlns:a16="http://schemas.microsoft.com/office/drawing/2014/main" id="{98DBAD49-041D-E5CD-5CB1-753E995953DF}"/>
              </a:ext>
            </a:extLst>
          </p:cNvPr>
          <p:cNvPicPr>
            <a:picLocks noChangeAspect="1"/>
          </p:cNvPicPr>
          <p:nvPr userDrawn="1"/>
        </p:nvPicPr>
        <p:blipFill>
          <a:blip r:embed="rId2"/>
          <a:stretch>
            <a:fillRect/>
          </a:stretch>
        </p:blipFill>
        <p:spPr>
          <a:xfrm>
            <a:off x="11593429" y="303229"/>
            <a:ext cx="469425" cy="469425"/>
          </a:xfrm>
          <a:prstGeom prst="rect">
            <a:avLst/>
          </a:prstGeom>
        </p:spPr>
      </p:pic>
      <p:cxnSp>
        <p:nvCxnSpPr>
          <p:cNvPr id="5" name="Straight Connector 4">
            <a:extLst>
              <a:ext uri="{FF2B5EF4-FFF2-40B4-BE49-F238E27FC236}">
                <a16:creationId xmlns:a16="http://schemas.microsoft.com/office/drawing/2014/main" id="{820F5837-256C-A9A5-9E58-B44C1E1D9210}"/>
              </a:ext>
            </a:extLst>
          </p:cNvPr>
          <p:cNvCxnSpPr>
            <a:cxnSpLocks/>
          </p:cNvCxnSpPr>
          <p:nvPr userDrawn="1"/>
        </p:nvCxnSpPr>
        <p:spPr>
          <a:xfrm>
            <a:off x="251012" y="6176963"/>
            <a:ext cx="11689977"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6" name="Footer Placeholder 4">
            <a:extLst>
              <a:ext uri="{FF2B5EF4-FFF2-40B4-BE49-F238E27FC236}">
                <a16:creationId xmlns:a16="http://schemas.microsoft.com/office/drawing/2014/main" id="{E7929CB0-77A3-8686-2F79-5BCDDEEEBC1F}"/>
              </a:ext>
            </a:extLst>
          </p:cNvPr>
          <p:cNvSpPr txBox="1">
            <a:spLocks/>
          </p:cNvSpPr>
          <p:nvPr userDrawn="1"/>
        </p:nvSpPr>
        <p:spPr>
          <a:xfrm>
            <a:off x="251012" y="6346663"/>
            <a:ext cx="11102788" cy="313629"/>
          </a:xfrm>
          <a:prstGeom prst="rect">
            <a:avLst/>
          </a:prstGeom>
        </p:spPr>
        <p:txBody>
          <a:bodyPr/>
          <a:lstStyle>
            <a:defPPr>
              <a:defRPr lang="en-US"/>
            </a:defPPr>
            <a:lvl1pPr marL="0" algn="l" defTabSz="914400" rtl="0" eaLnBrk="1" latinLnBrk="0" hangingPunct="1">
              <a:defRPr sz="800" b="0" kern="1200">
                <a:solidFill>
                  <a:schemeClr val="bg2">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solidFill>
                  <a:schemeClr val="tx1"/>
                </a:solidFill>
                <a:latin typeface="Arial" panose="020B0604020202020204" pitchFamily="34" charset="0"/>
                <a:ea typeface="Calibri"/>
                <a:cs typeface="Arial" panose="020B0604020202020204" pitchFamily="34" charset="0"/>
                <a:sym typeface="Calibri"/>
              </a:rPr>
              <a:t>Proprietary</a:t>
            </a:r>
            <a:r>
              <a:rPr lang="en-US">
                <a:solidFill>
                  <a:srgbClr val="1E8197"/>
                </a:solidFill>
                <a:latin typeface="Arial" panose="020B0604020202020204" pitchFamily="34" charset="0"/>
                <a:ea typeface="Calibri"/>
                <a:cs typeface="Arial" panose="020B0604020202020204" pitchFamily="34" charset="0"/>
                <a:sym typeface="Calibri"/>
              </a:rPr>
              <a:t> and Confidential Information of Verb Biotics™</a:t>
            </a:r>
          </a:p>
        </p:txBody>
      </p:sp>
      <p:sp>
        <p:nvSpPr>
          <p:cNvPr id="10" name="Slide Number Placeholder 15">
            <a:extLst>
              <a:ext uri="{FF2B5EF4-FFF2-40B4-BE49-F238E27FC236}">
                <a16:creationId xmlns:a16="http://schemas.microsoft.com/office/drawing/2014/main" id="{94B78DFC-B3A0-8DC6-A35E-02786AD88D5D}"/>
              </a:ext>
            </a:extLst>
          </p:cNvPr>
          <p:cNvSpPr>
            <a:spLocks noGrp="1"/>
          </p:cNvSpPr>
          <p:nvPr>
            <p:ph type="sldNum" sz="quarter" idx="14"/>
          </p:nvPr>
        </p:nvSpPr>
        <p:spPr>
          <a:xfrm>
            <a:off x="10548747" y="6355588"/>
            <a:ext cx="805051" cy="365125"/>
          </a:xfrm>
          <a:prstGeom prst="rect">
            <a:avLst/>
          </a:prstGeom>
        </p:spPr>
        <p:txBody>
          <a:bodyPr/>
          <a:lstStyle>
            <a:lvl1pPr algn="r">
              <a:defRPr sz="1000">
                <a:solidFill>
                  <a:srgbClr val="1E8197"/>
                </a:solidFill>
              </a:defRPr>
            </a:lvl1pPr>
          </a:lstStyle>
          <a:p>
            <a:r>
              <a:rPr lang="en-US"/>
              <a:t>PAGE </a:t>
            </a:r>
            <a:fld id="{BDBF9DCE-55C5-154E-AC34-7A0AB594817D}" type="slidenum">
              <a:rPr lang="en-US" smtClean="0"/>
              <a:pPr/>
              <a:t>‹#›</a:t>
            </a:fld>
            <a:endParaRPr lang="en-US"/>
          </a:p>
        </p:txBody>
      </p:sp>
    </p:spTree>
    <p:extLst>
      <p:ext uri="{BB962C8B-B14F-4D97-AF65-F5344CB8AC3E}">
        <p14:creationId xmlns:p14="http://schemas.microsoft.com/office/powerpoint/2010/main" val="5059082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B42DDF-1A12-005D-4100-9E823F8FDA1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C00B202-643F-6579-E1E8-8EE195731BE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BD147B9-918C-5698-6DD3-6D0F7889412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9EA6ABC-C6C6-1A01-4D02-084C724B4BE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3C47A7C-5665-6BF1-4F7B-1F1676D6B24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 name="Picture 9" descr="A picture containing graphics, creativity, art&#10;&#10;Description automatically generated with medium confidence">
            <a:extLst>
              <a:ext uri="{FF2B5EF4-FFF2-40B4-BE49-F238E27FC236}">
                <a16:creationId xmlns:a16="http://schemas.microsoft.com/office/drawing/2014/main" id="{DE984091-EB94-12B9-8ACA-3D43E2A374A6}"/>
              </a:ext>
            </a:extLst>
          </p:cNvPr>
          <p:cNvPicPr>
            <a:picLocks noChangeAspect="1"/>
          </p:cNvPicPr>
          <p:nvPr userDrawn="1"/>
        </p:nvPicPr>
        <p:blipFill>
          <a:blip r:embed="rId2"/>
          <a:stretch>
            <a:fillRect/>
          </a:stretch>
        </p:blipFill>
        <p:spPr>
          <a:xfrm>
            <a:off x="11593429" y="303229"/>
            <a:ext cx="469425" cy="469425"/>
          </a:xfrm>
          <a:prstGeom prst="rect">
            <a:avLst/>
          </a:prstGeom>
        </p:spPr>
      </p:pic>
      <p:cxnSp>
        <p:nvCxnSpPr>
          <p:cNvPr id="11" name="Straight Connector 10">
            <a:extLst>
              <a:ext uri="{FF2B5EF4-FFF2-40B4-BE49-F238E27FC236}">
                <a16:creationId xmlns:a16="http://schemas.microsoft.com/office/drawing/2014/main" id="{6597358C-F073-6F17-8A77-07994166FF02}"/>
              </a:ext>
            </a:extLst>
          </p:cNvPr>
          <p:cNvCxnSpPr>
            <a:cxnSpLocks/>
          </p:cNvCxnSpPr>
          <p:nvPr userDrawn="1"/>
        </p:nvCxnSpPr>
        <p:spPr>
          <a:xfrm>
            <a:off x="251012" y="6176963"/>
            <a:ext cx="11689977"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5A7E2DB2-9D24-D180-84C9-D5B816F634F8}"/>
              </a:ext>
            </a:extLst>
          </p:cNvPr>
          <p:cNvSpPr txBox="1">
            <a:spLocks/>
          </p:cNvSpPr>
          <p:nvPr userDrawn="1"/>
        </p:nvSpPr>
        <p:spPr>
          <a:xfrm>
            <a:off x="251012" y="6346663"/>
            <a:ext cx="11102788" cy="313629"/>
          </a:xfrm>
          <a:prstGeom prst="rect">
            <a:avLst/>
          </a:prstGeom>
        </p:spPr>
        <p:txBody>
          <a:bodyPr/>
          <a:lstStyle>
            <a:defPPr>
              <a:defRPr lang="en-US"/>
            </a:defPPr>
            <a:lvl1pPr marL="0" algn="l" defTabSz="914400" rtl="0" eaLnBrk="1" latinLnBrk="0" hangingPunct="1">
              <a:defRPr sz="800" b="0" kern="1200">
                <a:solidFill>
                  <a:schemeClr val="bg2">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solidFill>
                  <a:schemeClr val="tx1"/>
                </a:solidFill>
                <a:latin typeface="Arial" panose="020B0604020202020204" pitchFamily="34" charset="0"/>
                <a:ea typeface="Calibri"/>
                <a:cs typeface="Arial" panose="020B0604020202020204" pitchFamily="34" charset="0"/>
                <a:sym typeface="Calibri"/>
              </a:rPr>
              <a:t>Proprietary</a:t>
            </a:r>
            <a:r>
              <a:rPr lang="en-US">
                <a:solidFill>
                  <a:srgbClr val="1E8197"/>
                </a:solidFill>
                <a:latin typeface="Arial" panose="020B0604020202020204" pitchFamily="34" charset="0"/>
                <a:ea typeface="Calibri"/>
                <a:cs typeface="Arial" panose="020B0604020202020204" pitchFamily="34" charset="0"/>
                <a:sym typeface="Calibri"/>
              </a:rPr>
              <a:t> and Confidential Information of Verb Biotics™</a:t>
            </a:r>
          </a:p>
        </p:txBody>
      </p:sp>
      <p:sp>
        <p:nvSpPr>
          <p:cNvPr id="8" name="Slide Number Placeholder 15">
            <a:extLst>
              <a:ext uri="{FF2B5EF4-FFF2-40B4-BE49-F238E27FC236}">
                <a16:creationId xmlns:a16="http://schemas.microsoft.com/office/drawing/2014/main" id="{8DE258F7-5473-F4A1-2E31-32BDB4F9A532}"/>
              </a:ext>
            </a:extLst>
          </p:cNvPr>
          <p:cNvSpPr>
            <a:spLocks noGrp="1"/>
          </p:cNvSpPr>
          <p:nvPr>
            <p:ph type="sldNum" sz="quarter" idx="14"/>
          </p:nvPr>
        </p:nvSpPr>
        <p:spPr>
          <a:xfrm>
            <a:off x="10548747" y="6355588"/>
            <a:ext cx="805051" cy="365125"/>
          </a:xfrm>
          <a:prstGeom prst="rect">
            <a:avLst/>
          </a:prstGeom>
        </p:spPr>
        <p:txBody>
          <a:bodyPr/>
          <a:lstStyle>
            <a:lvl1pPr algn="r">
              <a:defRPr sz="1000">
                <a:solidFill>
                  <a:srgbClr val="1E8197"/>
                </a:solidFill>
              </a:defRPr>
            </a:lvl1pPr>
          </a:lstStyle>
          <a:p>
            <a:r>
              <a:rPr lang="en-US"/>
              <a:t>PAGE </a:t>
            </a:r>
            <a:fld id="{BDBF9DCE-55C5-154E-AC34-7A0AB594817D}" type="slidenum">
              <a:rPr lang="en-US" smtClean="0"/>
              <a:pPr/>
              <a:t>‹#›</a:t>
            </a:fld>
            <a:endParaRPr lang="en-US"/>
          </a:p>
        </p:txBody>
      </p:sp>
    </p:spTree>
    <p:extLst>
      <p:ext uri="{BB962C8B-B14F-4D97-AF65-F5344CB8AC3E}">
        <p14:creationId xmlns:p14="http://schemas.microsoft.com/office/powerpoint/2010/main" val="38936381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DEF31E-CDC4-6229-E20D-A2548A5C0123}"/>
              </a:ext>
            </a:extLst>
          </p:cNvPr>
          <p:cNvSpPr>
            <a:spLocks noGrp="1"/>
          </p:cNvSpPr>
          <p:nvPr>
            <p:ph type="title"/>
          </p:nvPr>
        </p:nvSpPr>
        <p:spPr/>
        <p:txBody>
          <a:bodyPr/>
          <a:lstStyle/>
          <a:p>
            <a:r>
              <a:rPr lang="en-US"/>
              <a:t>Click to edit Master title style</a:t>
            </a:r>
          </a:p>
        </p:txBody>
      </p:sp>
      <p:pic>
        <p:nvPicPr>
          <p:cNvPr id="6" name="Picture 5" descr="A picture containing graphics, creativity, art&#10;&#10;Description automatically generated with medium confidence">
            <a:extLst>
              <a:ext uri="{FF2B5EF4-FFF2-40B4-BE49-F238E27FC236}">
                <a16:creationId xmlns:a16="http://schemas.microsoft.com/office/drawing/2014/main" id="{37DC64A2-7FEC-D76B-1292-41BB725E86AF}"/>
              </a:ext>
            </a:extLst>
          </p:cNvPr>
          <p:cNvPicPr>
            <a:picLocks noChangeAspect="1"/>
          </p:cNvPicPr>
          <p:nvPr userDrawn="1"/>
        </p:nvPicPr>
        <p:blipFill>
          <a:blip r:embed="rId2"/>
          <a:stretch>
            <a:fillRect/>
          </a:stretch>
        </p:blipFill>
        <p:spPr>
          <a:xfrm>
            <a:off x="11593429" y="303229"/>
            <a:ext cx="469425" cy="469425"/>
          </a:xfrm>
          <a:prstGeom prst="rect">
            <a:avLst/>
          </a:prstGeom>
        </p:spPr>
      </p:pic>
      <p:cxnSp>
        <p:nvCxnSpPr>
          <p:cNvPr id="7" name="Straight Connector 6">
            <a:extLst>
              <a:ext uri="{FF2B5EF4-FFF2-40B4-BE49-F238E27FC236}">
                <a16:creationId xmlns:a16="http://schemas.microsoft.com/office/drawing/2014/main" id="{D6C79E05-50CC-EE6F-F646-59789CACABA3}"/>
              </a:ext>
            </a:extLst>
          </p:cNvPr>
          <p:cNvCxnSpPr>
            <a:cxnSpLocks/>
          </p:cNvCxnSpPr>
          <p:nvPr userDrawn="1"/>
        </p:nvCxnSpPr>
        <p:spPr>
          <a:xfrm>
            <a:off x="251012" y="6176963"/>
            <a:ext cx="11689977"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Footer Placeholder 4">
            <a:extLst>
              <a:ext uri="{FF2B5EF4-FFF2-40B4-BE49-F238E27FC236}">
                <a16:creationId xmlns:a16="http://schemas.microsoft.com/office/drawing/2014/main" id="{F9A757D7-7027-AAE9-6892-CA25830B305D}"/>
              </a:ext>
            </a:extLst>
          </p:cNvPr>
          <p:cNvSpPr txBox="1">
            <a:spLocks/>
          </p:cNvSpPr>
          <p:nvPr userDrawn="1"/>
        </p:nvSpPr>
        <p:spPr>
          <a:xfrm>
            <a:off x="251012" y="6346663"/>
            <a:ext cx="11102788" cy="313629"/>
          </a:xfrm>
          <a:prstGeom prst="rect">
            <a:avLst/>
          </a:prstGeom>
        </p:spPr>
        <p:txBody>
          <a:bodyPr/>
          <a:lstStyle>
            <a:defPPr>
              <a:defRPr lang="en-US"/>
            </a:defPPr>
            <a:lvl1pPr marL="0" algn="l" defTabSz="914400" rtl="0" eaLnBrk="1" latinLnBrk="0" hangingPunct="1">
              <a:defRPr sz="800" b="0" kern="1200">
                <a:solidFill>
                  <a:schemeClr val="bg2">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solidFill>
                  <a:schemeClr val="tx1"/>
                </a:solidFill>
                <a:latin typeface="Arial" panose="020B0604020202020204" pitchFamily="34" charset="0"/>
                <a:ea typeface="Calibri"/>
                <a:cs typeface="Arial" panose="020B0604020202020204" pitchFamily="34" charset="0"/>
                <a:sym typeface="Calibri"/>
              </a:rPr>
              <a:t>Proprietary</a:t>
            </a:r>
            <a:r>
              <a:rPr lang="en-US">
                <a:solidFill>
                  <a:srgbClr val="1E8197"/>
                </a:solidFill>
                <a:latin typeface="Arial" panose="020B0604020202020204" pitchFamily="34" charset="0"/>
                <a:ea typeface="Calibri"/>
                <a:cs typeface="Arial" panose="020B0604020202020204" pitchFamily="34" charset="0"/>
                <a:sym typeface="Calibri"/>
              </a:rPr>
              <a:t> and Confidential Information of Verb Biotics™</a:t>
            </a:r>
          </a:p>
        </p:txBody>
      </p:sp>
      <p:sp>
        <p:nvSpPr>
          <p:cNvPr id="5" name="Slide Number Placeholder 15">
            <a:extLst>
              <a:ext uri="{FF2B5EF4-FFF2-40B4-BE49-F238E27FC236}">
                <a16:creationId xmlns:a16="http://schemas.microsoft.com/office/drawing/2014/main" id="{2314D849-F785-EB38-13C1-599BDEA6FED8}"/>
              </a:ext>
            </a:extLst>
          </p:cNvPr>
          <p:cNvSpPr>
            <a:spLocks noGrp="1"/>
          </p:cNvSpPr>
          <p:nvPr>
            <p:ph type="sldNum" sz="quarter" idx="14"/>
          </p:nvPr>
        </p:nvSpPr>
        <p:spPr>
          <a:xfrm>
            <a:off x="10548747" y="6355588"/>
            <a:ext cx="805051" cy="365125"/>
          </a:xfrm>
          <a:prstGeom prst="rect">
            <a:avLst/>
          </a:prstGeom>
        </p:spPr>
        <p:txBody>
          <a:bodyPr/>
          <a:lstStyle>
            <a:lvl1pPr algn="r">
              <a:defRPr sz="1000">
                <a:solidFill>
                  <a:srgbClr val="1E8197"/>
                </a:solidFill>
              </a:defRPr>
            </a:lvl1pPr>
          </a:lstStyle>
          <a:p>
            <a:r>
              <a:rPr lang="en-US"/>
              <a:t>PAGE </a:t>
            </a:r>
            <a:fld id="{BDBF9DCE-55C5-154E-AC34-7A0AB594817D}" type="slidenum">
              <a:rPr lang="en-US" smtClean="0"/>
              <a:pPr/>
              <a:t>‹#›</a:t>
            </a:fld>
            <a:endParaRPr lang="en-US"/>
          </a:p>
        </p:txBody>
      </p:sp>
    </p:spTree>
    <p:extLst>
      <p:ext uri="{BB962C8B-B14F-4D97-AF65-F5344CB8AC3E}">
        <p14:creationId xmlns:p14="http://schemas.microsoft.com/office/powerpoint/2010/main" val="3618393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20EBF4-B4FC-5401-3055-0198B0DD95A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6861F81-FB3B-9516-4382-453C18DDEF7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8C27033-F043-9E99-0AB3-3564799EB9B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pic>
        <p:nvPicPr>
          <p:cNvPr id="10" name="Picture 9" descr="A picture containing graphics, creativity, art&#10;&#10;Description automatically generated with medium confidence">
            <a:extLst>
              <a:ext uri="{FF2B5EF4-FFF2-40B4-BE49-F238E27FC236}">
                <a16:creationId xmlns:a16="http://schemas.microsoft.com/office/drawing/2014/main" id="{10C737EE-3DF0-EA95-0921-F7902507E559}"/>
              </a:ext>
            </a:extLst>
          </p:cNvPr>
          <p:cNvPicPr>
            <a:picLocks noChangeAspect="1"/>
          </p:cNvPicPr>
          <p:nvPr userDrawn="1"/>
        </p:nvPicPr>
        <p:blipFill>
          <a:blip r:embed="rId2"/>
          <a:stretch>
            <a:fillRect/>
          </a:stretch>
        </p:blipFill>
        <p:spPr>
          <a:xfrm>
            <a:off x="11593429" y="303229"/>
            <a:ext cx="469425" cy="469425"/>
          </a:xfrm>
          <a:prstGeom prst="rect">
            <a:avLst/>
          </a:prstGeom>
        </p:spPr>
      </p:pic>
      <p:cxnSp>
        <p:nvCxnSpPr>
          <p:cNvPr id="8" name="Straight Connector 7">
            <a:extLst>
              <a:ext uri="{FF2B5EF4-FFF2-40B4-BE49-F238E27FC236}">
                <a16:creationId xmlns:a16="http://schemas.microsoft.com/office/drawing/2014/main" id="{944A583C-C2DB-06EB-25F2-603665938EB8}"/>
              </a:ext>
            </a:extLst>
          </p:cNvPr>
          <p:cNvCxnSpPr>
            <a:cxnSpLocks/>
          </p:cNvCxnSpPr>
          <p:nvPr userDrawn="1"/>
        </p:nvCxnSpPr>
        <p:spPr>
          <a:xfrm>
            <a:off x="251012" y="6176963"/>
            <a:ext cx="11689977"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Footer Placeholder 4">
            <a:extLst>
              <a:ext uri="{FF2B5EF4-FFF2-40B4-BE49-F238E27FC236}">
                <a16:creationId xmlns:a16="http://schemas.microsoft.com/office/drawing/2014/main" id="{5BF83290-7AF3-9099-9426-1909D49DA790}"/>
              </a:ext>
            </a:extLst>
          </p:cNvPr>
          <p:cNvSpPr txBox="1">
            <a:spLocks/>
          </p:cNvSpPr>
          <p:nvPr userDrawn="1"/>
        </p:nvSpPr>
        <p:spPr>
          <a:xfrm>
            <a:off x="251012" y="6346663"/>
            <a:ext cx="11102788" cy="313629"/>
          </a:xfrm>
          <a:prstGeom prst="rect">
            <a:avLst/>
          </a:prstGeom>
        </p:spPr>
        <p:txBody>
          <a:bodyPr/>
          <a:lstStyle>
            <a:defPPr>
              <a:defRPr lang="en-US"/>
            </a:defPPr>
            <a:lvl1pPr marL="0" algn="l" defTabSz="914400" rtl="0" eaLnBrk="1" latinLnBrk="0" hangingPunct="1">
              <a:defRPr sz="800" b="0" kern="1200">
                <a:solidFill>
                  <a:schemeClr val="bg2">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solidFill>
                  <a:schemeClr val="tx1"/>
                </a:solidFill>
                <a:latin typeface="Arial" panose="020B0604020202020204" pitchFamily="34" charset="0"/>
                <a:ea typeface="Calibri"/>
                <a:cs typeface="Arial" panose="020B0604020202020204" pitchFamily="34" charset="0"/>
                <a:sym typeface="Calibri"/>
              </a:rPr>
              <a:t>Proprietary</a:t>
            </a:r>
            <a:r>
              <a:rPr lang="en-US">
                <a:solidFill>
                  <a:srgbClr val="1E8197"/>
                </a:solidFill>
                <a:latin typeface="Arial" panose="020B0604020202020204" pitchFamily="34" charset="0"/>
                <a:ea typeface="Calibri"/>
                <a:cs typeface="Arial" panose="020B0604020202020204" pitchFamily="34" charset="0"/>
                <a:sym typeface="Calibri"/>
              </a:rPr>
              <a:t> and Confidential Information of Verb Biotics™</a:t>
            </a:r>
          </a:p>
        </p:txBody>
      </p:sp>
      <p:sp>
        <p:nvSpPr>
          <p:cNvPr id="6" name="Slide Number Placeholder 15">
            <a:extLst>
              <a:ext uri="{FF2B5EF4-FFF2-40B4-BE49-F238E27FC236}">
                <a16:creationId xmlns:a16="http://schemas.microsoft.com/office/drawing/2014/main" id="{F8B45F42-79AF-72E5-7082-0B9F3A1B9391}"/>
              </a:ext>
            </a:extLst>
          </p:cNvPr>
          <p:cNvSpPr txBox="1">
            <a:spLocks/>
          </p:cNvSpPr>
          <p:nvPr userDrawn="1"/>
        </p:nvSpPr>
        <p:spPr>
          <a:xfrm>
            <a:off x="10548747" y="6355588"/>
            <a:ext cx="805051" cy="365125"/>
          </a:xfrm>
          <a:prstGeom prst="rect">
            <a:avLst/>
          </a:prstGeom>
        </p:spPr>
        <p:txBody>
          <a:bodyPr/>
          <a:lstStyle>
            <a:defPPr>
              <a:defRPr lang="en-US"/>
            </a:defPPr>
            <a:lvl1pPr marL="0" algn="r" defTabSz="914400" rtl="0" eaLnBrk="1" latinLnBrk="0" hangingPunct="1">
              <a:defRPr sz="1000" kern="1200">
                <a:solidFill>
                  <a:srgbClr val="1E8197"/>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PAGE </a:t>
            </a:r>
            <a:fld id="{BDBF9DCE-55C5-154E-AC34-7A0AB594817D}" type="slidenum">
              <a:rPr lang="en-US" smtClean="0"/>
              <a:pPr/>
              <a:t>‹#›</a:t>
            </a:fld>
            <a:endParaRPr lang="en-US"/>
          </a:p>
        </p:txBody>
      </p:sp>
    </p:spTree>
    <p:extLst>
      <p:ext uri="{BB962C8B-B14F-4D97-AF65-F5344CB8AC3E}">
        <p14:creationId xmlns:p14="http://schemas.microsoft.com/office/powerpoint/2010/main" val="19446357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D451C49-813A-6A6D-03D5-83F0AF75E2F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BDDD839-50B3-6403-938A-3628B69F599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46142649"/>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1" r:id="rId3"/>
    <p:sldLayoutId id="2147483650" r:id="rId4"/>
    <p:sldLayoutId id="2147483662" r:id="rId5"/>
    <p:sldLayoutId id="2147483661" r:id="rId6"/>
    <p:sldLayoutId id="2147483653" r:id="rId7"/>
    <p:sldLayoutId id="2147483654" r:id="rId8"/>
    <p:sldLayoutId id="2147483656" r:id="rId9"/>
    <p:sldLayoutId id="2147483672" r:id="rId10"/>
    <p:sldLayoutId id="2147483655" r:id="rId11"/>
    <p:sldLayoutId id="2147483663" r:id="rId12"/>
    <p:sldLayoutId id="2147483664" r:id="rId13"/>
  </p:sldLayoutIdLst>
  <p:hf hdr="0" ftr="0" dt="0"/>
  <p:txStyles>
    <p:titleStyle>
      <a:lvl1pPr algn="l" defTabSz="914400" rtl="0" eaLnBrk="1" latinLnBrk="0" hangingPunct="1">
        <a:lnSpc>
          <a:spcPct val="90000"/>
        </a:lnSpc>
        <a:spcBef>
          <a:spcPct val="0"/>
        </a:spcBef>
        <a:buNone/>
        <a:defRPr sz="4400" b="0" i="0" kern="1200">
          <a:solidFill>
            <a:srgbClr val="1E8197"/>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rgbClr val="1E8197"/>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rgbClr val="1E8197"/>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rgbClr val="1E8197"/>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rgbClr val="1E8197"/>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rgbClr val="1E8197"/>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9.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E9F7B34-282A-FA02-6A66-8B24E69D0B27}"/>
              </a:ext>
            </a:extLst>
          </p:cNvPr>
          <p:cNvSpPr>
            <a:spLocks noGrp="1"/>
          </p:cNvSpPr>
          <p:nvPr>
            <p:ph type="ctrTitle"/>
          </p:nvPr>
        </p:nvSpPr>
        <p:spPr>
          <a:xfrm>
            <a:off x="537159" y="2361832"/>
            <a:ext cx="11570620" cy="3406206"/>
          </a:xfrm>
        </p:spPr>
        <p:txBody>
          <a:bodyPr>
            <a:normAutofit fontScale="90000"/>
          </a:bodyPr>
          <a:lstStyle/>
          <a:p>
            <a:r>
              <a:rPr lang="en-US" sz="3600" dirty="0"/>
              <a:t>Establishing Keystone’s “fingerprint” </a:t>
            </a:r>
            <a:br>
              <a:rPr lang="en-US" sz="3600" dirty="0"/>
            </a:br>
            <a:r>
              <a:rPr lang="en-US" sz="3600" dirty="0"/>
              <a:t>through targeted </a:t>
            </a:r>
            <a:br>
              <a:rPr lang="en-US" sz="3600" dirty="0"/>
            </a:br>
            <a:r>
              <a:rPr lang="en-US" sz="3600" dirty="0"/>
              <a:t>Nuclear Magnetic Resonance (NMR)</a:t>
            </a:r>
            <a:br>
              <a:rPr lang="en-US" sz="3600" dirty="0"/>
            </a:br>
            <a:br>
              <a:rPr lang="en-US" sz="3600" dirty="0"/>
            </a:br>
            <a:br>
              <a:rPr lang="en-US" sz="3600" dirty="0"/>
            </a:br>
            <a:br>
              <a:rPr lang="en-US" sz="3600" dirty="0"/>
            </a:br>
            <a:br>
              <a:rPr lang="en-US" sz="3600" dirty="0"/>
            </a:br>
            <a:endParaRPr lang="en-US" sz="3600" dirty="0"/>
          </a:p>
        </p:txBody>
      </p:sp>
      <p:pic>
        <p:nvPicPr>
          <p:cNvPr id="5" name="Picture 4" descr="A person in a body suit&#10;&#10;Description automatically generated">
            <a:extLst>
              <a:ext uri="{FF2B5EF4-FFF2-40B4-BE49-F238E27FC236}">
                <a16:creationId xmlns:a16="http://schemas.microsoft.com/office/drawing/2014/main" id="{808321E7-8330-7DFD-E305-C2E8C3064C77}"/>
              </a:ext>
            </a:extLst>
          </p:cNvPr>
          <p:cNvPicPr>
            <a:picLocks noChangeAspect="1"/>
          </p:cNvPicPr>
          <p:nvPr/>
        </p:nvPicPr>
        <p:blipFill rotWithShape="1">
          <a:blip r:embed="rId2"/>
          <a:srcRect l="-2398" t="4596" r="1103" b="24375"/>
          <a:stretch/>
        </p:blipFill>
        <p:spPr>
          <a:xfrm>
            <a:off x="6956498" y="269451"/>
            <a:ext cx="7015843" cy="6858000"/>
          </a:xfrm>
          <a:prstGeom prst="rect">
            <a:avLst/>
          </a:prstGeom>
        </p:spPr>
      </p:pic>
    </p:spTree>
    <p:extLst>
      <p:ext uri="{BB962C8B-B14F-4D97-AF65-F5344CB8AC3E}">
        <p14:creationId xmlns:p14="http://schemas.microsoft.com/office/powerpoint/2010/main" val="220464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03BAEB-EB55-6BF4-8CB0-C7E872690F57}"/>
              </a:ext>
            </a:extLst>
          </p:cNvPr>
          <p:cNvSpPr>
            <a:spLocks noGrp="1"/>
          </p:cNvSpPr>
          <p:nvPr>
            <p:ph type="title"/>
          </p:nvPr>
        </p:nvSpPr>
        <p:spPr/>
        <p:txBody>
          <a:bodyPr/>
          <a:lstStyle/>
          <a:p>
            <a:r>
              <a:rPr lang="en-US"/>
              <a:t>Overview and Rational</a:t>
            </a:r>
          </a:p>
        </p:txBody>
      </p:sp>
      <p:sp>
        <p:nvSpPr>
          <p:cNvPr id="3" name="Content Placeholder 2">
            <a:extLst>
              <a:ext uri="{FF2B5EF4-FFF2-40B4-BE49-F238E27FC236}">
                <a16:creationId xmlns:a16="http://schemas.microsoft.com/office/drawing/2014/main" id="{B9CF3BDF-766F-DAB1-270B-84B8258DB22C}"/>
              </a:ext>
            </a:extLst>
          </p:cNvPr>
          <p:cNvSpPr>
            <a:spLocks noGrp="1"/>
          </p:cNvSpPr>
          <p:nvPr>
            <p:ph idx="1"/>
          </p:nvPr>
        </p:nvSpPr>
        <p:spPr>
          <a:xfrm>
            <a:off x="838199" y="1467293"/>
            <a:ext cx="11027735" cy="4709670"/>
          </a:xfrm>
        </p:spPr>
        <p:txBody>
          <a:bodyPr>
            <a:noAutofit/>
          </a:bodyPr>
          <a:lstStyle/>
          <a:p>
            <a:r>
              <a:rPr lang="en-US" sz="1900" dirty="0"/>
              <a:t>Nuclear Magnetic Resonance (NMR) spectroscopy represents a cutting-edge analytical technique that can offer unparalleled insight into the molecular composition and consistency of biotics products pre and post processing. </a:t>
            </a:r>
          </a:p>
          <a:p>
            <a:r>
              <a:rPr lang="en-US" sz="1900" dirty="0"/>
              <a:t>In this study, we utilized both untargeted NMR and targeted NMR to meticulously evaluate and demonstrate how our flagship postbiotic product, Keystone, can withstand the high temperature processing requirements seen in gummy production.</a:t>
            </a:r>
          </a:p>
          <a:p>
            <a:r>
              <a:rPr lang="en-US" sz="1900" dirty="0"/>
              <a:t>Through sophisticated data analysis techniques, including Principal Component Analysis (PCA) and Hierarchical Clustering Analysis (HCA), we are able to quantitatively compare and contrast the molecular profiles of Keystone before and after high heat processing. </a:t>
            </a:r>
          </a:p>
          <a:p>
            <a:r>
              <a:rPr lang="en-US" sz="1900" dirty="0"/>
              <a:t>By establishing Keystone’s “fingerprint” through targeted NMR, we are able to demonstrate Keystone’s presence post processing in a variety finished goods such as gummies.  </a:t>
            </a:r>
          </a:p>
          <a:p>
            <a:r>
              <a:rPr lang="en-US" sz="1900" dirty="0"/>
              <a:t>These analyses not only affirm our commitment to innovation and excellence but also highlight the strides we've made in working hand in hand with our partners to unlock new application opportunities. This study also underscores the pivotal role of NMR in our continuous effort to surpass industry standards and deliver intentional and functional products of unmatched quality.</a:t>
            </a:r>
          </a:p>
        </p:txBody>
      </p:sp>
      <p:sp>
        <p:nvSpPr>
          <p:cNvPr id="4" name="Slide Number Placeholder 3">
            <a:extLst>
              <a:ext uri="{FF2B5EF4-FFF2-40B4-BE49-F238E27FC236}">
                <a16:creationId xmlns:a16="http://schemas.microsoft.com/office/drawing/2014/main" id="{1383EE86-FDE5-512D-987D-86D0120859FF}"/>
              </a:ext>
            </a:extLst>
          </p:cNvPr>
          <p:cNvSpPr>
            <a:spLocks noGrp="1"/>
          </p:cNvSpPr>
          <p:nvPr>
            <p:ph type="sldNum" sz="quarter" idx="14"/>
          </p:nvPr>
        </p:nvSpPr>
        <p:spPr/>
        <p:txBody>
          <a:bodyPr/>
          <a:lstStyle/>
          <a:p>
            <a:r>
              <a:rPr lang="en-US"/>
              <a:t>PAGE </a:t>
            </a:r>
            <a:fld id="{BDBF9DCE-55C5-154E-AC34-7A0AB594817D}" type="slidenum">
              <a:rPr lang="en-US" smtClean="0"/>
              <a:pPr/>
              <a:t>2</a:t>
            </a:fld>
            <a:endParaRPr lang="en-US"/>
          </a:p>
        </p:txBody>
      </p:sp>
    </p:spTree>
    <p:extLst>
      <p:ext uri="{BB962C8B-B14F-4D97-AF65-F5344CB8AC3E}">
        <p14:creationId xmlns:p14="http://schemas.microsoft.com/office/powerpoint/2010/main" val="14406292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graph of water and ketone&#10;&#10;Description automatically generated with medium confidence">
            <a:extLst>
              <a:ext uri="{FF2B5EF4-FFF2-40B4-BE49-F238E27FC236}">
                <a16:creationId xmlns:a16="http://schemas.microsoft.com/office/drawing/2014/main" id="{FE57D385-DC4F-F583-799B-EA688A8640D4}"/>
              </a:ext>
            </a:extLst>
          </p:cNvPr>
          <p:cNvPicPr>
            <a:picLocks noChangeAspect="1"/>
          </p:cNvPicPr>
          <p:nvPr/>
        </p:nvPicPr>
        <p:blipFill>
          <a:blip r:embed="rId2"/>
          <a:stretch>
            <a:fillRect/>
          </a:stretch>
        </p:blipFill>
        <p:spPr>
          <a:xfrm>
            <a:off x="4772025" y="692861"/>
            <a:ext cx="6792829" cy="5472278"/>
          </a:xfrm>
          <a:prstGeom prst="rect">
            <a:avLst/>
          </a:prstGeom>
        </p:spPr>
      </p:pic>
      <p:sp>
        <p:nvSpPr>
          <p:cNvPr id="2" name="Title 1">
            <a:extLst>
              <a:ext uri="{FF2B5EF4-FFF2-40B4-BE49-F238E27FC236}">
                <a16:creationId xmlns:a16="http://schemas.microsoft.com/office/drawing/2014/main" id="{CEC3F79C-DA13-B036-E70F-A187D0891FC2}"/>
              </a:ext>
            </a:extLst>
          </p:cNvPr>
          <p:cNvSpPr>
            <a:spLocks noGrp="1"/>
          </p:cNvSpPr>
          <p:nvPr>
            <p:ph type="title"/>
          </p:nvPr>
        </p:nvSpPr>
        <p:spPr/>
        <p:txBody>
          <a:bodyPr>
            <a:normAutofit/>
          </a:bodyPr>
          <a:lstStyle/>
          <a:p>
            <a:r>
              <a:rPr lang="en-US"/>
              <a:t>Keystone</a:t>
            </a:r>
            <a:br>
              <a:rPr lang="en-US"/>
            </a:br>
            <a:r>
              <a:rPr lang="en-US"/>
              <a:t>pre &amp; post UHT processing in water</a:t>
            </a:r>
          </a:p>
        </p:txBody>
      </p:sp>
      <p:sp>
        <p:nvSpPr>
          <p:cNvPr id="4" name="Text Placeholder 3">
            <a:extLst>
              <a:ext uri="{FF2B5EF4-FFF2-40B4-BE49-F238E27FC236}">
                <a16:creationId xmlns:a16="http://schemas.microsoft.com/office/drawing/2014/main" id="{91B964AE-8FE0-55E6-CF65-16196D76A5EF}"/>
              </a:ext>
            </a:extLst>
          </p:cNvPr>
          <p:cNvSpPr>
            <a:spLocks noGrp="1"/>
          </p:cNvSpPr>
          <p:nvPr>
            <p:ph type="body" sz="half" idx="2"/>
          </p:nvPr>
        </p:nvSpPr>
        <p:spPr>
          <a:xfrm>
            <a:off x="839787" y="2353551"/>
            <a:ext cx="3932237" cy="3811588"/>
          </a:xfrm>
        </p:spPr>
        <p:txBody>
          <a:bodyPr>
            <a:normAutofit/>
          </a:bodyPr>
          <a:lstStyle/>
          <a:p>
            <a:endParaRPr lang="en-US"/>
          </a:p>
          <a:p>
            <a:r>
              <a:rPr lang="en-US"/>
              <a:t>Untargeted NMR Spectrums</a:t>
            </a:r>
          </a:p>
          <a:p>
            <a:endParaRPr lang="en-US"/>
          </a:p>
          <a:p>
            <a:r>
              <a:rPr lang="en-US"/>
              <a:t>Talking points:</a:t>
            </a:r>
          </a:p>
          <a:p>
            <a:pPr marL="285750" indent="-285750">
              <a:buFont typeface="Arial" panose="020B0604020202020204" pitchFamily="34" charset="0"/>
              <a:buChar char="•"/>
            </a:pPr>
            <a:r>
              <a:rPr lang="en-US" b="1"/>
              <a:t>High similarity across samples</a:t>
            </a:r>
          </a:p>
          <a:p>
            <a:pPr marL="285750" indent="-285750">
              <a:buFont typeface="Arial" panose="020B0604020202020204" pitchFamily="34" charset="0"/>
              <a:buChar char="•"/>
            </a:pPr>
            <a:r>
              <a:rPr lang="en-US"/>
              <a:t>Each peak is a unique metabolite. Height of a peak correlates with quantity.</a:t>
            </a:r>
          </a:p>
          <a:p>
            <a:endParaRPr lang="en-US"/>
          </a:p>
          <a:p>
            <a:endParaRPr lang="en-US"/>
          </a:p>
          <a:p>
            <a:endParaRPr lang="en-US"/>
          </a:p>
          <a:p>
            <a:endParaRPr lang="en-US"/>
          </a:p>
          <a:p>
            <a:endParaRPr lang="en-US"/>
          </a:p>
          <a:p>
            <a:endParaRPr lang="en-US"/>
          </a:p>
          <a:p>
            <a:endParaRPr lang="en-US" i="1"/>
          </a:p>
        </p:txBody>
      </p:sp>
    </p:spTree>
    <p:extLst>
      <p:ext uri="{BB962C8B-B14F-4D97-AF65-F5344CB8AC3E}">
        <p14:creationId xmlns:p14="http://schemas.microsoft.com/office/powerpoint/2010/main" val="13507654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C3F79C-DA13-B036-E70F-A187D0891FC2}"/>
              </a:ext>
            </a:extLst>
          </p:cNvPr>
          <p:cNvSpPr>
            <a:spLocks noGrp="1"/>
          </p:cNvSpPr>
          <p:nvPr>
            <p:ph type="title"/>
          </p:nvPr>
        </p:nvSpPr>
        <p:spPr/>
        <p:txBody>
          <a:bodyPr>
            <a:normAutofit/>
          </a:bodyPr>
          <a:lstStyle/>
          <a:p>
            <a:r>
              <a:rPr lang="en-US"/>
              <a:t>Keystone</a:t>
            </a:r>
            <a:br>
              <a:rPr lang="en-US"/>
            </a:br>
            <a:r>
              <a:rPr lang="en-US"/>
              <a:t>pre &amp; post UHT processing</a:t>
            </a:r>
          </a:p>
        </p:txBody>
      </p:sp>
      <p:sp>
        <p:nvSpPr>
          <p:cNvPr id="4" name="Text Placeholder 3">
            <a:extLst>
              <a:ext uri="{FF2B5EF4-FFF2-40B4-BE49-F238E27FC236}">
                <a16:creationId xmlns:a16="http://schemas.microsoft.com/office/drawing/2014/main" id="{91B964AE-8FE0-55E6-CF65-16196D76A5EF}"/>
              </a:ext>
            </a:extLst>
          </p:cNvPr>
          <p:cNvSpPr>
            <a:spLocks noGrp="1"/>
          </p:cNvSpPr>
          <p:nvPr>
            <p:ph type="body" sz="half" idx="2"/>
          </p:nvPr>
        </p:nvSpPr>
        <p:spPr>
          <a:xfrm>
            <a:off x="839788" y="2353551"/>
            <a:ext cx="3318854" cy="3811588"/>
          </a:xfrm>
        </p:spPr>
        <p:txBody>
          <a:bodyPr>
            <a:normAutofit/>
          </a:bodyPr>
          <a:lstStyle/>
          <a:p>
            <a:endParaRPr lang="en-US"/>
          </a:p>
          <a:p>
            <a:r>
              <a:rPr lang="en-US"/>
              <a:t>Targeted NMR –Keystone’s fingerprint. </a:t>
            </a:r>
          </a:p>
          <a:p>
            <a:endParaRPr lang="en-US"/>
          </a:p>
          <a:p>
            <a:r>
              <a:rPr lang="en-US"/>
              <a:t>Talking points:</a:t>
            </a:r>
          </a:p>
          <a:p>
            <a:pPr marL="285750" indent="-285750">
              <a:buFont typeface="Arial" panose="020B0604020202020204" pitchFamily="34" charset="0"/>
              <a:buChar char="•"/>
            </a:pPr>
            <a:r>
              <a:rPr lang="en-US" b="1"/>
              <a:t>Keystone’s fingerprint markers withstand UHT and Homogenization</a:t>
            </a:r>
          </a:p>
          <a:p>
            <a:endParaRPr lang="en-US"/>
          </a:p>
          <a:p>
            <a:endParaRPr lang="en-US"/>
          </a:p>
          <a:p>
            <a:endParaRPr lang="en-US"/>
          </a:p>
          <a:p>
            <a:endParaRPr lang="en-US"/>
          </a:p>
          <a:p>
            <a:endParaRPr lang="en-US"/>
          </a:p>
          <a:p>
            <a:endParaRPr lang="en-US"/>
          </a:p>
          <a:p>
            <a:endParaRPr lang="en-US" i="1"/>
          </a:p>
        </p:txBody>
      </p:sp>
      <p:pic>
        <p:nvPicPr>
          <p:cNvPr id="5" name="Picture 4" descr="A graph of different colored bars&#10;&#10;Description automatically generated">
            <a:extLst>
              <a:ext uri="{FF2B5EF4-FFF2-40B4-BE49-F238E27FC236}">
                <a16:creationId xmlns:a16="http://schemas.microsoft.com/office/drawing/2014/main" id="{7B4B4502-246E-28B8-E0F3-070ECBE3C23D}"/>
              </a:ext>
            </a:extLst>
          </p:cNvPr>
          <p:cNvPicPr>
            <a:picLocks noChangeAspect="1"/>
          </p:cNvPicPr>
          <p:nvPr/>
        </p:nvPicPr>
        <p:blipFill>
          <a:blip r:embed="rId2"/>
          <a:stretch>
            <a:fillRect/>
          </a:stretch>
        </p:blipFill>
        <p:spPr>
          <a:xfrm>
            <a:off x="4386877" y="1181179"/>
            <a:ext cx="7412932" cy="4495641"/>
          </a:xfrm>
          <a:prstGeom prst="rect">
            <a:avLst/>
          </a:prstGeom>
        </p:spPr>
      </p:pic>
      <p:sp>
        <p:nvSpPr>
          <p:cNvPr id="9" name="Rounded Rectangle 8">
            <a:extLst>
              <a:ext uri="{FF2B5EF4-FFF2-40B4-BE49-F238E27FC236}">
                <a16:creationId xmlns:a16="http://schemas.microsoft.com/office/drawing/2014/main" id="{D7CFDD36-927B-B231-F55A-8C8FBDF8F2CF}"/>
              </a:ext>
            </a:extLst>
          </p:cNvPr>
          <p:cNvSpPr/>
          <p:nvPr/>
        </p:nvSpPr>
        <p:spPr>
          <a:xfrm>
            <a:off x="7182299" y="5460898"/>
            <a:ext cx="1676408" cy="153619"/>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DCE98A43-9860-20A8-A620-766B1222B541}"/>
              </a:ext>
            </a:extLst>
          </p:cNvPr>
          <p:cNvPicPr>
            <a:picLocks noChangeAspect="1"/>
          </p:cNvPicPr>
          <p:nvPr/>
        </p:nvPicPr>
        <p:blipFill>
          <a:blip r:embed="rId3"/>
          <a:stretch>
            <a:fillRect/>
          </a:stretch>
        </p:blipFill>
        <p:spPr>
          <a:xfrm>
            <a:off x="6575196" y="5497234"/>
            <a:ext cx="241300" cy="254000"/>
          </a:xfrm>
          <a:prstGeom prst="rect">
            <a:avLst/>
          </a:prstGeom>
        </p:spPr>
      </p:pic>
      <p:sp>
        <p:nvSpPr>
          <p:cNvPr id="7" name="TextBox 6">
            <a:extLst>
              <a:ext uri="{FF2B5EF4-FFF2-40B4-BE49-F238E27FC236}">
                <a16:creationId xmlns:a16="http://schemas.microsoft.com/office/drawing/2014/main" id="{60418455-FD4B-BFED-7D04-956230F374CF}"/>
              </a:ext>
            </a:extLst>
          </p:cNvPr>
          <p:cNvSpPr txBox="1"/>
          <p:nvPr/>
        </p:nvSpPr>
        <p:spPr>
          <a:xfrm>
            <a:off x="6770150" y="5508189"/>
            <a:ext cx="2081050" cy="276999"/>
          </a:xfrm>
          <a:prstGeom prst="rect">
            <a:avLst/>
          </a:prstGeom>
          <a:solidFill>
            <a:schemeClr val="bg1"/>
          </a:solidFill>
        </p:spPr>
        <p:txBody>
          <a:bodyPr wrap="square" rtlCol="0">
            <a:spAutoFit/>
          </a:bodyPr>
          <a:lstStyle/>
          <a:p>
            <a:r>
              <a:rPr lang="en-US" sz="1200">
                <a:solidFill>
                  <a:schemeClr val="accent5">
                    <a:lumMod val="10000"/>
                  </a:schemeClr>
                </a:solidFill>
              </a:rPr>
              <a:t>Unpasteurized</a:t>
            </a:r>
          </a:p>
        </p:txBody>
      </p:sp>
      <p:pic>
        <p:nvPicPr>
          <p:cNvPr id="11" name="Picture 10">
            <a:extLst>
              <a:ext uri="{FF2B5EF4-FFF2-40B4-BE49-F238E27FC236}">
                <a16:creationId xmlns:a16="http://schemas.microsoft.com/office/drawing/2014/main" id="{D42AABCB-DADD-EC60-0259-A7FD9633EBA4}"/>
              </a:ext>
            </a:extLst>
          </p:cNvPr>
          <p:cNvPicPr>
            <a:picLocks noChangeAspect="1"/>
          </p:cNvPicPr>
          <p:nvPr/>
        </p:nvPicPr>
        <p:blipFill>
          <a:blip r:embed="rId4"/>
          <a:stretch>
            <a:fillRect/>
          </a:stretch>
        </p:blipFill>
        <p:spPr>
          <a:xfrm>
            <a:off x="8160047" y="5528789"/>
            <a:ext cx="254000" cy="241300"/>
          </a:xfrm>
          <a:prstGeom prst="rect">
            <a:avLst/>
          </a:prstGeom>
        </p:spPr>
      </p:pic>
      <p:sp>
        <p:nvSpPr>
          <p:cNvPr id="14" name="TextBox 13">
            <a:extLst>
              <a:ext uri="{FF2B5EF4-FFF2-40B4-BE49-F238E27FC236}">
                <a16:creationId xmlns:a16="http://schemas.microsoft.com/office/drawing/2014/main" id="{59A8EAA1-A69C-F3F4-C9A6-B62F2FAEC33C}"/>
              </a:ext>
            </a:extLst>
          </p:cNvPr>
          <p:cNvSpPr txBox="1"/>
          <p:nvPr/>
        </p:nvSpPr>
        <p:spPr>
          <a:xfrm>
            <a:off x="8365599" y="5509346"/>
            <a:ext cx="2403854" cy="276999"/>
          </a:xfrm>
          <a:prstGeom prst="rect">
            <a:avLst/>
          </a:prstGeom>
          <a:solidFill>
            <a:schemeClr val="bg1"/>
          </a:solidFill>
        </p:spPr>
        <p:txBody>
          <a:bodyPr wrap="square" rtlCol="0">
            <a:spAutoFit/>
          </a:bodyPr>
          <a:lstStyle/>
          <a:p>
            <a:r>
              <a:rPr lang="en-US" sz="1200">
                <a:solidFill>
                  <a:schemeClr val="accent5">
                    <a:lumMod val="10000"/>
                  </a:schemeClr>
                </a:solidFill>
              </a:rPr>
              <a:t>Homogenized &amp; Pasteurized</a:t>
            </a:r>
          </a:p>
        </p:txBody>
      </p:sp>
    </p:spTree>
    <p:extLst>
      <p:ext uri="{BB962C8B-B14F-4D97-AF65-F5344CB8AC3E}">
        <p14:creationId xmlns:p14="http://schemas.microsoft.com/office/powerpoint/2010/main" val="8969414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C3F79C-DA13-B036-E70F-A187D0891FC2}"/>
              </a:ext>
            </a:extLst>
          </p:cNvPr>
          <p:cNvSpPr>
            <a:spLocks noGrp="1"/>
          </p:cNvSpPr>
          <p:nvPr>
            <p:ph type="title"/>
          </p:nvPr>
        </p:nvSpPr>
        <p:spPr>
          <a:xfrm>
            <a:off x="707441" y="-613611"/>
            <a:ext cx="9964570" cy="1600200"/>
          </a:xfrm>
        </p:spPr>
        <p:txBody>
          <a:bodyPr>
            <a:normAutofit/>
          </a:bodyPr>
          <a:lstStyle/>
          <a:p>
            <a:r>
              <a:rPr lang="en-US" dirty="0"/>
              <a:t>Validating Keystone’s presence in finished goods</a:t>
            </a:r>
          </a:p>
        </p:txBody>
      </p:sp>
      <p:sp>
        <p:nvSpPr>
          <p:cNvPr id="4" name="Text Placeholder 3">
            <a:extLst>
              <a:ext uri="{FF2B5EF4-FFF2-40B4-BE49-F238E27FC236}">
                <a16:creationId xmlns:a16="http://schemas.microsoft.com/office/drawing/2014/main" id="{91B964AE-8FE0-55E6-CF65-16196D76A5EF}"/>
              </a:ext>
            </a:extLst>
          </p:cNvPr>
          <p:cNvSpPr>
            <a:spLocks noGrp="1"/>
          </p:cNvSpPr>
          <p:nvPr>
            <p:ph type="body" sz="half" idx="2"/>
          </p:nvPr>
        </p:nvSpPr>
        <p:spPr>
          <a:xfrm>
            <a:off x="839788" y="2353551"/>
            <a:ext cx="3005702" cy="3811588"/>
          </a:xfrm>
        </p:spPr>
        <p:txBody>
          <a:bodyPr>
            <a:normAutofit/>
          </a:bodyPr>
          <a:lstStyle/>
          <a:p>
            <a:endParaRPr lang="en-US"/>
          </a:p>
          <a:p>
            <a:r>
              <a:rPr lang="en-US"/>
              <a:t>Targeted NMR – Keystone’s fingerprint. </a:t>
            </a:r>
          </a:p>
          <a:p>
            <a:endParaRPr lang="en-US"/>
          </a:p>
          <a:p>
            <a:r>
              <a:rPr lang="en-US"/>
              <a:t>Talking points:</a:t>
            </a:r>
          </a:p>
          <a:p>
            <a:pPr marL="285750" indent="-285750">
              <a:buFont typeface="Arial" panose="020B0604020202020204" pitchFamily="34" charset="0"/>
              <a:buChar char="•"/>
            </a:pPr>
            <a:r>
              <a:rPr lang="en-US" b="1"/>
              <a:t>Keystone’s key markers present in gummies &amp; Chocolate bars</a:t>
            </a:r>
          </a:p>
          <a:p>
            <a:pPr marL="285750" indent="-285750">
              <a:buFont typeface="Arial" panose="020B0604020202020204" pitchFamily="34" charset="0"/>
              <a:buChar char="•"/>
            </a:pPr>
            <a:r>
              <a:rPr lang="en-US" b="1"/>
              <a:t>(Concentration of fingerprint markers close to inclusion rate of 5% for gummies)</a:t>
            </a:r>
          </a:p>
          <a:p>
            <a:endParaRPr lang="en-US"/>
          </a:p>
          <a:p>
            <a:endParaRPr lang="en-US"/>
          </a:p>
          <a:p>
            <a:endParaRPr lang="en-US"/>
          </a:p>
          <a:p>
            <a:endParaRPr lang="en-US"/>
          </a:p>
          <a:p>
            <a:endParaRPr lang="en-US"/>
          </a:p>
          <a:p>
            <a:endParaRPr lang="en-US"/>
          </a:p>
          <a:p>
            <a:endParaRPr lang="en-US" i="1"/>
          </a:p>
        </p:txBody>
      </p:sp>
      <p:pic>
        <p:nvPicPr>
          <p:cNvPr id="8" name="Picture 7">
            <a:extLst>
              <a:ext uri="{FF2B5EF4-FFF2-40B4-BE49-F238E27FC236}">
                <a16:creationId xmlns:a16="http://schemas.microsoft.com/office/drawing/2014/main" id="{2E472FA9-6F22-39C7-FC3F-CD9C2CB78E74}"/>
              </a:ext>
            </a:extLst>
          </p:cNvPr>
          <p:cNvPicPr>
            <a:picLocks noChangeAspect="1"/>
          </p:cNvPicPr>
          <p:nvPr/>
        </p:nvPicPr>
        <p:blipFill>
          <a:blip r:embed="rId2"/>
          <a:stretch>
            <a:fillRect/>
          </a:stretch>
        </p:blipFill>
        <p:spPr>
          <a:xfrm>
            <a:off x="3845490" y="2710569"/>
            <a:ext cx="7772400" cy="2438944"/>
          </a:xfrm>
          <a:prstGeom prst="rect">
            <a:avLst/>
          </a:prstGeom>
        </p:spPr>
      </p:pic>
    </p:spTree>
    <p:extLst>
      <p:ext uri="{BB962C8B-B14F-4D97-AF65-F5344CB8AC3E}">
        <p14:creationId xmlns:p14="http://schemas.microsoft.com/office/powerpoint/2010/main" val="31262485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03BAEB-EB55-6BF4-8CB0-C7E872690F57}"/>
              </a:ext>
            </a:extLst>
          </p:cNvPr>
          <p:cNvSpPr>
            <a:spLocks noGrp="1"/>
          </p:cNvSpPr>
          <p:nvPr>
            <p:ph type="title"/>
          </p:nvPr>
        </p:nvSpPr>
        <p:spPr/>
        <p:txBody>
          <a:bodyPr/>
          <a:lstStyle/>
          <a:p>
            <a:r>
              <a:rPr lang="en-US" dirty="0">
                <a:latin typeface="Arial"/>
                <a:cs typeface="Arial"/>
              </a:rPr>
              <a:t>Authentication via Polymerase Chain Reaction (PCR)</a:t>
            </a:r>
            <a:endParaRPr lang="en-US" dirty="0"/>
          </a:p>
        </p:txBody>
      </p:sp>
      <p:sp>
        <p:nvSpPr>
          <p:cNvPr id="3" name="Content Placeholder 2">
            <a:extLst>
              <a:ext uri="{FF2B5EF4-FFF2-40B4-BE49-F238E27FC236}">
                <a16:creationId xmlns:a16="http://schemas.microsoft.com/office/drawing/2014/main" id="{B9CF3BDF-766F-DAB1-270B-84B8258DB22C}"/>
              </a:ext>
            </a:extLst>
          </p:cNvPr>
          <p:cNvSpPr>
            <a:spLocks noGrp="1"/>
          </p:cNvSpPr>
          <p:nvPr>
            <p:ph idx="1"/>
          </p:nvPr>
        </p:nvSpPr>
        <p:spPr>
          <a:xfrm>
            <a:off x="838199" y="1828755"/>
            <a:ext cx="11027735" cy="4709670"/>
          </a:xfrm>
        </p:spPr>
        <p:txBody>
          <a:bodyPr vert="horz" lIns="91440" tIns="45720" rIns="91440" bIns="45720" rtlCol="0" anchor="t">
            <a:noAutofit/>
          </a:bodyPr>
          <a:lstStyle/>
          <a:p>
            <a:r>
              <a:rPr lang="en-US" sz="1900" dirty="0">
                <a:latin typeface="Arial"/>
                <a:cs typeface="Arial"/>
              </a:rPr>
              <a:t>Polymerase Chain Reaction (PCR) is a highly sensitive and specific technique that can be used to identify and quantify microbial strains in complex food matrices.</a:t>
            </a:r>
          </a:p>
          <a:p>
            <a:r>
              <a:rPr lang="en-US" sz="1900" dirty="0">
                <a:latin typeface="Arial"/>
                <a:cs typeface="Arial"/>
              </a:rPr>
              <a:t>In this study, strain-specific primers were used to track the integrity and presence of Keystone Postbiotic™ in various processing conditions, and a PCR-based fingerprinting method was developed to confirm its presence in final goods.</a:t>
            </a:r>
          </a:p>
          <a:p>
            <a:r>
              <a:rPr lang="en-US" sz="1900" dirty="0">
                <a:latin typeface="Arial"/>
                <a:cs typeface="Arial"/>
              </a:rPr>
              <a:t>PCR utilized primers targeting unique genetic markers of </a:t>
            </a:r>
            <a:r>
              <a:rPr lang="en-US" sz="1900" i="1" dirty="0">
                <a:latin typeface="Arial"/>
                <a:cs typeface="Arial"/>
              </a:rPr>
              <a:t>Lactobacillus </a:t>
            </a:r>
            <a:r>
              <a:rPr lang="en-US" sz="1900" i="1" dirty="0" err="1">
                <a:latin typeface="Arial"/>
                <a:cs typeface="Arial"/>
              </a:rPr>
              <a:t>rhamnosus</a:t>
            </a:r>
            <a:r>
              <a:rPr lang="en-US" sz="1900" dirty="0">
                <a:latin typeface="Arial"/>
                <a:cs typeface="Arial"/>
              </a:rPr>
              <a:t> and </a:t>
            </a:r>
            <a:r>
              <a:rPr lang="en-US" sz="1900" i="1" dirty="0">
                <a:latin typeface="Arial"/>
                <a:cs typeface="Arial"/>
              </a:rPr>
              <a:t>Lactobacillus plantarum</a:t>
            </a:r>
            <a:r>
              <a:rPr lang="en-US" sz="1900" dirty="0">
                <a:latin typeface="Arial"/>
                <a:cs typeface="Arial"/>
              </a:rPr>
              <a:t> present in Keystone Postbiotic™. DNA was extracted from finished product samples, followed by PCR to detect these strains.  </a:t>
            </a:r>
          </a:p>
          <a:p>
            <a:r>
              <a:rPr lang="en-US" sz="1900" dirty="0">
                <a:latin typeface="Arial"/>
                <a:cs typeface="Arial"/>
              </a:rPr>
              <a:t>Finished products were examined using gel electrophoresis to confirm successful amplification and were subsequently submitted for Sanger sequencing to validate the strain identities.</a:t>
            </a:r>
          </a:p>
          <a:p>
            <a:r>
              <a:rPr lang="en-US" sz="1900" dirty="0">
                <a:latin typeface="Arial"/>
                <a:cs typeface="Arial"/>
              </a:rPr>
              <a:t>Through PCR, we established a robust and sensitive method that reliably detects and confirms the presence of Keystone Postbiotic™ in finished products. This approach also ensures the integrity of Keystone Postbiotic™ is maintained across various formulations and processing conditions, providing a consistent and sensitive verification tool for quality control</a:t>
            </a:r>
          </a:p>
          <a:p>
            <a:pPr marL="0" indent="0">
              <a:buNone/>
            </a:pPr>
            <a:endParaRPr lang="en-US" sz="1900" dirty="0">
              <a:latin typeface="Arial"/>
              <a:cs typeface="Arial"/>
            </a:endParaRPr>
          </a:p>
        </p:txBody>
      </p:sp>
      <p:sp>
        <p:nvSpPr>
          <p:cNvPr id="4" name="Slide Number Placeholder 3">
            <a:extLst>
              <a:ext uri="{FF2B5EF4-FFF2-40B4-BE49-F238E27FC236}">
                <a16:creationId xmlns:a16="http://schemas.microsoft.com/office/drawing/2014/main" id="{1383EE86-FDE5-512D-987D-86D0120859FF}"/>
              </a:ext>
            </a:extLst>
          </p:cNvPr>
          <p:cNvSpPr>
            <a:spLocks noGrp="1"/>
          </p:cNvSpPr>
          <p:nvPr>
            <p:ph type="sldNum" sz="quarter" idx="14"/>
          </p:nvPr>
        </p:nvSpPr>
        <p:spPr/>
        <p:txBody>
          <a:bodyPr/>
          <a:lstStyle/>
          <a:p>
            <a:r>
              <a:rPr lang="en-US"/>
              <a:t>PAGE </a:t>
            </a:r>
            <a:fld id="{BDBF9DCE-55C5-154E-AC34-7A0AB594817D}" type="slidenum">
              <a:rPr lang="en-US" smtClean="0"/>
              <a:pPr/>
              <a:t>6</a:t>
            </a:fld>
            <a:endParaRPr lang="en-US"/>
          </a:p>
        </p:txBody>
      </p:sp>
    </p:spTree>
    <p:extLst>
      <p:ext uri="{BB962C8B-B14F-4D97-AF65-F5344CB8AC3E}">
        <p14:creationId xmlns:p14="http://schemas.microsoft.com/office/powerpoint/2010/main" val="10188553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318902103"/>
      </p:ext>
    </p:extLst>
  </p:cSld>
  <p:clrMapOvr>
    <a:masterClrMapping/>
  </p:clrMapOvr>
</p:sld>
</file>

<file path=ppt/theme/theme1.xml><?xml version="1.0" encoding="utf-8"?>
<a:theme xmlns:a="http://schemas.openxmlformats.org/drawingml/2006/main" name="Office Theme">
  <a:themeElements>
    <a:clrScheme name="VERB 1">
      <a:dk1>
        <a:srgbClr val="14788C"/>
      </a:dk1>
      <a:lt1>
        <a:srgbClr val="FFFFFF"/>
      </a:lt1>
      <a:dk2>
        <a:srgbClr val="7CC6CD"/>
      </a:dk2>
      <a:lt2>
        <a:srgbClr val="AEEDFE"/>
      </a:lt2>
      <a:accent1>
        <a:srgbClr val="B7D7FE"/>
      </a:accent1>
      <a:accent2>
        <a:srgbClr val="FF612F"/>
      </a:accent2>
      <a:accent3>
        <a:srgbClr val="F9B4A3"/>
      </a:accent3>
      <a:accent4>
        <a:srgbClr val="7CFF5E"/>
      </a:accent4>
      <a:accent5>
        <a:srgbClr val="EEF8F9"/>
      </a:accent5>
      <a:accent6>
        <a:srgbClr val="AEEDFE"/>
      </a:accent6>
      <a:hlink>
        <a:srgbClr val="14788C"/>
      </a:hlink>
      <a:folHlink>
        <a:srgbClr val="7CC6C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2_Verb_PPT-Template" id="{5E20E2BA-1BCE-6C40-82E9-114DA196727B}" vid="{F26C3495-C15E-C44A-825B-283BE05BEC3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61FC5A172E27A419B1844E9058A88BC" ma:contentTypeVersion="15" ma:contentTypeDescription="Create a new document." ma:contentTypeScope="" ma:versionID="28cce676397eca42b305f7561b5f0ce1">
  <xsd:schema xmlns:xsd="http://www.w3.org/2001/XMLSchema" xmlns:xs="http://www.w3.org/2001/XMLSchema" xmlns:p="http://schemas.microsoft.com/office/2006/metadata/properties" xmlns:ns2="c6d4e330-f3bc-4eff-a8e7-458e574bb7a3" xmlns:ns3="94a5e608-b9a8-4169-b409-ef4ce07011e3" targetNamespace="http://schemas.microsoft.com/office/2006/metadata/properties" ma:root="true" ma:fieldsID="09dc7655b1dab521b5a4be1f691b550f" ns2:_="" ns3:_="">
    <xsd:import namespace="c6d4e330-f3bc-4eff-a8e7-458e574bb7a3"/>
    <xsd:import namespace="94a5e608-b9a8-4169-b409-ef4ce07011e3"/>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Location"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6d4e330-f3bc-4eff-a8e7-458e574bb7a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0ddbe5cc-61da-445a-bbae-b57468fa6d5c"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Location" ma:index="20" nillable="true" ma:displayName="Location" ma:indexed="true" ma:internalName="MediaServiceLocation" ma:readOnly="true">
      <xsd:simpleType>
        <xsd:restriction base="dms:Text"/>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4a5e608-b9a8-4169-b409-ef4ce07011e3"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ecddd4a9-811c-4519-a936-324fa8e8bc91}" ma:internalName="TaxCatchAll" ma:showField="CatchAllData" ma:web="94a5e608-b9a8-4169-b409-ef4ce07011e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94a5e608-b9a8-4169-b409-ef4ce07011e3" xsi:nil="true"/>
    <lcf76f155ced4ddcb4097134ff3c332f xmlns="c6d4e330-f3bc-4eff-a8e7-458e574bb7a3">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DFD616F-2063-46A2-8E55-E0BB4F8417C1}">
  <ds:schemaRefs>
    <ds:schemaRef ds:uri="94a5e608-b9a8-4169-b409-ef4ce07011e3"/>
    <ds:schemaRef ds:uri="c6d4e330-f3bc-4eff-a8e7-458e574bb7a3"/>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8D9735AA-BD75-4F9E-BBDC-5D6680121A6D}">
  <ds:schemaRefs>
    <ds:schemaRef ds:uri="http://purl.org/dc/dcmitype/"/>
    <ds:schemaRef ds:uri="http://schemas.openxmlformats.org/package/2006/metadata/core-properties"/>
    <ds:schemaRef ds:uri="http://purl.org/dc/elements/1.1/"/>
    <ds:schemaRef ds:uri="http://schemas.microsoft.com/office/2006/documentManagement/types"/>
    <ds:schemaRef ds:uri="http://schemas.microsoft.com/office/2006/metadata/properties"/>
    <ds:schemaRef ds:uri="http://purl.org/dc/terms/"/>
    <ds:schemaRef ds:uri="94a5e608-b9a8-4169-b409-ef4ce07011e3"/>
    <ds:schemaRef ds:uri="http://www.w3.org/XML/1998/namespace"/>
    <ds:schemaRef ds:uri="http://schemas.microsoft.com/office/infopath/2007/PartnerControls"/>
    <ds:schemaRef ds:uri="c6d4e330-f3bc-4eff-a8e7-458e574bb7a3"/>
  </ds:schemaRefs>
</ds:datastoreItem>
</file>

<file path=customXml/itemProps3.xml><?xml version="1.0" encoding="utf-8"?>
<ds:datastoreItem xmlns:ds="http://schemas.openxmlformats.org/officeDocument/2006/customXml" ds:itemID="{B1C4D1F4-1697-4EE1-900C-903138047F0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9</TotalTime>
  <Words>320</Words>
  <Application>Microsoft Office PowerPoint</Application>
  <PresentationFormat>Widescreen</PresentationFormat>
  <Paragraphs>45</Paragraphs>
  <Slides>7</Slides>
  <Notes>0</Notes>
  <HiddenSlides>0</HiddenSlides>
  <MMClips>0</MMClips>
  <ScaleCrop>false</ScaleCrop>
  <HeadingPairs>
    <vt:vector size="4" baseType="variant">
      <vt:variant>
        <vt:lpstr>Theme</vt:lpstr>
      </vt:variant>
      <vt:variant>
        <vt:i4>1</vt:i4>
      </vt:variant>
      <vt:variant>
        <vt:lpstr>Slide Titles</vt:lpstr>
      </vt:variant>
      <vt:variant>
        <vt:i4>7</vt:i4>
      </vt:variant>
    </vt:vector>
  </HeadingPairs>
  <TitlesOfParts>
    <vt:vector size="8" baseType="lpstr">
      <vt:lpstr>Office Theme</vt:lpstr>
      <vt:lpstr>Establishing Keystone’s “fingerprint”  through targeted  Nuclear Magnetic Resonance (NMR)     </vt:lpstr>
      <vt:lpstr>Overview and Rational</vt:lpstr>
      <vt:lpstr>Keystone pre &amp; post UHT processing in water</vt:lpstr>
      <vt:lpstr>Keystone pre &amp; post UHT processing</vt:lpstr>
      <vt:lpstr>Validating Keystone’s presence in finished goods</vt:lpstr>
      <vt:lpstr>Authentication via Polymerase Chain Reaction (PCR)</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Activating Transformational Breakthroughs in Microbiome Health </dc:title>
  <dc:creator>Amy Hayes</dc:creator>
  <cp:lastModifiedBy>Celestia Howe</cp:lastModifiedBy>
  <cp:revision>37</cp:revision>
  <dcterms:created xsi:type="dcterms:W3CDTF">2023-05-23T23:02:39Z</dcterms:created>
  <dcterms:modified xsi:type="dcterms:W3CDTF">2026-02-24T18:42:04Z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0x010100D61FC5A172E27A419B1844E9058A88BC</vt:lpwstr>
  </property>
</Properties>
</file>