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8"/>
  </p:notesMasterIdLst>
  <p:sldIdLst>
    <p:sldId id="256" r:id="rId5"/>
    <p:sldId id="2147373928" r:id="rId6"/>
    <p:sldId id="259" r:id="rId7"/>
    <p:sldId id="2147472814" r:id="rId8"/>
    <p:sldId id="2147472987" r:id="rId9"/>
    <p:sldId id="2147472999" r:id="rId10"/>
    <p:sldId id="2147472815" r:id="rId11"/>
    <p:sldId id="2147472818" r:id="rId12"/>
    <p:sldId id="2147472915" r:id="rId13"/>
    <p:sldId id="2147473004" r:id="rId14"/>
    <p:sldId id="2147472918" r:id="rId15"/>
    <p:sldId id="2147373939" r:id="rId16"/>
    <p:sldId id="2147472929" r:id="rId17"/>
    <p:sldId id="2147373938" r:id="rId18"/>
    <p:sldId id="2147472837" r:id="rId19"/>
    <p:sldId id="2147472838" r:id="rId20"/>
    <p:sldId id="2147472926" r:id="rId21"/>
    <p:sldId id="2147472852" r:id="rId22"/>
    <p:sldId id="2147472855" r:id="rId23"/>
    <p:sldId id="2147472930" r:id="rId24"/>
    <p:sldId id="2147472978" r:id="rId25"/>
    <p:sldId id="2147472927" r:id="rId26"/>
    <p:sldId id="262" r:id="rId27"/>
    <p:sldId id="2147472979" r:id="rId28"/>
    <p:sldId id="2147472980" r:id="rId29"/>
    <p:sldId id="2147472981" r:id="rId30"/>
    <p:sldId id="260" r:id="rId31"/>
    <p:sldId id="2147472971" r:id="rId32"/>
    <p:sldId id="2147472985" r:id="rId33"/>
    <p:sldId id="2147472986" r:id="rId34"/>
    <p:sldId id="2147472977" r:id="rId35"/>
    <p:sldId id="2147472984" r:id="rId36"/>
    <p:sldId id="493" r:id="rId37"/>
    <p:sldId id="2147472872" r:id="rId38"/>
    <p:sldId id="2147472990" r:id="rId39"/>
    <p:sldId id="2147472991" r:id="rId40"/>
    <p:sldId id="2147373874" r:id="rId41"/>
    <p:sldId id="2147373949" r:id="rId42"/>
    <p:sldId id="2147373880" r:id="rId43"/>
    <p:sldId id="2147472997" r:id="rId44"/>
    <p:sldId id="2147472998" r:id="rId45"/>
    <p:sldId id="2147472996" r:id="rId46"/>
    <p:sldId id="214747299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956825-CA56-0C8A-7D02-06AFC1B60D18}" name="Noah Zimmerman" initials="NZ" userId="S::noahz@verbbiotics.com::65753a51-ec4f-4e8b-87cd-63419c01c7fd" providerId="AD"/>
  <p188:author id="{3867FC46-57E1-6DDC-9246-CF1573CC7A22}" name="Celestia Howe" initials="CH" userId="S::celestiah@verbbiotics.com::94a65b91-49fe-472c-a96d-6907193a4a84" providerId="AD"/>
  <p188:author id="{7B755A6C-9DE4-C0E0-833E-E87992F69AF6}" name="Brooke Burditt" initials="BB" userId="S::brookeb@verbbiotics.com::cfaac0c4-cf29-4d69-8e0e-6e6eefe7168d" providerId="AD"/>
  <p188:author id="{FA7ADBC5-F71D-5348-65F0-37141C39DBD9}" name="Diane Alexander" initials="DA" userId="S::dianea@verbbiotics.com::7ad301ab-933f-4615-a157-6057fcae8b92" providerId="AD"/>
  <p188:author id="{2647ECEC-0D83-7323-56B2-4171D55CD8CB}" name="Todd Beckman" initials="TB" userId="S::toddb@verbbiotics.com::fa73997d-cc3d-47e1-866f-78fe324970e3" providerId="AD"/>
  <p188:author id="{BE0B23FF-AB5D-8CA1-FDCA-D451FD4DA17F}" name="Lauren Winchell" initials="LW" userId="S::laurenw@verbbiotics.com::7ff517dd-959f-4fe7-b016-e6064400945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A85E5"/>
    <a:srgbClr val="E6F0F3"/>
    <a:srgbClr val="000000"/>
    <a:srgbClr val="F6FBFD"/>
    <a:srgbClr val="D1E7FE"/>
    <a:srgbClr val="B8DBFF"/>
    <a:srgbClr val="42778E"/>
    <a:srgbClr val="14687A"/>
    <a:srgbClr val="281A16"/>
    <a:srgbClr val="5D99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4D4677-20F7-3983-CD23-DCB46684B88F}" v="42" dt="2026-03-25T21:02:37.140"/>
    <p1510:client id="{A6FE5E7A-5C50-9C03-46C5-6E9A6605EAA1}" v="10" dt="2026-03-25T17:51:55.3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22"/>
    <p:restoredTop sz="94699"/>
  </p:normalViewPr>
  <p:slideViewPr>
    <p:cSldViewPr snapToGrid="0">
      <p:cViewPr varScale="1">
        <p:scale>
          <a:sx n="150" d="100"/>
          <a:sy n="150" d="100"/>
        </p:scale>
        <p:origin x="176" y="8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verbbiotics.sharepoint.com/sites/Business/Shared%20Documents/R&amp;D/VDL%20Data/CaCo-2%20Barrier%20function/20230518%20TEER%20CaCo2%20cell%20tnf.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'[20230518 TEER CaCo2 cell tnf.xlsx]Plate 4 NZ'!$X$3</c:f>
              <c:strCache>
                <c:ptCount val="1"/>
                <c:pt idx="0">
                  <c:v>N.S.</c:v>
                </c:pt>
              </c:strCache>
            </c:strRef>
          </c:tx>
          <c:spPr>
            <a:solidFill>
              <a:schemeClr val="accent6">
                <a:lumMod val="10000"/>
              </a:schemeClr>
            </a:solidFill>
            <a:ln>
              <a:solidFill>
                <a:schemeClr val="accent6">
                  <a:lumMod val="10000"/>
                </a:schemeClr>
              </a:solidFill>
            </a:ln>
            <a:effectLst/>
          </c:spPr>
          <c:invertIfNegative val="0"/>
          <c:cat>
            <c:strRef>
              <c:f>'[20230518 TEER CaCo2 cell tnf.xlsx]Plate 4 NZ'!$Y$2</c:f>
              <c:strCache>
                <c:ptCount val="1"/>
                <c:pt idx="0">
                  <c:v>Avg</c:v>
                </c:pt>
              </c:strCache>
            </c:strRef>
          </c:cat>
          <c:val>
            <c:numRef>
              <c:f>'[20230518 TEER CaCo2 cell tnf.xlsx]Plate 4 NZ'!$Y$3</c:f>
              <c:numCache>
                <c:formatCode>General</c:formatCode>
                <c:ptCount val="1"/>
                <c:pt idx="0">
                  <c:v>100.362875355195</c:v>
                </c:pt>
              </c:numCache>
            </c:numRef>
          </c:val>
          <c:extLst>
            <c:ext xmlns:c16="http://schemas.microsoft.com/office/drawing/2014/chart" uri="{C3380CC4-5D6E-409C-BE32-E72D297353CC}">
              <c16:uniqueId val="{00000000-78C9-3E48-AA25-89FF4BED39A2}"/>
            </c:ext>
          </c:extLst>
        </c:ser>
        <c:ser>
          <c:idx val="1"/>
          <c:order val="1"/>
          <c:tx>
            <c:strRef>
              <c:f>'[20230518 TEER CaCo2 cell tnf.xlsx]Plate 4 NZ'!$X$4</c:f>
              <c:strCache>
                <c:ptCount val="1"/>
                <c:pt idx="0">
                  <c:v>TNF only</c:v>
                </c:pt>
              </c:strCache>
            </c:strRef>
          </c:tx>
          <c:spPr>
            <a:solidFill>
              <a:srgbClr val="FF612F"/>
            </a:solidFill>
            <a:ln>
              <a:noFill/>
            </a:ln>
            <a:effectLst/>
          </c:spPr>
          <c:invertIfNegative val="0"/>
          <c:dPt>
            <c:idx val="0"/>
            <c:invertIfNegative val="0"/>
            <c:bubble3D val="0"/>
            <c:spPr>
              <a:solidFill>
                <a:srgbClr val="FF612F"/>
              </a:solidFill>
              <a:ln>
                <a:solidFill>
                  <a:schemeClr val="accent6">
                    <a:lumMod val="10000"/>
                  </a:schemeClr>
                </a:solidFill>
              </a:ln>
              <a:effectLst/>
            </c:spPr>
            <c:extLst>
              <c:ext xmlns:c16="http://schemas.microsoft.com/office/drawing/2014/chart" uri="{C3380CC4-5D6E-409C-BE32-E72D297353CC}">
                <c16:uniqueId val="{00000002-78C9-3E48-AA25-89FF4BED39A2}"/>
              </c:ext>
            </c:extLst>
          </c:dPt>
          <c:cat>
            <c:strRef>
              <c:f>'[20230518 TEER CaCo2 cell tnf.xlsx]Plate 4 NZ'!$Y$2</c:f>
              <c:strCache>
                <c:ptCount val="1"/>
                <c:pt idx="0">
                  <c:v>Avg</c:v>
                </c:pt>
              </c:strCache>
            </c:strRef>
          </c:cat>
          <c:val>
            <c:numRef>
              <c:f>'[20230518 TEER CaCo2 cell tnf.xlsx]Plate 4 NZ'!$Y$4</c:f>
              <c:numCache>
                <c:formatCode>General</c:formatCode>
                <c:ptCount val="1"/>
                <c:pt idx="0">
                  <c:v>47.1058762302643</c:v>
                </c:pt>
              </c:numCache>
            </c:numRef>
          </c:val>
          <c:extLst>
            <c:ext xmlns:c16="http://schemas.microsoft.com/office/drawing/2014/chart" uri="{C3380CC4-5D6E-409C-BE32-E72D297353CC}">
              <c16:uniqueId val="{00000003-78C9-3E48-AA25-89FF4BED39A2}"/>
            </c:ext>
          </c:extLst>
        </c:ser>
        <c:ser>
          <c:idx val="2"/>
          <c:order val="2"/>
          <c:tx>
            <c:strRef>
              <c:f>'[20230518 TEER CaCo2 cell tnf.xlsx]Plate 4 NZ'!$X$5</c:f>
              <c:strCache>
                <c:ptCount val="1"/>
                <c:pt idx="0">
                  <c:v>Oat/TNF</c:v>
                </c:pt>
              </c:strCache>
            </c:strRef>
          </c:tx>
          <c:spPr>
            <a:solidFill>
              <a:srgbClr val="15788D"/>
            </a:solidFill>
            <a:ln>
              <a:noFill/>
            </a:ln>
            <a:effectLst/>
          </c:spPr>
          <c:invertIfNegative val="0"/>
          <c:dPt>
            <c:idx val="0"/>
            <c:invertIfNegative val="0"/>
            <c:bubble3D val="0"/>
            <c:spPr>
              <a:solidFill>
                <a:srgbClr val="15788D"/>
              </a:solidFill>
              <a:ln>
                <a:solidFill>
                  <a:schemeClr val="accent6">
                    <a:lumMod val="10000"/>
                  </a:schemeClr>
                </a:solidFill>
              </a:ln>
              <a:effectLst/>
            </c:spPr>
            <c:extLst>
              <c:ext xmlns:c16="http://schemas.microsoft.com/office/drawing/2014/chart" uri="{C3380CC4-5D6E-409C-BE32-E72D297353CC}">
                <c16:uniqueId val="{00000005-78C9-3E48-AA25-89FF4BED39A2}"/>
              </c:ext>
            </c:extLst>
          </c:dPt>
          <c:cat>
            <c:strRef>
              <c:f>'[20230518 TEER CaCo2 cell tnf.xlsx]Plate 4 NZ'!$Y$2</c:f>
              <c:strCache>
                <c:ptCount val="1"/>
                <c:pt idx="0">
                  <c:v>Avg</c:v>
                </c:pt>
              </c:strCache>
            </c:strRef>
          </c:cat>
          <c:val>
            <c:numRef>
              <c:f>'[20230518 TEER CaCo2 cell tnf.xlsx]Plate 4 NZ'!$Y$5</c:f>
              <c:numCache>
                <c:formatCode>General</c:formatCode>
                <c:ptCount val="1"/>
                <c:pt idx="0">
                  <c:v>97.43476331499501</c:v>
                </c:pt>
              </c:numCache>
            </c:numRef>
          </c:val>
          <c:extLst>
            <c:ext xmlns:c16="http://schemas.microsoft.com/office/drawing/2014/chart" uri="{C3380CC4-5D6E-409C-BE32-E72D297353CC}">
              <c16:uniqueId val="{00000006-78C9-3E48-AA25-89FF4BED39A2}"/>
            </c:ext>
          </c:extLst>
        </c:ser>
        <c:dLbls>
          <c:showLegendKey val="0"/>
          <c:showVal val="0"/>
          <c:showCatName val="0"/>
          <c:showSerName val="0"/>
          <c:showPercent val="0"/>
          <c:showBubbleSize val="0"/>
        </c:dLbls>
        <c:gapWidth val="219"/>
        <c:overlap val="-27"/>
        <c:axId val="40942544"/>
        <c:axId val="916228255"/>
      </c:barChart>
      <c:catAx>
        <c:axId val="40942544"/>
        <c:scaling>
          <c:orientation val="minMax"/>
        </c:scaling>
        <c:delete val="1"/>
        <c:axPos val="b"/>
        <c:numFmt formatCode="General" sourceLinked="1"/>
        <c:majorTickMark val="none"/>
        <c:minorTickMark val="none"/>
        <c:tickLblPos val="nextTo"/>
        <c:crossAx val="916228255"/>
        <c:crosses val="autoZero"/>
        <c:auto val="1"/>
        <c:lblAlgn val="ctr"/>
        <c:lblOffset val="100"/>
        <c:noMultiLvlLbl val="0"/>
      </c:catAx>
      <c:valAx>
        <c:axId val="916228255"/>
        <c:scaling>
          <c:orientation val="minMax"/>
        </c:scaling>
        <c:delete val="0"/>
        <c:axPos val="l"/>
        <c:majorGridlines>
          <c:spPr>
            <a:ln w="9525" cap="flat" cmpd="sng" algn="ctr">
              <a:solidFill>
                <a:schemeClr val="accent5">
                  <a:lumMod val="90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accent6">
                        <a:lumMod val="10000"/>
                      </a:schemeClr>
                    </a:solidFill>
                    <a:latin typeface="+mn-lt"/>
                    <a:ea typeface="+mn-ea"/>
                    <a:cs typeface="+mn-cs"/>
                  </a:defRPr>
                </a:pPr>
                <a:r>
                  <a:rPr lang="en-US" sz="1400"/>
                  <a:t>%T</a:t>
                </a:r>
                <a:r>
                  <a:rPr lang="en-US" sz="1400" baseline="-25000"/>
                  <a:t>0</a:t>
                </a:r>
              </a:p>
            </c:rich>
          </c:tx>
          <c:layout>
            <c:manualLayout>
              <c:xMode val="edge"/>
              <c:yMode val="edge"/>
              <c:x val="3.6293350029486721E-2"/>
              <c:y val="0.4161753498341864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accent6">
                      <a:lumMod val="10000"/>
                    </a:schemeClr>
                  </a:solidFill>
                  <a:latin typeface="+mn-lt"/>
                  <a:ea typeface="+mn-ea"/>
                  <a:cs typeface="+mn-cs"/>
                </a:defRPr>
              </a:pPr>
              <a:endParaRPr lang="en-US"/>
            </a:p>
          </c:txPr>
        </c:title>
        <c:numFmt formatCode="General" sourceLinked="1"/>
        <c:majorTickMark val="out"/>
        <c:minorTickMark val="in"/>
        <c:tickLblPos val="nextTo"/>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accent6">
                    <a:lumMod val="10000"/>
                  </a:schemeClr>
                </a:solidFill>
                <a:latin typeface="+mn-lt"/>
                <a:ea typeface="+mn-ea"/>
                <a:cs typeface="+mn-cs"/>
              </a:defRPr>
            </a:pPr>
            <a:endParaRPr lang="en-US"/>
          </a:p>
        </c:txPr>
        <c:crossAx val="40942544"/>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accent6">
              <a:lumMod val="10000"/>
            </a:schemeClr>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7292F5-C5CE-AB48-ACD9-EBB5A0E5F6BD}" type="datetimeFigureOut">
              <a:rPr lang="en-US" smtClean="0"/>
              <a:t>3/26/26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242A7-B9A9-1941-A425-710C4675CA1D}" type="slidenum">
              <a:rPr lang="en-US" smtClean="0"/>
              <a:t>‹#›</a:t>
            </a:fld>
            <a:endParaRPr lang="en-US"/>
          </a:p>
        </p:txBody>
      </p:sp>
    </p:spTree>
    <p:extLst>
      <p:ext uri="{BB962C8B-B14F-4D97-AF65-F5344CB8AC3E}">
        <p14:creationId xmlns:p14="http://schemas.microsoft.com/office/powerpoint/2010/main" val="1588352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google.com/search?q=emotional+well-being&amp;oq=sf-36+emotional+health&amp;gs_lcrp=EgZjaHJvbWUyBggAEEUYOTIICAEQABgWGB4yCAgCEAAYFhgeMggIAxAAGBYYHjIICAQQABgWGB4yCAgFEAAYFhgeMggIBhAAGBYYHjIICAcQABgWGB4yCAgIEAAYFhgeMg0ICRAAGIYDGIAEGIoF0gEINDQ4MWowajSoAgCwAgE&amp;sourceid=chrome&amp;ie=UTF-8&amp;mstk=AUtExfADYbrZvtney-leD14QbVYhVohD6dC6EsVUiJvMEZVTYuN8RQUxVVQYv-uXm_mAQCoxQD1CjRrmev8P964HKvb8FYuPBF7g_fyP8TLLgTBjMBuoyMZxN1NJEupOCx_430Y8IbgVhKRvpDKfWkiCeSwJue9knKZ2qz-Yd13uYMJjt2I&amp;csui=3&amp;ved=2ahUKEwijtJXMv8qPAxX0qY4IHSzmIVAQgK4QegQIARAC"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06F23D-29AF-E44D-8899-605FAAB56A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567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B8043-437C-C74E-4EB1-31D1D45DF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EE4FA1-B50D-057E-C342-A9D4B1CE86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423EDE-3D0E-4709-072A-646B4080099D}"/>
              </a:ext>
            </a:extLst>
          </p:cNvPr>
          <p:cNvSpPr>
            <a:spLocks noGrp="1"/>
          </p:cNvSpPr>
          <p:nvPr>
            <p:ph type="body" idx="1"/>
          </p:nvPr>
        </p:nvSpPr>
        <p:spPr/>
        <p:txBody>
          <a:bodyPr/>
          <a:lstStyle/>
          <a:p>
            <a:r>
              <a:rPr lang="en-US">
                <a:effectLst/>
                <a:latin typeface="Helvetica" pitchFamily="2" charset="0"/>
              </a:rPr>
              <a:t>To better understand how Keystone Postbiotic™ can affect the proliferation of </a:t>
            </a:r>
            <a:r>
              <a:rPr lang="en-US" i="1">
                <a:effectLst/>
                <a:latin typeface="Helvetica" pitchFamily="2" charset="0"/>
              </a:rPr>
              <a:t>Bifidobacterium </a:t>
            </a:r>
            <a:r>
              <a:rPr lang="en-US">
                <a:effectLst/>
                <a:latin typeface="Helvetica" pitchFamily="2" charset="0"/>
              </a:rPr>
              <a:t>in the human intestine, we developed a human fecal-based media seeded with human stool (n=3 donors) to quantify the </a:t>
            </a:r>
            <a:r>
              <a:rPr lang="en-US" i="1">
                <a:effectLst/>
                <a:latin typeface="Helvetica" pitchFamily="2" charset="0"/>
              </a:rPr>
              <a:t>Bifidobacterium </a:t>
            </a:r>
            <a:r>
              <a:rPr lang="en-US">
                <a:effectLst/>
                <a:latin typeface="Helvetica" pitchFamily="2" charset="0"/>
              </a:rPr>
              <a:t>population after 48 hour anaerobic incubation. Measurements of </a:t>
            </a:r>
            <a:r>
              <a:rPr lang="en-US" i="1">
                <a:effectLst/>
                <a:latin typeface="Helvetica" pitchFamily="2" charset="0"/>
              </a:rPr>
              <a:t>Bifidobacterium </a:t>
            </a:r>
            <a:r>
              <a:rPr lang="en-US">
                <a:effectLst/>
                <a:latin typeface="Helvetica" pitchFamily="2" charset="0"/>
              </a:rPr>
              <a:t>were done by quantitative polymerase chain reaction (qPCR) to determine the amount of </a:t>
            </a:r>
            <a:r>
              <a:rPr lang="en-US" i="1">
                <a:effectLst/>
                <a:latin typeface="Helvetica" pitchFamily="2" charset="0"/>
              </a:rPr>
              <a:t>Bifidobacterium </a:t>
            </a:r>
            <a:r>
              <a:rPr lang="en-US">
                <a:effectLst/>
                <a:latin typeface="Helvetica" pitchFamily="2" charset="0"/>
              </a:rPr>
              <a:t>DNA present before and after stimulation with Keystone Postbiotic™. The original </a:t>
            </a:r>
            <a:r>
              <a:rPr lang="en-US" i="1">
                <a:effectLst/>
                <a:latin typeface="Helvetica" pitchFamily="2" charset="0"/>
              </a:rPr>
              <a:t>Bifidobacterium </a:t>
            </a:r>
            <a:r>
              <a:rPr lang="en-US">
                <a:effectLst/>
                <a:latin typeface="Helvetica" pitchFamily="2" charset="0"/>
              </a:rPr>
              <a:t>population was stimulated 54-fold by Keystone Postbiotic™. The inclusion of grapeseed extract with Keystone Postbiotic™ was more supportive toward the fecal </a:t>
            </a:r>
            <a:r>
              <a:rPr lang="en-US" i="1">
                <a:effectLst/>
                <a:latin typeface="Helvetica" pitchFamily="2" charset="0"/>
              </a:rPr>
              <a:t>Bifidobacterium </a:t>
            </a:r>
            <a:r>
              <a:rPr lang="en-US">
                <a:effectLst/>
                <a:latin typeface="Helvetica" pitchFamily="2" charset="0"/>
              </a:rPr>
              <a:t>population which had a 369-fold increase. </a:t>
            </a:r>
            <a:r>
              <a:rPr lang="en-US" i="1">
                <a:effectLst/>
                <a:latin typeface="Helvetica" pitchFamily="2" charset="0"/>
              </a:rPr>
              <a:t>In vitro </a:t>
            </a:r>
            <a:r>
              <a:rPr lang="en-US">
                <a:effectLst/>
                <a:latin typeface="Helvetica" pitchFamily="2" charset="0"/>
              </a:rPr>
              <a:t>studies demonstrated that Keystone Postbiotic™ promotes the proliferation of </a:t>
            </a:r>
            <a:r>
              <a:rPr lang="en-US" i="1">
                <a:effectLst/>
                <a:latin typeface="Helvetica" pitchFamily="2" charset="0"/>
              </a:rPr>
              <a:t>Bifidobacterium </a:t>
            </a:r>
            <a:r>
              <a:rPr lang="en-US">
                <a:effectLst/>
                <a:latin typeface="Helvetica" pitchFamily="2" charset="0"/>
              </a:rPr>
              <a:t>spp., creating the foundation of numerous health-improving effects. </a:t>
            </a:r>
          </a:p>
        </p:txBody>
      </p:sp>
      <p:sp>
        <p:nvSpPr>
          <p:cNvPr id="4" name="Slide Number Placeholder 3">
            <a:extLst>
              <a:ext uri="{FF2B5EF4-FFF2-40B4-BE49-F238E27FC236}">
                <a16:creationId xmlns:a16="http://schemas.microsoft.com/office/drawing/2014/main" id="{2F2C0DB9-EBB2-3A48-565C-DC209317B516}"/>
              </a:ext>
            </a:extLst>
          </p:cNvPr>
          <p:cNvSpPr>
            <a:spLocks noGrp="1"/>
          </p:cNvSpPr>
          <p:nvPr>
            <p:ph type="sldNum" sz="quarter" idx="5"/>
          </p:nvPr>
        </p:nvSpPr>
        <p:spPr/>
        <p:txBody>
          <a:bodyPr/>
          <a:lstStyle/>
          <a:p>
            <a:fld id="{168242A7-B9A9-1941-A425-710C4675CA1D}" type="slidenum">
              <a:rPr lang="en-US" smtClean="0"/>
              <a:t>20</a:t>
            </a:fld>
            <a:endParaRPr lang="en-US"/>
          </a:p>
        </p:txBody>
      </p:sp>
    </p:spTree>
    <p:extLst>
      <p:ext uri="{BB962C8B-B14F-4D97-AF65-F5344CB8AC3E}">
        <p14:creationId xmlns:p14="http://schemas.microsoft.com/office/powerpoint/2010/main" val="936320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B8043-437C-C74E-4EB1-31D1D45DF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EE4FA1-B50D-057E-C342-A9D4B1CE86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423EDE-3D0E-4709-072A-646B4080099D}"/>
              </a:ext>
            </a:extLst>
          </p:cNvPr>
          <p:cNvSpPr>
            <a:spLocks noGrp="1"/>
          </p:cNvSpPr>
          <p:nvPr>
            <p:ph type="body" idx="1"/>
          </p:nvPr>
        </p:nvSpPr>
        <p:spPr/>
        <p:txBody>
          <a:bodyPr/>
          <a:lstStyle/>
          <a:p>
            <a:r>
              <a:rPr lang="en-US">
                <a:effectLst/>
                <a:latin typeface="Helvetica" pitchFamily="2" charset="0"/>
              </a:rPr>
              <a:t>To better understand how Keystone Postbiotic™ can affect the proliferation of </a:t>
            </a:r>
            <a:r>
              <a:rPr lang="en-US" i="1">
                <a:effectLst/>
                <a:latin typeface="Helvetica" pitchFamily="2" charset="0"/>
              </a:rPr>
              <a:t>Bifidobacterium </a:t>
            </a:r>
            <a:r>
              <a:rPr lang="en-US">
                <a:effectLst/>
                <a:latin typeface="Helvetica" pitchFamily="2" charset="0"/>
              </a:rPr>
              <a:t>in the human intestine, we developed a human fecal-based media seeded with human stool (n=3 donors) to quantify the </a:t>
            </a:r>
            <a:r>
              <a:rPr lang="en-US" i="1">
                <a:effectLst/>
                <a:latin typeface="Helvetica" pitchFamily="2" charset="0"/>
              </a:rPr>
              <a:t>Bifidobacterium </a:t>
            </a:r>
            <a:r>
              <a:rPr lang="en-US">
                <a:effectLst/>
                <a:latin typeface="Helvetica" pitchFamily="2" charset="0"/>
              </a:rPr>
              <a:t>population after 48 hour anaerobic incubation. Measurements of </a:t>
            </a:r>
            <a:r>
              <a:rPr lang="en-US" i="1">
                <a:effectLst/>
                <a:latin typeface="Helvetica" pitchFamily="2" charset="0"/>
              </a:rPr>
              <a:t>Bifidobacterium </a:t>
            </a:r>
            <a:r>
              <a:rPr lang="en-US">
                <a:effectLst/>
                <a:latin typeface="Helvetica" pitchFamily="2" charset="0"/>
              </a:rPr>
              <a:t>were done by quantitative polymerase chain reaction (qPCR) to determine the amount of </a:t>
            </a:r>
            <a:r>
              <a:rPr lang="en-US" i="1">
                <a:effectLst/>
                <a:latin typeface="Helvetica" pitchFamily="2" charset="0"/>
              </a:rPr>
              <a:t>Bifidobacterium </a:t>
            </a:r>
            <a:r>
              <a:rPr lang="en-US">
                <a:effectLst/>
                <a:latin typeface="Helvetica" pitchFamily="2" charset="0"/>
              </a:rPr>
              <a:t>DNA present before and after stimulation with Keystone Postbiotic™. The original </a:t>
            </a:r>
            <a:r>
              <a:rPr lang="en-US" i="1">
                <a:effectLst/>
                <a:latin typeface="Helvetica" pitchFamily="2" charset="0"/>
              </a:rPr>
              <a:t>Bifidobacterium </a:t>
            </a:r>
            <a:r>
              <a:rPr lang="en-US">
                <a:effectLst/>
                <a:latin typeface="Helvetica" pitchFamily="2" charset="0"/>
              </a:rPr>
              <a:t>population was stimulated 54-fold by Keystone Postbiotic™. The inclusion of grapeseed extract with Keystone Postbiotic™ was more supportive toward the fecal </a:t>
            </a:r>
            <a:r>
              <a:rPr lang="en-US" i="1">
                <a:effectLst/>
                <a:latin typeface="Helvetica" pitchFamily="2" charset="0"/>
              </a:rPr>
              <a:t>Bifidobacterium </a:t>
            </a:r>
            <a:r>
              <a:rPr lang="en-US">
                <a:effectLst/>
                <a:latin typeface="Helvetica" pitchFamily="2" charset="0"/>
              </a:rPr>
              <a:t>population which had a 369-fold increase. </a:t>
            </a:r>
            <a:r>
              <a:rPr lang="en-US" i="1">
                <a:effectLst/>
                <a:latin typeface="Helvetica" pitchFamily="2" charset="0"/>
              </a:rPr>
              <a:t>In vitro </a:t>
            </a:r>
            <a:r>
              <a:rPr lang="en-US">
                <a:effectLst/>
                <a:latin typeface="Helvetica" pitchFamily="2" charset="0"/>
              </a:rPr>
              <a:t>studies demonstrated that Keystone Postbiotic™ promotes the proliferation of </a:t>
            </a:r>
            <a:r>
              <a:rPr lang="en-US" i="1">
                <a:effectLst/>
                <a:latin typeface="Helvetica" pitchFamily="2" charset="0"/>
              </a:rPr>
              <a:t>Bifidobacterium </a:t>
            </a:r>
            <a:r>
              <a:rPr lang="en-US">
                <a:effectLst/>
                <a:latin typeface="Helvetica" pitchFamily="2" charset="0"/>
              </a:rPr>
              <a:t>spp., creating the foundation of numerous health-improving effects. </a:t>
            </a:r>
          </a:p>
        </p:txBody>
      </p:sp>
      <p:sp>
        <p:nvSpPr>
          <p:cNvPr id="4" name="Slide Number Placeholder 3">
            <a:extLst>
              <a:ext uri="{FF2B5EF4-FFF2-40B4-BE49-F238E27FC236}">
                <a16:creationId xmlns:a16="http://schemas.microsoft.com/office/drawing/2014/main" id="{2F2C0DB9-EBB2-3A48-565C-DC209317B516}"/>
              </a:ext>
            </a:extLst>
          </p:cNvPr>
          <p:cNvSpPr>
            <a:spLocks noGrp="1"/>
          </p:cNvSpPr>
          <p:nvPr>
            <p:ph type="sldNum" sz="quarter" idx="5"/>
          </p:nvPr>
        </p:nvSpPr>
        <p:spPr/>
        <p:txBody>
          <a:bodyPr/>
          <a:lstStyle/>
          <a:p>
            <a:fld id="{168242A7-B9A9-1941-A425-710C4675CA1D}" type="slidenum">
              <a:rPr lang="en-US" smtClean="0"/>
              <a:t>21</a:t>
            </a:fld>
            <a:endParaRPr lang="en-US"/>
          </a:p>
        </p:txBody>
      </p:sp>
    </p:spTree>
    <p:extLst>
      <p:ext uri="{BB962C8B-B14F-4D97-AF65-F5344CB8AC3E}">
        <p14:creationId xmlns:p14="http://schemas.microsoft.com/office/powerpoint/2010/main" val="936320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GSRS is an instrument based on reviews of gastrointestinal symptoms and clinical experience, to evaluate common symptoms of gastrointestinal disorders including:</a:t>
            </a:r>
          </a:p>
          <a:p>
            <a:pPr marL="285750" indent="-285750">
              <a:buFont typeface="Arial" panose="020B0604020202020204" pitchFamily="34" charset="0"/>
              <a:buChar char="•"/>
            </a:pPr>
            <a:r>
              <a:rPr lang="en-US"/>
              <a:t>Abdominal pain</a:t>
            </a:r>
          </a:p>
          <a:p>
            <a:pPr marL="285750" indent="-285750">
              <a:buFont typeface="Arial" panose="020B0604020202020204" pitchFamily="34" charset="0"/>
              <a:buChar char="•"/>
            </a:pPr>
            <a:r>
              <a:rPr lang="en-US"/>
              <a:t>Reflux syndrome</a:t>
            </a:r>
          </a:p>
          <a:p>
            <a:pPr marL="285750" indent="-285750">
              <a:buFont typeface="Arial" panose="020B0604020202020204" pitchFamily="34" charset="0"/>
              <a:buChar char="•"/>
            </a:pPr>
            <a:r>
              <a:rPr lang="en-US"/>
              <a:t>Diarrhea </a:t>
            </a:r>
          </a:p>
          <a:p>
            <a:pPr marL="285750" indent="-285750">
              <a:buFont typeface="Arial" panose="020B0604020202020204" pitchFamily="34" charset="0"/>
              <a:buChar char="•"/>
            </a:pPr>
            <a:r>
              <a:rPr lang="en-US"/>
              <a:t>Indigestion</a:t>
            </a:r>
          </a:p>
          <a:p>
            <a:pPr marL="285750" indent="-285750">
              <a:buFont typeface="Arial" panose="020B0604020202020204" pitchFamily="34" charset="0"/>
              <a:buChar char="•"/>
            </a:pPr>
            <a:r>
              <a:rPr lang="en-US"/>
              <a:t>Constipation</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62.7% decrease</a:t>
            </a:r>
          </a:p>
          <a:p>
            <a:pPr marL="285750" indent="-285750">
              <a:buFont typeface="Arial" panose="020B0604020202020204" pitchFamily="34" charset="0"/>
              <a:buChar char="•"/>
            </a:pPr>
            <a:r>
              <a:rPr lang="en-US"/>
              <a:t>65.9% decrease</a:t>
            </a:r>
          </a:p>
        </p:txBody>
      </p:sp>
      <p:sp>
        <p:nvSpPr>
          <p:cNvPr id="4" name="Slide Number Placeholder 3"/>
          <p:cNvSpPr>
            <a:spLocks noGrp="1"/>
          </p:cNvSpPr>
          <p:nvPr>
            <p:ph type="sldNum" sz="quarter" idx="5"/>
          </p:nvPr>
        </p:nvSpPr>
        <p:spPr/>
        <p:txBody>
          <a:bodyPr/>
          <a:lstStyle/>
          <a:p>
            <a:fld id="{168242A7-B9A9-1941-A425-710C4675CA1D}" type="slidenum">
              <a:rPr lang="en-US" smtClean="0"/>
              <a:t>24</a:t>
            </a:fld>
            <a:endParaRPr lang="en-US"/>
          </a:p>
        </p:txBody>
      </p:sp>
    </p:spTree>
    <p:extLst>
      <p:ext uri="{BB962C8B-B14F-4D97-AF65-F5344CB8AC3E}">
        <p14:creationId xmlns:p14="http://schemas.microsoft.com/office/powerpoint/2010/main" val="3763688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73F9E-12C7-520C-5BCD-D4D3589F0E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9E0614-9E3C-12E8-A378-BBBB170429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8FE5B5-A754-C2B2-A726-D6587FBAFE0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175A10A-60F9-9FA0-297B-F9AE685D9A86}"/>
              </a:ext>
            </a:extLst>
          </p:cNvPr>
          <p:cNvSpPr>
            <a:spLocks noGrp="1"/>
          </p:cNvSpPr>
          <p:nvPr>
            <p:ph type="sldNum" sz="quarter" idx="5"/>
          </p:nvPr>
        </p:nvSpPr>
        <p:spPr/>
        <p:txBody>
          <a:bodyPr/>
          <a:lstStyle/>
          <a:p>
            <a:fld id="{168242A7-B9A9-1941-A425-710C4675CA1D}" type="slidenum">
              <a:rPr lang="en-US" smtClean="0"/>
              <a:t>25</a:t>
            </a:fld>
            <a:endParaRPr lang="en-US"/>
          </a:p>
        </p:txBody>
      </p:sp>
    </p:spTree>
    <p:extLst>
      <p:ext uri="{BB962C8B-B14F-4D97-AF65-F5344CB8AC3E}">
        <p14:creationId xmlns:p14="http://schemas.microsoft.com/office/powerpoint/2010/main" val="3095300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15788D"/>
                </a:solidFill>
              </a:rPr>
              <a:t>The SF-36 questionnaire is a 36-item Short Form Health Survey to measure overall health and quality of life. The SF-36 measures emotional well-being through its Mental Health domain which includes questions related to happiness, calmness and peacefulness, depression and sadness, and nervousness.</a:t>
            </a:r>
          </a:p>
          <a:p>
            <a:endParaRPr lang="en-US">
              <a:solidFill>
                <a:srgbClr val="15788D"/>
              </a:solidFill>
            </a:endParaRPr>
          </a:p>
          <a:p>
            <a:r>
              <a:rPr lang="en-US">
                <a:solidFill>
                  <a:srgbClr val="15788D"/>
                </a:solidFill>
              </a:rPr>
              <a:t>8.8% increase</a:t>
            </a:r>
          </a:p>
        </p:txBody>
      </p:sp>
      <p:sp>
        <p:nvSpPr>
          <p:cNvPr id="4" name="Slide Number Placeholder 3"/>
          <p:cNvSpPr>
            <a:spLocks noGrp="1"/>
          </p:cNvSpPr>
          <p:nvPr>
            <p:ph type="sldNum" sz="quarter" idx="5"/>
          </p:nvPr>
        </p:nvSpPr>
        <p:spPr/>
        <p:txBody>
          <a:bodyPr/>
          <a:lstStyle/>
          <a:p>
            <a:fld id="{168242A7-B9A9-1941-A425-710C4675CA1D}" type="slidenum">
              <a:rPr lang="en-US" smtClean="0"/>
              <a:t>26</a:t>
            </a:fld>
            <a:endParaRPr lang="en-US"/>
          </a:p>
        </p:txBody>
      </p:sp>
    </p:spTree>
    <p:extLst>
      <p:ext uri="{BB962C8B-B14F-4D97-AF65-F5344CB8AC3E}">
        <p14:creationId xmlns:p14="http://schemas.microsoft.com/office/powerpoint/2010/main" val="3737942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Break down the endpoints to be more digestible – have everything in the notes </a:t>
            </a:r>
          </a:p>
        </p:txBody>
      </p:sp>
      <p:sp>
        <p:nvSpPr>
          <p:cNvPr id="4" name="Slide Number Placeholder 3"/>
          <p:cNvSpPr>
            <a:spLocks noGrp="1"/>
          </p:cNvSpPr>
          <p:nvPr>
            <p:ph type="sldNum" sz="quarter" idx="5"/>
          </p:nvPr>
        </p:nvSpPr>
        <p:spPr/>
        <p:txBody>
          <a:bodyPr/>
          <a:lstStyle/>
          <a:p>
            <a:fld id="{168242A7-B9A9-1941-A425-710C4675CA1D}" type="slidenum">
              <a:rPr lang="en-US" smtClean="0"/>
              <a:t>27</a:t>
            </a:fld>
            <a:endParaRPr lang="en-US"/>
          </a:p>
        </p:txBody>
      </p:sp>
    </p:spTree>
    <p:extLst>
      <p:ext uri="{BB962C8B-B14F-4D97-AF65-F5344CB8AC3E}">
        <p14:creationId xmlns:p14="http://schemas.microsoft.com/office/powerpoint/2010/main" val="2194093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B17DE-2974-7097-646F-F5E124B983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FD1F9D-90F0-4314-14F1-F34ADF4AFC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3FD444-0240-ACB8-99D0-8DAF4339A160}"/>
              </a:ext>
            </a:extLst>
          </p:cNvPr>
          <p:cNvSpPr>
            <a:spLocks noGrp="1"/>
          </p:cNvSpPr>
          <p:nvPr>
            <p:ph type="body" idx="1"/>
          </p:nvPr>
        </p:nvSpPr>
        <p:spPr/>
        <p:txBody>
          <a:bodyPr/>
          <a:lstStyle/>
          <a:p>
            <a:r>
              <a:rPr lang="en-US"/>
              <a:t>Keystone promoted the growth of </a:t>
            </a:r>
            <a:r>
              <a:rPr lang="en-US" b="1" i="1"/>
              <a:t>endogenous</a:t>
            </a:r>
            <a:r>
              <a:rPr lang="en-US" i="1"/>
              <a:t> beneficial bacteria</a:t>
            </a:r>
            <a:r>
              <a:rPr lang="en-US"/>
              <a:t> within the gut microbiome. </a:t>
            </a:r>
          </a:p>
          <a:p>
            <a:endParaRPr lang="en-US"/>
          </a:p>
          <a:p>
            <a:r>
              <a:rPr lang="en-US"/>
              <a:t>Clinical findings demonstrate not only an </a:t>
            </a:r>
            <a:r>
              <a:rPr lang="en-US" b="1"/>
              <a:t>increase in health-promoting microbial species </a:t>
            </a:r>
            <a:r>
              <a:rPr lang="en-US"/>
              <a:t>but also a corresponding </a:t>
            </a:r>
            <a:r>
              <a:rPr lang="en-US" b="1"/>
              <a:t>decrease in non-beneficial species </a:t>
            </a:r>
            <a:r>
              <a:rPr lang="en-US"/>
              <a:t>highlighting its role in restoring microbial balance and strengthening gut microbiome resilience.</a:t>
            </a:r>
          </a:p>
        </p:txBody>
      </p:sp>
      <p:sp>
        <p:nvSpPr>
          <p:cNvPr id="4" name="Slide Number Placeholder 3">
            <a:extLst>
              <a:ext uri="{FF2B5EF4-FFF2-40B4-BE49-F238E27FC236}">
                <a16:creationId xmlns:a16="http://schemas.microsoft.com/office/drawing/2014/main" id="{841161E7-3BB5-F672-823A-868D4396DC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242A7-B9A9-1941-A425-710C4675C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457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Depression, Anxiety and Stress Scale - 21 Items (DASS-21) - </a:t>
            </a:r>
            <a:r>
              <a:rPr lang="en-US"/>
              <a:t>is a set of three self-report scales designed to measure the emotional states of depression, anxiety and stress. Each of the three scales contain 7 questions (ranked from 0 to 4)</a:t>
            </a:r>
            <a:endParaRPr lang="en-US" sz="1200" b="0" i="0" kern="1200">
              <a:solidFill>
                <a:schemeClr val="tx1"/>
              </a:solidFill>
              <a:effectLst/>
              <a:latin typeface="+mn-lt"/>
              <a:ea typeface="+mn-ea"/>
              <a:cs typeface="+mn-cs"/>
            </a:endParaRPr>
          </a:p>
          <a:p>
            <a:br>
              <a:rPr lang="en-US"/>
            </a:br>
            <a:r>
              <a:rPr lang="en-US"/>
              <a:t>The SF-36 includes a component for evaluating </a:t>
            </a:r>
            <a:r>
              <a:rPr lang="en-US">
                <a:effectLst/>
                <a:hlinkClick r:id="rId3"/>
              </a:rPr>
              <a:t>emotional well-being</a:t>
            </a:r>
            <a:r>
              <a:rPr lang="en-US"/>
              <a:t> and another for role limitations due to emotional problems</a:t>
            </a:r>
            <a:r>
              <a:rPr lang="en-US" sz="1200" b="0" i="0" kern="1200">
                <a:solidFill>
                  <a:schemeClr val="tx1"/>
                </a:solidFill>
                <a:effectLst/>
                <a:latin typeface="+mn-lt"/>
                <a:ea typeface="+mn-ea"/>
                <a:cs typeface="+mn-cs"/>
              </a:rPr>
              <a:t>, which are assessed through questions about feelings such as "full of pep," "nervousness," "down in the dumps," "calm and peaceful," "downhearted and blue," and "happy". It also includes a general question on how emotional health impacts daily activities like social interactions. </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31</a:t>
            </a:fld>
            <a:endParaRPr lang="en-US"/>
          </a:p>
        </p:txBody>
      </p:sp>
    </p:spTree>
    <p:extLst>
      <p:ext uri="{BB962C8B-B14F-4D97-AF65-F5344CB8AC3E}">
        <p14:creationId xmlns:p14="http://schemas.microsoft.com/office/powerpoint/2010/main" val="2542127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Precision Microbiome modulation</a:t>
            </a:r>
          </a:p>
          <a:p>
            <a:pPr lvl="1"/>
            <a:r>
              <a:rPr lang="en-US"/>
              <a:t>Good bacteria up/bad bacteria down -&gt; not broad increase in both good and bad</a:t>
            </a:r>
          </a:p>
          <a:p>
            <a:pPr lvl="1"/>
            <a:r>
              <a:rPr lang="en-US"/>
              <a:t>Decrease in gas/bloating</a:t>
            </a:r>
          </a:p>
          <a:p>
            <a:pPr lvl="1"/>
            <a:r>
              <a:rPr lang="en-US"/>
              <a:t>Low dose</a:t>
            </a:r>
          </a:p>
          <a:p>
            <a:pPr lvl="1"/>
            <a:endParaRPr lang="en-US"/>
          </a:p>
          <a:p>
            <a:r>
              <a:rPr lang="en-US"/>
              <a:t>Trending changes in fecal SCFA concentrations</a:t>
            </a:r>
          </a:p>
          <a:p>
            <a:pPr lvl="1"/>
            <a:r>
              <a:rPr lang="en-US"/>
              <a:t>Acetate (p=0.08)</a:t>
            </a:r>
          </a:p>
          <a:p>
            <a:pPr lvl="1"/>
            <a:r>
              <a:rPr lang="en-US"/>
              <a:t>Butyrate (p=0.28)</a:t>
            </a:r>
          </a:p>
          <a:p>
            <a:pPr lvl="1"/>
            <a:endParaRPr lang="en-US"/>
          </a:p>
          <a:p>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33</a:t>
            </a:fld>
            <a:endParaRPr lang="en-US"/>
          </a:p>
        </p:txBody>
      </p:sp>
    </p:spTree>
    <p:extLst>
      <p:ext uri="{BB962C8B-B14F-4D97-AF65-F5344CB8AC3E}">
        <p14:creationId xmlns:p14="http://schemas.microsoft.com/office/powerpoint/2010/main" val="2624379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34</a:t>
            </a:fld>
            <a:endParaRPr lang="en-US"/>
          </a:p>
        </p:txBody>
      </p:sp>
    </p:spTree>
    <p:extLst>
      <p:ext uri="{BB962C8B-B14F-4D97-AF65-F5344CB8AC3E}">
        <p14:creationId xmlns:p14="http://schemas.microsoft.com/office/powerpoint/2010/main" val="550140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F8130-35ED-945C-228D-4E5559708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A1CFDA-494F-01F0-322C-BF91878757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7331A2-77E3-110B-0A8C-137D9FA23538}"/>
              </a:ext>
            </a:extLst>
          </p:cNvPr>
          <p:cNvSpPr>
            <a:spLocks noGrp="1"/>
          </p:cNvSpPr>
          <p:nvPr>
            <p:ph type="body" idx="1"/>
          </p:nvPr>
        </p:nvSpPr>
        <p:spPr/>
        <p:txBody>
          <a:bodyPr/>
          <a:lstStyle/>
          <a:p>
            <a:r>
              <a:rPr lang="en-US"/>
              <a:t>Precision Microbiome modulation</a:t>
            </a:r>
          </a:p>
          <a:p>
            <a:pPr lvl="1"/>
            <a:r>
              <a:rPr lang="en-US"/>
              <a:t>Good bacteria up/bad bacteria down -&gt; not broad increase in both good and bad</a:t>
            </a:r>
          </a:p>
          <a:p>
            <a:pPr lvl="1"/>
            <a:r>
              <a:rPr lang="en-US"/>
              <a:t>Decrease in gas/bloating</a:t>
            </a:r>
          </a:p>
          <a:p>
            <a:pPr lvl="1"/>
            <a:r>
              <a:rPr lang="en-US"/>
              <a:t>Low dose</a:t>
            </a:r>
          </a:p>
          <a:p>
            <a:pPr lvl="1"/>
            <a:endParaRPr lang="en-US"/>
          </a:p>
          <a:p>
            <a:r>
              <a:rPr lang="en-US"/>
              <a:t>Trending changes in fecal SCFA concentrations</a:t>
            </a:r>
          </a:p>
          <a:p>
            <a:pPr lvl="1"/>
            <a:r>
              <a:rPr lang="en-US"/>
              <a:t>Acetate (p=0.08)</a:t>
            </a:r>
          </a:p>
          <a:p>
            <a:pPr lvl="1"/>
            <a:r>
              <a:rPr lang="en-US"/>
              <a:t>Butyrate (p=0.28)</a:t>
            </a:r>
          </a:p>
          <a:p>
            <a:pPr lvl="1"/>
            <a:endParaRPr lang="en-US"/>
          </a:p>
          <a:p>
            <a:endParaRPr lang="en-US"/>
          </a:p>
        </p:txBody>
      </p:sp>
      <p:sp>
        <p:nvSpPr>
          <p:cNvPr id="4" name="Slide Number Placeholder 3">
            <a:extLst>
              <a:ext uri="{FF2B5EF4-FFF2-40B4-BE49-F238E27FC236}">
                <a16:creationId xmlns:a16="http://schemas.microsoft.com/office/drawing/2014/main" id="{C3FB802F-EC07-6224-6210-58856477ECD8}"/>
              </a:ext>
            </a:extLst>
          </p:cNvPr>
          <p:cNvSpPr>
            <a:spLocks noGrp="1"/>
          </p:cNvSpPr>
          <p:nvPr>
            <p:ph type="sldNum" sz="quarter" idx="5"/>
          </p:nvPr>
        </p:nvSpPr>
        <p:spPr/>
        <p:txBody>
          <a:bodyPr/>
          <a:lstStyle/>
          <a:p>
            <a:fld id="{168242A7-B9A9-1941-A425-710C4675CA1D}" type="slidenum">
              <a:rPr lang="en-US" smtClean="0"/>
              <a:t>5</a:t>
            </a:fld>
            <a:endParaRPr lang="en-US"/>
          </a:p>
        </p:txBody>
      </p:sp>
    </p:spTree>
    <p:extLst>
      <p:ext uri="{BB962C8B-B14F-4D97-AF65-F5344CB8AC3E}">
        <p14:creationId xmlns:p14="http://schemas.microsoft.com/office/powerpoint/2010/main" val="1518258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35</a:t>
            </a:fld>
            <a:endParaRPr lang="en-US"/>
          </a:p>
        </p:txBody>
      </p:sp>
    </p:spTree>
    <p:extLst>
      <p:ext uri="{BB962C8B-B14F-4D97-AF65-F5344CB8AC3E}">
        <p14:creationId xmlns:p14="http://schemas.microsoft.com/office/powerpoint/2010/main" val="470436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36</a:t>
            </a:fld>
            <a:endParaRPr lang="en-US"/>
          </a:p>
        </p:txBody>
      </p:sp>
    </p:spTree>
    <p:extLst>
      <p:ext uri="{BB962C8B-B14F-4D97-AF65-F5344CB8AC3E}">
        <p14:creationId xmlns:p14="http://schemas.microsoft.com/office/powerpoint/2010/main" val="3720286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38</a:t>
            </a:fld>
            <a:endParaRPr lang="en-US"/>
          </a:p>
        </p:txBody>
      </p:sp>
    </p:spTree>
    <p:extLst>
      <p:ext uri="{BB962C8B-B14F-4D97-AF65-F5344CB8AC3E}">
        <p14:creationId xmlns:p14="http://schemas.microsoft.com/office/powerpoint/2010/main" val="970640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0518A-D403-F481-508C-99FBD3ADF8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C5F591-7853-EF00-B818-5E88A06780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D9E6DC-8C05-AA1C-FAED-C736643F4F26}"/>
              </a:ext>
            </a:extLst>
          </p:cNvPr>
          <p:cNvSpPr>
            <a:spLocks noGrp="1"/>
          </p:cNvSpPr>
          <p:nvPr>
            <p:ph type="body" idx="1"/>
          </p:nvPr>
        </p:nvSpPr>
        <p:spPr/>
        <p:txBody>
          <a:bodyPr/>
          <a:lstStyle/>
          <a:p>
            <a:r>
              <a:rPr lang="en-US"/>
              <a:t>Refer to Purity IQ NMR and PCR data to show traceable metric and </a:t>
            </a:r>
            <a:r>
              <a:rPr lang="en-US" err="1"/>
              <a:t>reproduceablity</a:t>
            </a:r>
            <a:r>
              <a:rPr lang="en-US"/>
              <a:t> of Keystone Postbiotic</a:t>
            </a:r>
          </a:p>
        </p:txBody>
      </p:sp>
      <p:sp>
        <p:nvSpPr>
          <p:cNvPr id="4" name="Slide Number Placeholder 3">
            <a:extLst>
              <a:ext uri="{FF2B5EF4-FFF2-40B4-BE49-F238E27FC236}">
                <a16:creationId xmlns:a16="http://schemas.microsoft.com/office/drawing/2014/main" id="{11B9BEB1-7EDB-AE40-3D3D-F8345D443CC9}"/>
              </a:ext>
            </a:extLst>
          </p:cNvPr>
          <p:cNvSpPr>
            <a:spLocks noGrp="1"/>
          </p:cNvSpPr>
          <p:nvPr>
            <p:ph type="sldNum" sz="quarter" idx="5"/>
          </p:nvPr>
        </p:nvSpPr>
        <p:spPr/>
        <p:txBody>
          <a:bodyPr/>
          <a:lstStyle/>
          <a:p>
            <a:fld id="{168242A7-B9A9-1941-A425-710C4675CA1D}" type="slidenum">
              <a:rPr lang="en-US" smtClean="0"/>
              <a:t>6</a:t>
            </a:fld>
            <a:endParaRPr lang="en-US"/>
          </a:p>
        </p:txBody>
      </p:sp>
    </p:spTree>
    <p:extLst>
      <p:ext uri="{BB962C8B-B14F-4D97-AF65-F5344CB8AC3E}">
        <p14:creationId xmlns:p14="http://schemas.microsoft.com/office/powerpoint/2010/main" val="2461718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8</a:t>
            </a:fld>
            <a:endParaRPr lang="en-US"/>
          </a:p>
        </p:txBody>
      </p:sp>
    </p:spTree>
    <p:extLst>
      <p:ext uri="{BB962C8B-B14F-4D97-AF65-F5344CB8AC3E}">
        <p14:creationId xmlns:p14="http://schemas.microsoft.com/office/powerpoint/2010/main" val="3460913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keep</a:t>
            </a:r>
          </a:p>
        </p:txBody>
      </p:sp>
      <p:sp>
        <p:nvSpPr>
          <p:cNvPr id="4" name="Slide Number Placeholder 3"/>
          <p:cNvSpPr>
            <a:spLocks noGrp="1"/>
          </p:cNvSpPr>
          <p:nvPr>
            <p:ph type="sldNum" sz="quarter" idx="5"/>
          </p:nvPr>
        </p:nvSpPr>
        <p:spPr/>
        <p:txBody>
          <a:bodyPr/>
          <a:lstStyle/>
          <a:p>
            <a:fld id="{168242A7-B9A9-1941-A425-710C4675CA1D}" type="slidenum">
              <a:rPr lang="en-US" smtClean="0"/>
              <a:t>9</a:t>
            </a:fld>
            <a:endParaRPr lang="en-US"/>
          </a:p>
        </p:txBody>
      </p:sp>
    </p:spTree>
    <p:extLst>
      <p:ext uri="{BB962C8B-B14F-4D97-AF65-F5344CB8AC3E}">
        <p14:creationId xmlns:p14="http://schemas.microsoft.com/office/powerpoint/2010/main" val="192104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Gas and bloating is the end result, these are the MOA’s that we want the product to do. </a:t>
            </a:r>
          </a:p>
        </p:txBody>
      </p:sp>
      <p:sp>
        <p:nvSpPr>
          <p:cNvPr id="4" name="Slide Number Placeholder 3"/>
          <p:cNvSpPr>
            <a:spLocks noGrp="1"/>
          </p:cNvSpPr>
          <p:nvPr>
            <p:ph type="sldNum" sz="quarter" idx="5"/>
          </p:nvPr>
        </p:nvSpPr>
        <p:spPr/>
        <p:txBody>
          <a:bodyPr/>
          <a:lstStyle/>
          <a:p>
            <a:fld id="{168242A7-B9A9-1941-A425-710C4675CA1D}" type="slidenum">
              <a:rPr lang="en-US" smtClean="0"/>
              <a:t>12</a:t>
            </a:fld>
            <a:endParaRPr lang="en-US"/>
          </a:p>
        </p:txBody>
      </p:sp>
    </p:spTree>
    <p:extLst>
      <p:ext uri="{BB962C8B-B14F-4D97-AF65-F5344CB8AC3E}">
        <p14:creationId xmlns:p14="http://schemas.microsoft.com/office/powerpoint/2010/main" val="1934007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Oats stimulate certain genes during the fermentation of Keystone</a:t>
            </a:r>
          </a:p>
        </p:txBody>
      </p:sp>
      <p:sp>
        <p:nvSpPr>
          <p:cNvPr id="4" name="Slide Number Placeholder 3"/>
          <p:cNvSpPr>
            <a:spLocks noGrp="1"/>
          </p:cNvSpPr>
          <p:nvPr>
            <p:ph type="sldNum" sz="quarter" idx="5"/>
          </p:nvPr>
        </p:nvSpPr>
        <p:spPr/>
        <p:txBody>
          <a:bodyPr/>
          <a:lstStyle/>
          <a:p>
            <a:fld id="{168242A7-B9A9-1941-A425-710C4675CA1D}" type="slidenum">
              <a:rPr lang="en-US" smtClean="0"/>
              <a:t>13</a:t>
            </a:fld>
            <a:endParaRPr lang="en-US"/>
          </a:p>
        </p:txBody>
      </p:sp>
    </p:spTree>
    <p:extLst>
      <p:ext uri="{BB962C8B-B14F-4D97-AF65-F5344CB8AC3E}">
        <p14:creationId xmlns:p14="http://schemas.microsoft.com/office/powerpoint/2010/main" val="3945982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Cambria" panose="02040503050406030204" pitchFamily="18" charset="0"/>
              </a:rPr>
              <a:t>Fermented foods are products made through microbial action and the enzymatic conversion of food components. </a:t>
            </a:r>
          </a:p>
          <a:p>
            <a:endParaRPr lang="en-US" b="0" i="0">
              <a:solidFill>
                <a:srgbClr val="212121"/>
              </a:solidFill>
              <a:effectLst/>
              <a:latin typeface="Cambria" panose="02040503050406030204" pitchFamily="18" charset="0"/>
            </a:endParaRPr>
          </a:p>
          <a:p>
            <a:r>
              <a:rPr lang="en-US" b="0" i="0">
                <a:solidFill>
                  <a:srgbClr val="212121"/>
                </a:solidFill>
                <a:effectLst/>
                <a:latin typeface="Cambria" panose="02040503050406030204" pitchFamily="18" charset="0"/>
              </a:rPr>
              <a:t>Replace with Brooke’s version</a:t>
            </a:r>
            <a:endParaRPr lang="en-US"/>
          </a:p>
        </p:txBody>
      </p:sp>
      <p:sp>
        <p:nvSpPr>
          <p:cNvPr id="4" name="Slide Number Placeholder 3"/>
          <p:cNvSpPr>
            <a:spLocks noGrp="1"/>
          </p:cNvSpPr>
          <p:nvPr>
            <p:ph type="sldNum" sz="quarter" idx="5"/>
          </p:nvPr>
        </p:nvSpPr>
        <p:spPr/>
        <p:txBody>
          <a:bodyPr/>
          <a:lstStyle/>
          <a:p>
            <a:fld id="{168242A7-B9A9-1941-A425-710C4675CA1D}" type="slidenum">
              <a:rPr lang="en-US" smtClean="0"/>
              <a:t>14</a:t>
            </a:fld>
            <a:endParaRPr lang="en-US"/>
          </a:p>
        </p:txBody>
      </p:sp>
    </p:spTree>
    <p:extLst>
      <p:ext uri="{BB962C8B-B14F-4D97-AF65-F5344CB8AC3E}">
        <p14:creationId xmlns:p14="http://schemas.microsoft.com/office/powerpoint/2010/main" val="1454373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2E69B-20FF-BD79-2B5A-8CF74F2541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02897C-577A-E7D5-CF35-851DCAC3DA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D92F42-EFA2-FAFB-7F45-59ADD279489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Helvetica" pitchFamily="2" charset="0"/>
              </a:rPr>
              <a:t>These two strains have been shown to regulate the immune system.  Took intestinal epithelial cells and added Keystone.  We saw an increase in two </a:t>
            </a:r>
            <a:r>
              <a:rPr lang="en-US" sz="1200" err="1">
                <a:effectLst/>
                <a:latin typeface="Helvetica" pitchFamily="2" charset="0"/>
              </a:rPr>
              <a:t>chemotaxic</a:t>
            </a:r>
            <a:r>
              <a:rPr lang="en-US" sz="1200">
                <a:effectLst/>
                <a:latin typeface="Helvetica" pitchFamily="2" charset="0"/>
              </a:rPr>
              <a:t> cytokines or chemokines, IL-6 and CXCL-8.  Initially it sounds like these markers are inflammatory, but we know from the literature and work done on these bacterial strains that we will see an increase in these cytokines.  They aren’t involved in inflammation at all, but rather they are involved in maintaining a healthy intestinal epithelium.  We see an increase in these signal molecules, so the next step was to look at wound healing assays.</a:t>
            </a:r>
          </a:p>
          <a:p>
            <a:endParaRPr lang="en-US"/>
          </a:p>
        </p:txBody>
      </p:sp>
      <p:sp>
        <p:nvSpPr>
          <p:cNvPr id="4" name="Slide Number Placeholder 3">
            <a:extLst>
              <a:ext uri="{FF2B5EF4-FFF2-40B4-BE49-F238E27FC236}">
                <a16:creationId xmlns:a16="http://schemas.microsoft.com/office/drawing/2014/main" id="{4384D477-4BDD-EE23-9480-7E873AE06E9E}"/>
              </a:ext>
            </a:extLst>
          </p:cNvPr>
          <p:cNvSpPr>
            <a:spLocks noGrp="1"/>
          </p:cNvSpPr>
          <p:nvPr>
            <p:ph type="sldNum" sz="quarter" idx="5"/>
          </p:nvPr>
        </p:nvSpPr>
        <p:spPr/>
        <p:txBody>
          <a:bodyPr/>
          <a:lstStyle/>
          <a:p>
            <a:fld id="{168242A7-B9A9-1941-A425-710C4675CA1D}" type="slidenum">
              <a:rPr lang="en-US" smtClean="0"/>
              <a:t>18</a:t>
            </a:fld>
            <a:endParaRPr lang="en-US"/>
          </a:p>
        </p:txBody>
      </p:sp>
    </p:spTree>
    <p:extLst>
      <p:ext uri="{BB962C8B-B14F-4D97-AF65-F5344CB8AC3E}">
        <p14:creationId xmlns:p14="http://schemas.microsoft.com/office/powerpoint/2010/main" val="26994954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E819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317AB-1FFD-3780-A1F2-696B4727A5D6}"/>
              </a:ext>
            </a:extLst>
          </p:cNvPr>
          <p:cNvSpPr>
            <a:spLocks noGrp="1"/>
          </p:cNvSpPr>
          <p:nvPr>
            <p:ph type="ctrTitle"/>
          </p:nvPr>
        </p:nvSpPr>
        <p:spPr>
          <a:xfrm>
            <a:off x="770237" y="2229051"/>
            <a:ext cx="10499125" cy="809368"/>
          </a:xfrm>
        </p:spPr>
        <p:txBody>
          <a:bodyPr anchor="t">
            <a:norm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C3B0829-ECD7-B06B-6FFE-F4FAD90AF843}"/>
              </a:ext>
            </a:extLst>
          </p:cNvPr>
          <p:cNvSpPr>
            <a:spLocks noGrp="1"/>
          </p:cNvSpPr>
          <p:nvPr>
            <p:ph type="subTitle" idx="1" hasCustomPrompt="1"/>
          </p:nvPr>
        </p:nvSpPr>
        <p:spPr>
          <a:xfrm>
            <a:off x="770237" y="4929305"/>
            <a:ext cx="9144000" cy="520021"/>
          </a:xfrm>
        </p:spPr>
        <p:txBody>
          <a:bodyPr>
            <a:normAutofit/>
          </a:bodyPr>
          <a:lstStyle>
            <a:lvl1pPr marL="0" indent="0" algn="l">
              <a:buNone/>
              <a:defRPr sz="16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0" name="Straight Connector 9">
            <a:extLst>
              <a:ext uri="{FF2B5EF4-FFF2-40B4-BE49-F238E27FC236}">
                <a16:creationId xmlns:a16="http://schemas.microsoft.com/office/drawing/2014/main" id="{1FEB35F0-B312-5BED-9D85-A57D7686A270}"/>
              </a:ext>
            </a:extLst>
          </p:cNvPr>
          <p:cNvCxnSpPr>
            <a:cxnSpLocks/>
          </p:cNvCxnSpPr>
          <p:nvPr userDrawn="1"/>
        </p:nvCxnSpPr>
        <p:spPr>
          <a:xfrm>
            <a:off x="187569" y="1746927"/>
            <a:ext cx="117582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6C0F3E6-76CA-F8E3-43DB-F0708A0B76AF}"/>
              </a:ext>
            </a:extLst>
          </p:cNvPr>
          <p:cNvCxnSpPr>
            <a:cxnSpLocks/>
          </p:cNvCxnSpPr>
          <p:nvPr userDrawn="1"/>
        </p:nvCxnSpPr>
        <p:spPr>
          <a:xfrm>
            <a:off x="187569" y="6166527"/>
            <a:ext cx="117582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Footer Placeholder 4">
            <a:extLst>
              <a:ext uri="{FF2B5EF4-FFF2-40B4-BE49-F238E27FC236}">
                <a16:creationId xmlns:a16="http://schemas.microsoft.com/office/drawing/2014/main" id="{69848744-EEE5-35B4-C2EE-B1E7F4468EF6}"/>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panose="020B0604020202020204" pitchFamily="34" charset="0"/>
                <a:ea typeface="Calibri"/>
                <a:cs typeface="Arial" panose="020B0604020202020204" pitchFamily="34" charset="0"/>
                <a:sym typeface="Calibri"/>
              </a:rPr>
              <a:t>Proprietary and Confidential Information of Verb Biotics</a:t>
            </a:r>
          </a:p>
        </p:txBody>
      </p:sp>
      <p:pic>
        <p:nvPicPr>
          <p:cNvPr id="7" name="Picture 6" descr="A white text on a black background&#10;&#10;AI-generated content may be incorrect.">
            <a:extLst>
              <a:ext uri="{FF2B5EF4-FFF2-40B4-BE49-F238E27FC236}">
                <a16:creationId xmlns:a16="http://schemas.microsoft.com/office/drawing/2014/main" id="{3FB51065-8E75-F009-B22E-95FB42AB36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5992" y="760755"/>
            <a:ext cx="4427828" cy="806037"/>
          </a:xfrm>
          <a:prstGeom prst="rect">
            <a:avLst/>
          </a:prstGeom>
        </p:spPr>
      </p:pic>
    </p:spTree>
    <p:extLst>
      <p:ext uri="{BB962C8B-B14F-4D97-AF65-F5344CB8AC3E}">
        <p14:creationId xmlns:p14="http://schemas.microsoft.com/office/powerpoint/2010/main" val="3096367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EF31E-CDC4-6229-E20D-A2548A5C0123}"/>
              </a:ext>
            </a:extLst>
          </p:cNvPr>
          <p:cNvSpPr>
            <a:spLocks noGrp="1"/>
          </p:cNvSpPr>
          <p:nvPr>
            <p:ph type="title"/>
          </p:nvPr>
        </p:nvSpPr>
        <p:spPr/>
        <p:txBody>
          <a:bodyPr/>
          <a:lstStyle/>
          <a:p>
            <a:r>
              <a:rPr lang="en-US"/>
              <a:t>Click to edit Master title style</a:t>
            </a:r>
          </a:p>
        </p:txBody>
      </p:sp>
      <p:pic>
        <p:nvPicPr>
          <p:cNvPr id="6" name="Picture 5" descr="A picture containing graphics, creativity, art&#10;&#10;Description automatically generated with medium confidence">
            <a:extLst>
              <a:ext uri="{FF2B5EF4-FFF2-40B4-BE49-F238E27FC236}">
                <a16:creationId xmlns:a16="http://schemas.microsoft.com/office/drawing/2014/main" id="{37DC64A2-7FEC-D76B-1292-41BB725E86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93429" y="303229"/>
            <a:ext cx="469425" cy="469425"/>
          </a:xfrm>
          <a:prstGeom prst="rect">
            <a:avLst/>
          </a:prstGeom>
        </p:spPr>
      </p:pic>
      <p:cxnSp>
        <p:nvCxnSpPr>
          <p:cNvPr id="7" name="Straight Connector 6">
            <a:extLst>
              <a:ext uri="{FF2B5EF4-FFF2-40B4-BE49-F238E27FC236}">
                <a16:creationId xmlns:a16="http://schemas.microsoft.com/office/drawing/2014/main" id="{D6C79E05-50CC-EE6F-F646-59789CACABA3}"/>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F9A757D7-7027-AAE9-6892-CA25830B305D}"/>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5" name="Slide Number Placeholder 15">
            <a:extLst>
              <a:ext uri="{FF2B5EF4-FFF2-40B4-BE49-F238E27FC236}">
                <a16:creationId xmlns:a16="http://schemas.microsoft.com/office/drawing/2014/main" id="{2314D849-F785-EB38-13C1-599BDEA6FED8}"/>
              </a:ext>
            </a:extLst>
          </p:cNvPr>
          <p:cNvSpPr>
            <a:spLocks noGrp="1"/>
          </p:cNvSpPr>
          <p:nvPr>
            <p:ph type="sldNum" sz="quarter" idx="14"/>
          </p:nvPr>
        </p:nvSpPr>
        <p:spPr>
          <a:xfrm>
            <a:off x="10548747" y="6355588"/>
            <a:ext cx="805051" cy="365125"/>
          </a:xfrm>
          <a:prstGeom prst="rect">
            <a:avLst/>
          </a:prstGeom>
        </p:spPr>
        <p:txBody>
          <a:bodyPr/>
          <a:lstStyle>
            <a:lvl1pPr algn="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361839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0EBF4-B4FC-5401-3055-0198B0DD9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861F81-FB3B-9516-4382-453C18DDEF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C27033-F043-9E99-0AB3-3564799EB9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0" name="Picture 9" descr="A picture containing graphics, creativity, art&#10;&#10;Description automatically generated with medium confidence">
            <a:extLst>
              <a:ext uri="{FF2B5EF4-FFF2-40B4-BE49-F238E27FC236}">
                <a16:creationId xmlns:a16="http://schemas.microsoft.com/office/drawing/2014/main" id="{10C737EE-3DF0-EA95-0921-F7902507E5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93429" y="303229"/>
            <a:ext cx="469425" cy="469425"/>
          </a:xfrm>
          <a:prstGeom prst="rect">
            <a:avLst/>
          </a:prstGeom>
        </p:spPr>
      </p:pic>
      <p:cxnSp>
        <p:nvCxnSpPr>
          <p:cNvPr id="8" name="Straight Connector 7">
            <a:extLst>
              <a:ext uri="{FF2B5EF4-FFF2-40B4-BE49-F238E27FC236}">
                <a16:creationId xmlns:a16="http://schemas.microsoft.com/office/drawing/2014/main" id="{944A583C-C2DB-06EB-25F2-603665938EB8}"/>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5BF83290-7AF3-9099-9426-1909D49DA790}"/>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6" name="Slide Number Placeholder 15">
            <a:extLst>
              <a:ext uri="{FF2B5EF4-FFF2-40B4-BE49-F238E27FC236}">
                <a16:creationId xmlns:a16="http://schemas.microsoft.com/office/drawing/2014/main" id="{F8B45F42-79AF-72E5-7082-0B9F3A1B9391}"/>
              </a:ext>
            </a:extLst>
          </p:cNvPr>
          <p:cNvSpPr txBox="1">
            <a:spLocks/>
          </p:cNvSpPr>
          <p:nvPr userDrawn="1"/>
        </p:nvSpPr>
        <p:spPr>
          <a:xfrm>
            <a:off x="10548747" y="6355588"/>
            <a:ext cx="805051" cy="365125"/>
          </a:xfrm>
          <a:prstGeom prst="rect">
            <a:avLst/>
          </a:prstGeom>
        </p:spPr>
        <p:txBody>
          <a:bodyPr/>
          <a:lstStyle>
            <a:defPPr>
              <a:defRPr lang="en-US"/>
            </a:defPPr>
            <a:lvl1pPr marL="0" algn="r" defTabSz="914400" rtl="0" eaLnBrk="1" latinLnBrk="0" hangingPunct="1">
              <a:defRPr sz="1000" kern="1200">
                <a:solidFill>
                  <a:srgbClr val="1E819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1944635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descr="A picture containing graphics, creativity, art&#10;&#10;Description automatically generated with medium confidence">
            <a:extLst>
              <a:ext uri="{FF2B5EF4-FFF2-40B4-BE49-F238E27FC236}">
                <a16:creationId xmlns:a16="http://schemas.microsoft.com/office/drawing/2014/main" id="{F656CC56-4C28-E87F-0D83-B904D17C6D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93429" y="303229"/>
            <a:ext cx="469425" cy="469425"/>
          </a:xfrm>
          <a:prstGeom prst="rect">
            <a:avLst/>
          </a:prstGeom>
        </p:spPr>
      </p:pic>
      <p:cxnSp>
        <p:nvCxnSpPr>
          <p:cNvPr id="6" name="Straight Connector 5">
            <a:extLst>
              <a:ext uri="{FF2B5EF4-FFF2-40B4-BE49-F238E27FC236}">
                <a16:creationId xmlns:a16="http://schemas.microsoft.com/office/drawing/2014/main" id="{D2740936-2D7F-CC6F-2A32-80E423501626}"/>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2428123A-B17E-C439-321E-19F744F4BE31}"/>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2" name="Slide Number Placeholder 15">
            <a:extLst>
              <a:ext uri="{FF2B5EF4-FFF2-40B4-BE49-F238E27FC236}">
                <a16:creationId xmlns:a16="http://schemas.microsoft.com/office/drawing/2014/main" id="{27DE4306-04D1-6F28-9476-C550ADE1DFF7}"/>
              </a:ext>
            </a:extLst>
          </p:cNvPr>
          <p:cNvSpPr>
            <a:spLocks noGrp="1"/>
          </p:cNvSpPr>
          <p:nvPr>
            <p:ph type="sldNum" sz="quarter" idx="14"/>
          </p:nvPr>
        </p:nvSpPr>
        <p:spPr>
          <a:xfrm>
            <a:off x="10611678" y="6346663"/>
            <a:ext cx="742122" cy="365125"/>
          </a:xfrm>
          <a:prstGeom prst="rect">
            <a:avLst/>
          </a:prstGeom>
        </p:spPr>
        <p:txBody>
          <a:bodyPr/>
          <a:lstStyle>
            <a:lvl1pP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1097143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1E8197"/>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6C0F3E6-76CA-F8E3-43DB-F0708A0B76AF}"/>
              </a:ext>
            </a:extLst>
          </p:cNvPr>
          <p:cNvCxnSpPr>
            <a:cxnSpLocks/>
          </p:cNvCxnSpPr>
          <p:nvPr userDrawn="1"/>
        </p:nvCxnSpPr>
        <p:spPr>
          <a:xfrm>
            <a:off x="187569" y="6166527"/>
            <a:ext cx="117582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EF05FCD-2918-C058-E5F1-C8DB01FD900E}"/>
              </a:ext>
            </a:extLst>
          </p:cNvPr>
          <p:cNvSpPr txBox="1"/>
          <p:nvPr userDrawn="1"/>
        </p:nvSpPr>
        <p:spPr>
          <a:xfrm>
            <a:off x="359007" y="3378302"/>
            <a:ext cx="6742390" cy="461665"/>
          </a:xfrm>
          <a:prstGeom prst="rect">
            <a:avLst/>
          </a:prstGeom>
          <a:noFill/>
        </p:spPr>
        <p:txBody>
          <a:bodyPr wrap="square">
            <a:spAutoFit/>
          </a:bodyPr>
          <a:lstStyle/>
          <a:p>
            <a:r>
              <a:rPr lang="en-US" sz="2400">
                <a:solidFill>
                  <a:schemeClr val="bg1"/>
                </a:solidFill>
              </a:rPr>
              <a:t>Improving health through microbiome innovation</a:t>
            </a:r>
          </a:p>
        </p:txBody>
      </p:sp>
      <p:sp>
        <p:nvSpPr>
          <p:cNvPr id="7" name="TextBox 6">
            <a:extLst>
              <a:ext uri="{FF2B5EF4-FFF2-40B4-BE49-F238E27FC236}">
                <a16:creationId xmlns:a16="http://schemas.microsoft.com/office/drawing/2014/main" id="{EFDD1EE1-46BE-ED79-6BB7-E93249F92062}"/>
              </a:ext>
            </a:extLst>
          </p:cNvPr>
          <p:cNvSpPr txBox="1"/>
          <p:nvPr userDrawn="1"/>
        </p:nvSpPr>
        <p:spPr>
          <a:xfrm>
            <a:off x="359007" y="5601671"/>
            <a:ext cx="5943079" cy="307777"/>
          </a:xfrm>
          <a:prstGeom prst="rect">
            <a:avLst/>
          </a:prstGeom>
          <a:noFill/>
        </p:spPr>
        <p:txBody>
          <a:bodyPr wrap="square" rtlCol="0">
            <a:spAutoFit/>
          </a:bodyPr>
          <a:lstStyle/>
          <a:p>
            <a:r>
              <a:rPr lang="en-US" sz="1400">
                <a:solidFill>
                  <a:schemeClr val="bg1"/>
                </a:solidFill>
              </a:rPr>
              <a:t>777 29</a:t>
            </a:r>
            <a:r>
              <a:rPr lang="en-US" sz="1400" baseline="30000">
                <a:solidFill>
                  <a:schemeClr val="bg1"/>
                </a:solidFill>
              </a:rPr>
              <a:t>th</a:t>
            </a:r>
            <a:r>
              <a:rPr lang="en-US" sz="1400">
                <a:solidFill>
                  <a:schemeClr val="bg1"/>
                </a:solidFill>
              </a:rPr>
              <a:t> St #400 |  Boulder, CO 80303|  </a:t>
            </a:r>
            <a:r>
              <a:rPr lang="en-US" sz="1400" err="1">
                <a:solidFill>
                  <a:schemeClr val="bg1"/>
                </a:solidFill>
              </a:rPr>
              <a:t>verbbiotics.com</a:t>
            </a:r>
            <a:endParaRPr lang="en-US" sz="1400">
              <a:solidFill>
                <a:schemeClr val="bg1"/>
              </a:solidFill>
            </a:endParaRPr>
          </a:p>
        </p:txBody>
      </p:sp>
      <p:pic>
        <p:nvPicPr>
          <p:cNvPr id="11" name="Picture 10" descr="A picture containing circle, colorfulness, art, sphere&#10;&#10;Description automatically generated">
            <a:extLst>
              <a:ext uri="{FF2B5EF4-FFF2-40B4-BE49-F238E27FC236}">
                <a16:creationId xmlns:a16="http://schemas.microsoft.com/office/drawing/2014/main" id="{A061F6B3-E774-4F90-E158-E6FE8DE571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046"/>
          <a:stretch/>
        </p:blipFill>
        <p:spPr>
          <a:xfrm>
            <a:off x="4847738" y="-42560"/>
            <a:ext cx="7344262" cy="6389223"/>
          </a:xfrm>
          <a:prstGeom prst="rect">
            <a:avLst/>
          </a:prstGeom>
        </p:spPr>
      </p:pic>
      <p:sp>
        <p:nvSpPr>
          <p:cNvPr id="2" name="Footer Placeholder 4">
            <a:extLst>
              <a:ext uri="{FF2B5EF4-FFF2-40B4-BE49-F238E27FC236}">
                <a16:creationId xmlns:a16="http://schemas.microsoft.com/office/drawing/2014/main" id="{03445F6A-BF7D-5E8E-0087-6FD4E065ADC3}"/>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panose="020B0604020202020204" pitchFamily="34" charset="0"/>
                <a:ea typeface="Calibri"/>
                <a:cs typeface="Arial" panose="020B0604020202020204" pitchFamily="34" charset="0"/>
                <a:sym typeface="Calibri"/>
              </a:rPr>
              <a:t>Proprietary and Confidential Information of Verb Biotics</a:t>
            </a:r>
          </a:p>
        </p:txBody>
      </p:sp>
      <p:pic>
        <p:nvPicPr>
          <p:cNvPr id="3" name="Picture 2" descr="A white text on a black background&#10;&#10;AI-generated content may be incorrect.">
            <a:extLst>
              <a:ext uri="{FF2B5EF4-FFF2-40B4-BE49-F238E27FC236}">
                <a16:creationId xmlns:a16="http://schemas.microsoft.com/office/drawing/2014/main" id="{524FC700-52A7-B6C9-9E2E-5666D37292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7856" y="2649859"/>
            <a:ext cx="4280079" cy="779141"/>
          </a:xfrm>
          <a:prstGeom prst="rect">
            <a:avLst/>
          </a:prstGeom>
        </p:spPr>
      </p:pic>
    </p:spTree>
    <p:extLst>
      <p:ext uri="{BB962C8B-B14F-4D97-AF65-F5344CB8AC3E}">
        <p14:creationId xmlns:p14="http://schemas.microsoft.com/office/powerpoint/2010/main" val="1104288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F7C67-379C-AA81-58FB-79795263B8E5}"/>
              </a:ext>
            </a:extLst>
          </p:cNvPr>
          <p:cNvSpPr>
            <a:spLocks noGrp="1"/>
          </p:cNvSpPr>
          <p:nvPr>
            <p:ph type="title"/>
          </p:nvPr>
        </p:nvSpPr>
        <p:spPr/>
        <p:txBody>
          <a:bodyPr>
            <a:normAutofit/>
          </a:bodyPr>
          <a:lstStyle>
            <a:lvl1pPr>
              <a:defRPr sz="3800"/>
            </a:lvl1pPr>
          </a:lstStyle>
          <a:p>
            <a:r>
              <a:rPr lang="en-US"/>
              <a:t>Click to edit Master title style</a:t>
            </a:r>
          </a:p>
        </p:txBody>
      </p:sp>
      <p:sp>
        <p:nvSpPr>
          <p:cNvPr id="3" name="Content Placeholder 2">
            <a:extLst>
              <a:ext uri="{FF2B5EF4-FFF2-40B4-BE49-F238E27FC236}">
                <a16:creationId xmlns:a16="http://schemas.microsoft.com/office/drawing/2014/main" id="{30C68DA3-D536-F571-05F1-6E2023514502}"/>
              </a:ext>
            </a:extLst>
          </p:cNvPr>
          <p:cNvSpPr>
            <a:spLocks noGrp="1"/>
          </p:cNvSpPr>
          <p:nvPr>
            <p:ph idx="1"/>
          </p:nvPr>
        </p:nvSpPr>
        <p:spPr/>
        <p:txBody>
          <a:bodyPr/>
          <a:lstStyle>
            <a:lvl1pPr>
              <a:lnSpc>
                <a:spcPct val="100000"/>
              </a:lnSpc>
              <a:buClr>
                <a:schemeClr val="accent1"/>
              </a:buClr>
              <a:defRPr>
                <a:solidFill>
                  <a:srgbClr val="1E8197"/>
                </a:solidFill>
              </a:defRPr>
            </a:lvl1pPr>
            <a:lvl2pPr>
              <a:lnSpc>
                <a:spcPct val="100000"/>
              </a:lnSpc>
              <a:buClr>
                <a:schemeClr val="accent1"/>
              </a:buClr>
              <a:defRPr>
                <a:solidFill>
                  <a:srgbClr val="1E8197"/>
                </a:solidFill>
              </a:defRPr>
            </a:lvl2pPr>
            <a:lvl3pPr>
              <a:lnSpc>
                <a:spcPct val="100000"/>
              </a:lnSpc>
              <a:buClr>
                <a:schemeClr val="accent1"/>
              </a:buClr>
              <a:defRPr>
                <a:solidFill>
                  <a:srgbClr val="1E8197"/>
                </a:solidFill>
              </a:defRPr>
            </a:lvl3pPr>
            <a:lvl4pPr>
              <a:lnSpc>
                <a:spcPct val="100000"/>
              </a:lnSpc>
              <a:buClr>
                <a:schemeClr val="accent1"/>
              </a:buClr>
              <a:defRPr>
                <a:solidFill>
                  <a:srgbClr val="1E8197"/>
                </a:solidFill>
              </a:defRPr>
            </a:lvl4pPr>
            <a:lvl5pPr>
              <a:lnSpc>
                <a:spcPct val="100000"/>
              </a:lnSpc>
              <a:buClr>
                <a:schemeClr val="accent1"/>
              </a:buClr>
              <a:defRPr>
                <a:solidFill>
                  <a:srgbClr val="1E819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A03DB41F-E4AB-1CDE-9480-A69C5910D638}"/>
              </a:ext>
            </a:extLst>
          </p:cNvPr>
          <p:cNvCxnSpPr>
            <a:cxnSpLocks/>
          </p:cNvCxnSpPr>
          <p:nvPr userDrawn="1"/>
        </p:nvCxnSpPr>
        <p:spPr>
          <a:xfrm>
            <a:off x="187569" y="6166527"/>
            <a:ext cx="1175824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30528B4C-A870-0667-23A4-12F05E446E43}"/>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6" name="Slide Number Placeholder 15">
            <a:extLst>
              <a:ext uri="{FF2B5EF4-FFF2-40B4-BE49-F238E27FC236}">
                <a16:creationId xmlns:a16="http://schemas.microsoft.com/office/drawing/2014/main" id="{F3AF63E2-CB32-8770-CD65-F7D26594C70C}"/>
              </a:ext>
            </a:extLst>
          </p:cNvPr>
          <p:cNvSpPr>
            <a:spLocks noGrp="1"/>
          </p:cNvSpPr>
          <p:nvPr>
            <p:ph type="sldNum" sz="quarter" idx="14"/>
          </p:nvPr>
        </p:nvSpPr>
        <p:spPr>
          <a:xfrm>
            <a:off x="10611678" y="6346663"/>
            <a:ext cx="742122" cy="365125"/>
          </a:xfrm>
          <a:prstGeom prst="rect">
            <a:avLst/>
          </a:prstGeom>
        </p:spPr>
        <p:txBody>
          <a:bodyPr/>
          <a:lstStyle>
            <a:lvl1pPr>
              <a:defRPr sz="1000">
                <a:solidFill>
                  <a:srgbClr val="1E8197"/>
                </a:solidFill>
              </a:defRPr>
            </a:lvl1pPr>
          </a:lstStyle>
          <a:p>
            <a:r>
              <a:rPr lang="en-US"/>
              <a:t>PAGE </a:t>
            </a:r>
            <a:fld id="{BDBF9DCE-55C5-154E-AC34-7A0AB594817D}" type="slidenum">
              <a:rPr lang="en-US" smtClean="0"/>
              <a:pPr/>
              <a:t>‹#›</a:t>
            </a:fld>
            <a:endParaRPr lang="en-US"/>
          </a:p>
        </p:txBody>
      </p:sp>
      <p:pic>
        <p:nvPicPr>
          <p:cNvPr id="7" name="Picture 6" descr="A picture containing graphics, creativity, art&#10;&#10;Description automatically generated with medium confidence">
            <a:extLst>
              <a:ext uri="{FF2B5EF4-FFF2-40B4-BE49-F238E27FC236}">
                <a16:creationId xmlns:a16="http://schemas.microsoft.com/office/drawing/2014/main" id="{3AB728F6-1BEB-3634-A6B3-52BF9CB13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93429" y="303229"/>
            <a:ext cx="469425" cy="469425"/>
          </a:xfrm>
          <a:prstGeom prst="rect">
            <a:avLst/>
          </a:prstGeom>
        </p:spPr>
      </p:pic>
    </p:spTree>
    <p:extLst>
      <p:ext uri="{BB962C8B-B14F-4D97-AF65-F5344CB8AC3E}">
        <p14:creationId xmlns:p14="http://schemas.microsoft.com/office/powerpoint/2010/main" val="1753630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descr="A picture containing graphics, creativity, art&#10;&#10;Description automatically generated with medium confidence">
            <a:extLst>
              <a:ext uri="{FF2B5EF4-FFF2-40B4-BE49-F238E27FC236}">
                <a16:creationId xmlns:a16="http://schemas.microsoft.com/office/drawing/2014/main" id="{60C4D421-56E1-8240-365B-2672E6C63D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93429" y="303229"/>
            <a:ext cx="469425" cy="469425"/>
          </a:xfrm>
          <a:prstGeom prst="rect">
            <a:avLst/>
          </a:prstGeom>
        </p:spPr>
      </p:pic>
      <p:cxnSp>
        <p:nvCxnSpPr>
          <p:cNvPr id="3" name="Straight Connector 2">
            <a:extLst>
              <a:ext uri="{FF2B5EF4-FFF2-40B4-BE49-F238E27FC236}">
                <a16:creationId xmlns:a16="http://schemas.microsoft.com/office/drawing/2014/main" id="{034E0E06-C467-6365-6588-79EEDEE424CB}"/>
              </a:ext>
            </a:extLst>
          </p:cNvPr>
          <p:cNvCxnSpPr>
            <a:cxnSpLocks/>
          </p:cNvCxnSpPr>
          <p:nvPr userDrawn="1"/>
        </p:nvCxnSpPr>
        <p:spPr>
          <a:xfrm>
            <a:off x="187569" y="6166527"/>
            <a:ext cx="1175824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4">
            <a:extLst>
              <a:ext uri="{FF2B5EF4-FFF2-40B4-BE49-F238E27FC236}">
                <a16:creationId xmlns:a16="http://schemas.microsoft.com/office/drawing/2014/main" id="{A2F4099E-EFA1-5F36-019A-F333245232F7}"/>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Tree>
    <p:extLst>
      <p:ext uri="{BB962C8B-B14F-4D97-AF65-F5344CB8AC3E}">
        <p14:creationId xmlns:p14="http://schemas.microsoft.com/office/powerpoint/2010/main" val="2349910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p:bg>
      <p:bgPr>
        <a:solidFill>
          <a:srgbClr val="1E819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317AB-1FFD-3780-A1F2-696B4727A5D6}"/>
              </a:ext>
            </a:extLst>
          </p:cNvPr>
          <p:cNvSpPr>
            <a:spLocks noGrp="1"/>
          </p:cNvSpPr>
          <p:nvPr>
            <p:ph type="ctrTitle"/>
          </p:nvPr>
        </p:nvSpPr>
        <p:spPr>
          <a:xfrm>
            <a:off x="770237" y="2229051"/>
            <a:ext cx="10499125" cy="809368"/>
          </a:xfrm>
        </p:spPr>
        <p:txBody>
          <a:bodyPr anchor="t">
            <a:norm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C3B0829-ECD7-B06B-6FFE-F4FAD90AF843}"/>
              </a:ext>
            </a:extLst>
          </p:cNvPr>
          <p:cNvSpPr>
            <a:spLocks noGrp="1"/>
          </p:cNvSpPr>
          <p:nvPr>
            <p:ph type="subTitle" idx="1" hasCustomPrompt="1"/>
          </p:nvPr>
        </p:nvSpPr>
        <p:spPr>
          <a:xfrm>
            <a:off x="770237" y="4929305"/>
            <a:ext cx="9144000" cy="520021"/>
          </a:xfrm>
        </p:spPr>
        <p:txBody>
          <a:bodyPr>
            <a:normAutofit/>
          </a:bodyPr>
          <a:lstStyle>
            <a:lvl1pPr marL="0" indent="0" algn="l">
              <a:buNone/>
              <a:defRPr sz="16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0" name="Straight Connector 9">
            <a:extLst>
              <a:ext uri="{FF2B5EF4-FFF2-40B4-BE49-F238E27FC236}">
                <a16:creationId xmlns:a16="http://schemas.microsoft.com/office/drawing/2014/main" id="{1FEB35F0-B312-5BED-9D85-A57D7686A270}"/>
              </a:ext>
            </a:extLst>
          </p:cNvPr>
          <p:cNvCxnSpPr>
            <a:cxnSpLocks/>
          </p:cNvCxnSpPr>
          <p:nvPr userDrawn="1"/>
        </p:nvCxnSpPr>
        <p:spPr>
          <a:xfrm>
            <a:off x="187569" y="1746927"/>
            <a:ext cx="117582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6C0F3E6-76CA-F8E3-43DB-F0708A0B76AF}"/>
              </a:ext>
            </a:extLst>
          </p:cNvPr>
          <p:cNvCxnSpPr>
            <a:cxnSpLocks/>
          </p:cNvCxnSpPr>
          <p:nvPr userDrawn="1"/>
        </p:nvCxnSpPr>
        <p:spPr>
          <a:xfrm>
            <a:off x="187569" y="6166527"/>
            <a:ext cx="117582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Footer Placeholder 4">
            <a:extLst>
              <a:ext uri="{FF2B5EF4-FFF2-40B4-BE49-F238E27FC236}">
                <a16:creationId xmlns:a16="http://schemas.microsoft.com/office/drawing/2014/main" id="{69848744-EEE5-35B4-C2EE-B1E7F4468EF6}"/>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panose="020B0604020202020204" pitchFamily="34" charset="0"/>
                <a:ea typeface="Calibri"/>
                <a:cs typeface="Arial" panose="020B0604020202020204" pitchFamily="34" charset="0"/>
                <a:sym typeface="Calibri"/>
              </a:rPr>
              <a:t>Proprietary and Confidential Information of Verb Biotics</a:t>
            </a:r>
          </a:p>
        </p:txBody>
      </p:sp>
      <p:pic>
        <p:nvPicPr>
          <p:cNvPr id="5" name="Picture 4" descr="A person in a body suit&#10;&#10;Description automatically generated">
            <a:extLst>
              <a:ext uri="{FF2B5EF4-FFF2-40B4-BE49-F238E27FC236}">
                <a16:creationId xmlns:a16="http://schemas.microsoft.com/office/drawing/2014/main" id="{BD85399E-CDEE-FDF3-94D8-DD3AC2F78A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425"/>
          <a:stretch/>
        </p:blipFill>
        <p:spPr>
          <a:xfrm>
            <a:off x="5513039" y="0"/>
            <a:ext cx="7015843" cy="6858000"/>
          </a:xfrm>
          <a:prstGeom prst="rect">
            <a:avLst/>
          </a:prstGeom>
        </p:spPr>
      </p:pic>
      <p:pic>
        <p:nvPicPr>
          <p:cNvPr id="8" name="Picture 7" descr="A white text on a black background&#10;&#10;AI-generated content may be incorrect.">
            <a:extLst>
              <a:ext uri="{FF2B5EF4-FFF2-40B4-BE49-F238E27FC236}">
                <a16:creationId xmlns:a16="http://schemas.microsoft.com/office/drawing/2014/main" id="{20551837-BFDC-2CC6-D678-1F7551DF8D8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5992" y="760755"/>
            <a:ext cx="4427828" cy="806037"/>
          </a:xfrm>
          <a:prstGeom prst="rect">
            <a:avLst/>
          </a:prstGeom>
        </p:spPr>
      </p:pic>
    </p:spTree>
    <p:extLst>
      <p:ext uri="{BB962C8B-B14F-4D97-AF65-F5344CB8AC3E}">
        <p14:creationId xmlns:p14="http://schemas.microsoft.com/office/powerpoint/2010/main" val="492013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317AB-1FFD-3780-A1F2-696B4727A5D6}"/>
              </a:ext>
            </a:extLst>
          </p:cNvPr>
          <p:cNvSpPr>
            <a:spLocks noGrp="1"/>
          </p:cNvSpPr>
          <p:nvPr>
            <p:ph type="ctrTitle"/>
          </p:nvPr>
        </p:nvSpPr>
        <p:spPr>
          <a:xfrm>
            <a:off x="770237" y="2229051"/>
            <a:ext cx="10499125" cy="809368"/>
          </a:xfrm>
        </p:spPr>
        <p:txBody>
          <a:bodyPr anchor="t">
            <a:normAutofit/>
          </a:bodyPr>
          <a:lstStyle>
            <a:lvl1pPr algn="l">
              <a:defRPr sz="4800" b="0" i="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C3B0829-ECD7-B06B-6FFE-F4FAD90AF843}"/>
              </a:ext>
            </a:extLst>
          </p:cNvPr>
          <p:cNvSpPr>
            <a:spLocks noGrp="1"/>
          </p:cNvSpPr>
          <p:nvPr>
            <p:ph type="subTitle" idx="1" hasCustomPrompt="1"/>
          </p:nvPr>
        </p:nvSpPr>
        <p:spPr>
          <a:xfrm>
            <a:off x="770237" y="4929305"/>
            <a:ext cx="9144000" cy="520021"/>
          </a:xfrm>
        </p:spPr>
        <p:txBody>
          <a:bodyPr>
            <a:normAutofit/>
          </a:bodyPr>
          <a:lstStyle>
            <a:lvl1pPr marL="0" indent="0" algn="l">
              <a:buNone/>
              <a:defRPr sz="16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51DEA379-93B7-4097-D0C6-9F404E0007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96362" y="785694"/>
            <a:ext cx="4198021" cy="764040"/>
          </a:xfrm>
          <a:prstGeom prst="rect">
            <a:avLst/>
          </a:prstGeom>
        </p:spPr>
      </p:pic>
      <p:cxnSp>
        <p:nvCxnSpPr>
          <p:cNvPr id="10" name="Straight Connector 9">
            <a:extLst>
              <a:ext uri="{FF2B5EF4-FFF2-40B4-BE49-F238E27FC236}">
                <a16:creationId xmlns:a16="http://schemas.microsoft.com/office/drawing/2014/main" id="{1FEB35F0-B312-5BED-9D85-A57D7686A270}"/>
              </a:ext>
            </a:extLst>
          </p:cNvPr>
          <p:cNvCxnSpPr>
            <a:cxnSpLocks/>
          </p:cNvCxnSpPr>
          <p:nvPr userDrawn="1"/>
        </p:nvCxnSpPr>
        <p:spPr>
          <a:xfrm>
            <a:off x="187569" y="1746927"/>
            <a:ext cx="1175824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012E04-1423-7218-9602-C564AD819925}"/>
              </a:ext>
            </a:extLst>
          </p:cNvPr>
          <p:cNvCxnSpPr/>
          <p:nvPr userDrawn="1"/>
        </p:nvCxnSpPr>
        <p:spPr>
          <a:xfrm>
            <a:off x="770238" y="5935867"/>
            <a:ext cx="104991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687ED0A-A420-09D1-C345-BE504F43B017}"/>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55BB451E-EA32-3181-17C5-A1718AB35FE5}"/>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Tree>
    <p:extLst>
      <p:ext uri="{BB962C8B-B14F-4D97-AF65-F5344CB8AC3E}">
        <p14:creationId xmlns:p14="http://schemas.microsoft.com/office/powerpoint/2010/main" val="577867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48E37-98A8-F048-E060-A66FF292B7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B32328-DBF5-7974-1F65-C669DCE6B6D8}"/>
              </a:ext>
            </a:extLst>
          </p:cNvPr>
          <p:cNvSpPr>
            <a:spLocks noGrp="1"/>
          </p:cNvSpPr>
          <p:nvPr>
            <p:ph type="body" idx="1"/>
          </p:nvPr>
        </p:nvSpPr>
        <p:spPr>
          <a:xfrm>
            <a:off x="831850" y="4762500"/>
            <a:ext cx="10515600" cy="13271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A picture containing graphics, creativity, art&#10;&#10;Description automatically generated with medium confidence">
            <a:extLst>
              <a:ext uri="{FF2B5EF4-FFF2-40B4-BE49-F238E27FC236}">
                <a16:creationId xmlns:a16="http://schemas.microsoft.com/office/drawing/2014/main" id="{D5384AAD-11BD-6337-D87D-FE6FD39FD7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93429" y="303229"/>
            <a:ext cx="469425" cy="469425"/>
          </a:xfrm>
          <a:prstGeom prst="rect">
            <a:avLst/>
          </a:prstGeom>
        </p:spPr>
      </p:pic>
      <p:sp>
        <p:nvSpPr>
          <p:cNvPr id="4" name="Footer Placeholder 4">
            <a:extLst>
              <a:ext uri="{FF2B5EF4-FFF2-40B4-BE49-F238E27FC236}">
                <a16:creationId xmlns:a16="http://schemas.microsoft.com/office/drawing/2014/main" id="{9E7E8860-6CB1-A985-48ED-E7974FDE9EDE}"/>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Tree>
    <p:extLst>
      <p:ext uri="{BB962C8B-B14F-4D97-AF65-F5344CB8AC3E}">
        <p14:creationId xmlns:p14="http://schemas.microsoft.com/office/powerpoint/2010/main" val="2664446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48E37-98A8-F048-E060-A66FF292B71A}"/>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39B32328-DBF5-7974-1F65-C669DCE6B6D8}"/>
              </a:ext>
            </a:extLst>
          </p:cNvPr>
          <p:cNvSpPr>
            <a:spLocks noGrp="1"/>
          </p:cNvSpPr>
          <p:nvPr>
            <p:ph type="body" idx="1"/>
          </p:nvPr>
        </p:nvSpPr>
        <p:spPr>
          <a:xfrm>
            <a:off x="831850" y="4762500"/>
            <a:ext cx="10515600" cy="13271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D5384AAD-11BD-6337-D87D-FE6FD39FD7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593429" y="307923"/>
            <a:ext cx="469425" cy="460036"/>
          </a:xfrm>
          <a:prstGeom prst="rect">
            <a:avLst/>
          </a:prstGeom>
        </p:spPr>
      </p:pic>
      <p:sp>
        <p:nvSpPr>
          <p:cNvPr id="4" name="Footer Placeholder 4">
            <a:extLst>
              <a:ext uri="{FF2B5EF4-FFF2-40B4-BE49-F238E27FC236}">
                <a16:creationId xmlns:a16="http://schemas.microsoft.com/office/drawing/2014/main" id="{9E7E8860-6CB1-A985-48ED-E7974FDE9EDE}"/>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 and Confidential Information of Verb Biotics</a:t>
            </a:r>
          </a:p>
        </p:txBody>
      </p:sp>
    </p:spTree>
    <p:extLst>
      <p:ext uri="{BB962C8B-B14F-4D97-AF65-F5344CB8AC3E}">
        <p14:creationId xmlns:p14="http://schemas.microsoft.com/office/powerpoint/2010/main" val="4008081876"/>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6CAEB-EF4C-0A1A-1A6E-2D5520A5A91B}"/>
              </a:ext>
            </a:extLst>
          </p:cNvPr>
          <p:cNvSpPr>
            <a:spLocks noGrp="1"/>
          </p:cNvSpPr>
          <p:nvPr>
            <p:ph type="title"/>
          </p:nvPr>
        </p:nvSpPr>
        <p:spPr>
          <a:xfrm>
            <a:off x="4633783" y="365125"/>
            <a:ext cx="6720016"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8D4891-C304-3EB7-EF91-4CF5509D1359}"/>
              </a:ext>
            </a:extLst>
          </p:cNvPr>
          <p:cNvSpPr>
            <a:spLocks noGrp="1"/>
          </p:cNvSpPr>
          <p:nvPr>
            <p:ph idx="1"/>
          </p:nvPr>
        </p:nvSpPr>
        <p:spPr>
          <a:xfrm>
            <a:off x="4633783" y="1825625"/>
            <a:ext cx="6720015" cy="39980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graphics, creativity, art&#10;&#10;Description automatically generated with medium confidence">
            <a:extLst>
              <a:ext uri="{FF2B5EF4-FFF2-40B4-BE49-F238E27FC236}">
                <a16:creationId xmlns:a16="http://schemas.microsoft.com/office/drawing/2014/main" id="{98DBAD49-041D-E5CD-5CB1-753E995953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93429" y="303229"/>
            <a:ext cx="469425" cy="469425"/>
          </a:xfrm>
          <a:prstGeom prst="rect">
            <a:avLst/>
          </a:prstGeom>
        </p:spPr>
      </p:pic>
      <p:cxnSp>
        <p:nvCxnSpPr>
          <p:cNvPr id="5" name="Straight Connector 4">
            <a:extLst>
              <a:ext uri="{FF2B5EF4-FFF2-40B4-BE49-F238E27FC236}">
                <a16:creationId xmlns:a16="http://schemas.microsoft.com/office/drawing/2014/main" id="{820F5837-256C-A9A5-9E58-B44C1E1D9210}"/>
              </a:ext>
            </a:extLst>
          </p:cNvPr>
          <p:cNvCxnSpPr>
            <a:cxnSpLocks/>
          </p:cNvCxnSpPr>
          <p:nvPr userDrawn="1"/>
        </p:nvCxnSpPr>
        <p:spPr>
          <a:xfrm>
            <a:off x="4226011" y="6176963"/>
            <a:ext cx="771497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C6738B8-F071-EF4B-2ABA-7A332C253BC8}"/>
              </a:ext>
            </a:extLst>
          </p:cNvPr>
          <p:cNvSpPr/>
          <p:nvPr userDrawn="1"/>
        </p:nvSpPr>
        <p:spPr>
          <a:xfrm>
            <a:off x="0" y="5920"/>
            <a:ext cx="4226011" cy="685208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E597477F-F696-DF50-6D44-A5A84A3C4387}"/>
              </a:ext>
            </a:extLst>
          </p:cNvPr>
          <p:cNvSpPr>
            <a:spLocks noGrp="1"/>
          </p:cNvSpPr>
          <p:nvPr>
            <p:ph type="body" sz="quarter" idx="15"/>
          </p:nvPr>
        </p:nvSpPr>
        <p:spPr>
          <a:xfrm>
            <a:off x="383059" y="365126"/>
            <a:ext cx="3385752" cy="5458550"/>
          </a:xfrm>
        </p:spPr>
        <p:txBody>
          <a:bodyPr>
            <a:normAutofit/>
          </a:bodyPr>
          <a:lstStyle>
            <a:lvl1pPr marL="0" indent="0">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a:p>
        </p:txBody>
      </p:sp>
      <p:sp>
        <p:nvSpPr>
          <p:cNvPr id="14" name="Footer Placeholder 4">
            <a:extLst>
              <a:ext uri="{FF2B5EF4-FFF2-40B4-BE49-F238E27FC236}">
                <a16:creationId xmlns:a16="http://schemas.microsoft.com/office/drawing/2014/main" id="{767FF66F-722D-1936-8073-83D4EE1CEAA8}"/>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panose="020B0604020202020204" pitchFamily="34" charset="0"/>
                <a:ea typeface="Calibri"/>
                <a:cs typeface="Arial" panose="020B0604020202020204" pitchFamily="34" charset="0"/>
                <a:sym typeface="Calibri"/>
              </a:rPr>
              <a:t>Proprietary and Confidential Information of Verb Biotics</a:t>
            </a:r>
          </a:p>
        </p:txBody>
      </p:sp>
      <p:sp>
        <p:nvSpPr>
          <p:cNvPr id="11" name="Slide Number Placeholder 15">
            <a:extLst>
              <a:ext uri="{FF2B5EF4-FFF2-40B4-BE49-F238E27FC236}">
                <a16:creationId xmlns:a16="http://schemas.microsoft.com/office/drawing/2014/main" id="{2116ECF6-B5BF-8501-6329-1624B59CA29B}"/>
              </a:ext>
            </a:extLst>
          </p:cNvPr>
          <p:cNvSpPr>
            <a:spLocks noGrp="1"/>
          </p:cNvSpPr>
          <p:nvPr>
            <p:ph type="sldNum" sz="quarter" idx="14"/>
          </p:nvPr>
        </p:nvSpPr>
        <p:spPr>
          <a:xfrm>
            <a:off x="10548747" y="6355588"/>
            <a:ext cx="805051" cy="365125"/>
          </a:xfrm>
          <a:prstGeom prst="rect">
            <a:avLst/>
          </a:prstGeom>
        </p:spPr>
        <p:txBody>
          <a:bodyPr/>
          <a:lstStyle>
            <a:lvl1pPr algn="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833095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6CAEB-EF4C-0A1A-1A6E-2D5520A5A91B}"/>
              </a:ext>
            </a:extLst>
          </p:cNvPr>
          <p:cNvSpPr>
            <a:spLocks noGrp="1"/>
          </p:cNvSpPr>
          <p:nvPr>
            <p:ph type="title"/>
          </p:nvPr>
        </p:nvSpPr>
        <p:spPr>
          <a:xfrm>
            <a:off x="4633783" y="365125"/>
            <a:ext cx="6720016"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8D4891-C304-3EB7-EF91-4CF5509D1359}"/>
              </a:ext>
            </a:extLst>
          </p:cNvPr>
          <p:cNvSpPr>
            <a:spLocks noGrp="1"/>
          </p:cNvSpPr>
          <p:nvPr>
            <p:ph idx="1"/>
          </p:nvPr>
        </p:nvSpPr>
        <p:spPr>
          <a:xfrm>
            <a:off x="4633783" y="1825625"/>
            <a:ext cx="6720015" cy="39980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graphics, creativity, art&#10;&#10;Description automatically generated with medium confidence">
            <a:extLst>
              <a:ext uri="{FF2B5EF4-FFF2-40B4-BE49-F238E27FC236}">
                <a16:creationId xmlns:a16="http://schemas.microsoft.com/office/drawing/2014/main" id="{98DBAD49-041D-E5CD-5CB1-753E995953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93429" y="303229"/>
            <a:ext cx="469425" cy="469425"/>
          </a:xfrm>
          <a:prstGeom prst="rect">
            <a:avLst/>
          </a:prstGeom>
        </p:spPr>
      </p:pic>
      <p:cxnSp>
        <p:nvCxnSpPr>
          <p:cNvPr id="5" name="Straight Connector 4">
            <a:extLst>
              <a:ext uri="{FF2B5EF4-FFF2-40B4-BE49-F238E27FC236}">
                <a16:creationId xmlns:a16="http://schemas.microsoft.com/office/drawing/2014/main" id="{820F5837-256C-A9A5-9E58-B44C1E1D9210}"/>
              </a:ext>
            </a:extLst>
          </p:cNvPr>
          <p:cNvCxnSpPr>
            <a:cxnSpLocks/>
          </p:cNvCxnSpPr>
          <p:nvPr userDrawn="1"/>
        </p:nvCxnSpPr>
        <p:spPr>
          <a:xfrm>
            <a:off x="4226011" y="6176963"/>
            <a:ext cx="771497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C6738B8-F071-EF4B-2ABA-7A332C253BC8}"/>
              </a:ext>
            </a:extLst>
          </p:cNvPr>
          <p:cNvSpPr/>
          <p:nvPr userDrawn="1"/>
        </p:nvSpPr>
        <p:spPr>
          <a:xfrm>
            <a:off x="0" y="5920"/>
            <a:ext cx="4226011" cy="685208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E597477F-F696-DF50-6D44-A5A84A3C4387}"/>
              </a:ext>
            </a:extLst>
          </p:cNvPr>
          <p:cNvSpPr>
            <a:spLocks noGrp="1"/>
          </p:cNvSpPr>
          <p:nvPr>
            <p:ph type="body" sz="quarter" idx="15"/>
          </p:nvPr>
        </p:nvSpPr>
        <p:spPr>
          <a:xfrm>
            <a:off x="383059" y="365126"/>
            <a:ext cx="3385752" cy="5458550"/>
          </a:xfrm>
        </p:spPr>
        <p:txBody>
          <a:bodyPr>
            <a:normAutofit/>
          </a:bodyPr>
          <a:lstStyle>
            <a:lvl1pPr marL="0" indent="0">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a:p>
        </p:txBody>
      </p:sp>
      <p:sp>
        <p:nvSpPr>
          <p:cNvPr id="14" name="Footer Placeholder 4">
            <a:extLst>
              <a:ext uri="{FF2B5EF4-FFF2-40B4-BE49-F238E27FC236}">
                <a16:creationId xmlns:a16="http://schemas.microsoft.com/office/drawing/2014/main" id="{767FF66F-722D-1936-8073-83D4EE1CEAA8}"/>
              </a:ext>
            </a:extLst>
          </p:cNvPr>
          <p:cNvSpPr txBox="1">
            <a:spLocks/>
          </p:cNvSpPr>
          <p:nvPr userDrawn="1"/>
        </p:nvSpPr>
        <p:spPr>
          <a:xfrm>
            <a:off x="251012" y="6346663"/>
            <a:ext cx="101121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Arial" panose="020B0604020202020204" pitchFamily="34" charset="0"/>
                <a:ea typeface="Calibri"/>
                <a:cs typeface="Arial" panose="020B0604020202020204" pitchFamily="34" charset="0"/>
                <a:sym typeface="Calibri"/>
              </a:rPr>
              <a:t>Proprietary and Confidential Information of Verb Biotics</a:t>
            </a:r>
          </a:p>
        </p:txBody>
      </p:sp>
      <p:sp>
        <p:nvSpPr>
          <p:cNvPr id="4" name="Slide Number Placeholder 15">
            <a:extLst>
              <a:ext uri="{FF2B5EF4-FFF2-40B4-BE49-F238E27FC236}">
                <a16:creationId xmlns:a16="http://schemas.microsoft.com/office/drawing/2014/main" id="{1BB7B361-50F7-2573-10E5-06390D28FD14}"/>
              </a:ext>
            </a:extLst>
          </p:cNvPr>
          <p:cNvSpPr>
            <a:spLocks noGrp="1"/>
          </p:cNvSpPr>
          <p:nvPr>
            <p:ph type="sldNum" sz="quarter" idx="14"/>
          </p:nvPr>
        </p:nvSpPr>
        <p:spPr>
          <a:xfrm>
            <a:off x="10548747" y="6355588"/>
            <a:ext cx="805051" cy="365125"/>
          </a:xfrm>
          <a:prstGeom prst="rect">
            <a:avLst/>
          </a:prstGeom>
        </p:spPr>
        <p:txBody>
          <a:bodyPr/>
          <a:lstStyle>
            <a:lvl1pPr algn="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3642863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6CAEB-EF4C-0A1A-1A6E-2D5520A5A9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8D4891-C304-3EB7-EF91-4CF5509D13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graphics, creativity, art&#10;&#10;Description automatically generated with medium confidence">
            <a:extLst>
              <a:ext uri="{FF2B5EF4-FFF2-40B4-BE49-F238E27FC236}">
                <a16:creationId xmlns:a16="http://schemas.microsoft.com/office/drawing/2014/main" id="{98DBAD49-041D-E5CD-5CB1-753E995953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93429" y="303229"/>
            <a:ext cx="469425" cy="469425"/>
          </a:xfrm>
          <a:prstGeom prst="rect">
            <a:avLst/>
          </a:prstGeom>
        </p:spPr>
      </p:pic>
      <p:cxnSp>
        <p:nvCxnSpPr>
          <p:cNvPr id="5" name="Straight Connector 4">
            <a:extLst>
              <a:ext uri="{FF2B5EF4-FFF2-40B4-BE49-F238E27FC236}">
                <a16:creationId xmlns:a16="http://schemas.microsoft.com/office/drawing/2014/main" id="{820F5837-256C-A9A5-9E58-B44C1E1D9210}"/>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E7929CB0-77A3-8686-2F79-5BCDDEEEBC1F}"/>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10" name="Slide Number Placeholder 15">
            <a:extLst>
              <a:ext uri="{FF2B5EF4-FFF2-40B4-BE49-F238E27FC236}">
                <a16:creationId xmlns:a16="http://schemas.microsoft.com/office/drawing/2014/main" id="{94B78DFC-B3A0-8DC6-A35E-02786AD88D5D}"/>
              </a:ext>
            </a:extLst>
          </p:cNvPr>
          <p:cNvSpPr>
            <a:spLocks noGrp="1"/>
          </p:cNvSpPr>
          <p:nvPr>
            <p:ph type="sldNum" sz="quarter" idx="14"/>
          </p:nvPr>
        </p:nvSpPr>
        <p:spPr>
          <a:xfrm>
            <a:off x="10548747" y="6355588"/>
            <a:ext cx="805051" cy="365125"/>
          </a:xfrm>
          <a:prstGeom prst="rect">
            <a:avLst/>
          </a:prstGeom>
        </p:spPr>
        <p:txBody>
          <a:bodyPr/>
          <a:lstStyle>
            <a:lvl1pPr algn="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505908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42DDF-1A12-005D-4100-9E823F8FDA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00B202-643F-6579-E1E8-8EE195731B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D147B9-918C-5698-6DD3-6D0F788941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EA6ABC-C6C6-1A01-4D02-084C724B4B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C47A7C-5665-6BF1-4F7B-1F1676D6B2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cture containing graphics, creativity, art&#10;&#10;Description automatically generated with medium confidence">
            <a:extLst>
              <a:ext uri="{FF2B5EF4-FFF2-40B4-BE49-F238E27FC236}">
                <a16:creationId xmlns:a16="http://schemas.microsoft.com/office/drawing/2014/main" id="{DE984091-EB94-12B9-8ACA-3D43E2A374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93429" y="303229"/>
            <a:ext cx="469425" cy="469425"/>
          </a:xfrm>
          <a:prstGeom prst="rect">
            <a:avLst/>
          </a:prstGeom>
        </p:spPr>
      </p:pic>
      <p:cxnSp>
        <p:nvCxnSpPr>
          <p:cNvPr id="11" name="Straight Connector 10">
            <a:extLst>
              <a:ext uri="{FF2B5EF4-FFF2-40B4-BE49-F238E27FC236}">
                <a16:creationId xmlns:a16="http://schemas.microsoft.com/office/drawing/2014/main" id="{6597358C-F073-6F17-8A77-07994166FF02}"/>
              </a:ext>
            </a:extLst>
          </p:cNvPr>
          <p:cNvCxnSpPr>
            <a:cxnSpLocks/>
          </p:cNvCxnSpPr>
          <p:nvPr userDrawn="1"/>
        </p:nvCxnSpPr>
        <p:spPr>
          <a:xfrm>
            <a:off x="251012" y="6176963"/>
            <a:ext cx="116899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5A7E2DB2-9D24-D180-84C9-D5B816F634F8}"/>
              </a:ext>
            </a:extLst>
          </p:cNvPr>
          <p:cNvSpPr txBox="1">
            <a:spLocks/>
          </p:cNvSpPr>
          <p:nvPr userDrawn="1"/>
        </p:nvSpPr>
        <p:spPr>
          <a:xfrm>
            <a:off x="251012" y="6346663"/>
            <a:ext cx="11102788" cy="313629"/>
          </a:xfrm>
          <a:prstGeom prst="rect">
            <a:avLst/>
          </a:prstGeom>
        </p:spPr>
        <p:txBody>
          <a:bodyPr/>
          <a:lstStyle>
            <a:defPPr>
              <a:defRPr lang="en-US"/>
            </a:defPPr>
            <a:lvl1pPr marL="0" algn="l" defTabSz="914400" rtl="0" eaLnBrk="1" latinLnBrk="0" hangingPunct="1">
              <a:defRPr sz="800" b="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latin typeface="Arial" panose="020B0604020202020204" pitchFamily="34" charset="0"/>
                <a:ea typeface="Calibri"/>
                <a:cs typeface="Arial" panose="020B0604020202020204" pitchFamily="34" charset="0"/>
                <a:sym typeface="Calibri"/>
              </a:rPr>
              <a:t>Proprietary</a:t>
            </a:r>
            <a:r>
              <a:rPr lang="en-US">
                <a:solidFill>
                  <a:srgbClr val="1E8197"/>
                </a:solidFill>
                <a:latin typeface="Arial" panose="020B0604020202020204" pitchFamily="34" charset="0"/>
                <a:ea typeface="Calibri"/>
                <a:cs typeface="Arial" panose="020B0604020202020204" pitchFamily="34" charset="0"/>
                <a:sym typeface="Calibri"/>
              </a:rPr>
              <a:t> and Confidential Information of Verb Biotics</a:t>
            </a:r>
          </a:p>
        </p:txBody>
      </p:sp>
      <p:sp>
        <p:nvSpPr>
          <p:cNvPr id="8" name="Slide Number Placeholder 15">
            <a:extLst>
              <a:ext uri="{FF2B5EF4-FFF2-40B4-BE49-F238E27FC236}">
                <a16:creationId xmlns:a16="http://schemas.microsoft.com/office/drawing/2014/main" id="{8DE258F7-5473-F4A1-2E31-32BDB4F9A532}"/>
              </a:ext>
            </a:extLst>
          </p:cNvPr>
          <p:cNvSpPr>
            <a:spLocks noGrp="1"/>
          </p:cNvSpPr>
          <p:nvPr>
            <p:ph type="sldNum" sz="quarter" idx="14"/>
          </p:nvPr>
        </p:nvSpPr>
        <p:spPr>
          <a:xfrm>
            <a:off x="10548747" y="6355588"/>
            <a:ext cx="805051" cy="365125"/>
          </a:xfrm>
          <a:prstGeom prst="rect">
            <a:avLst/>
          </a:prstGeom>
        </p:spPr>
        <p:txBody>
          <a:bodyPr/>
          <a:lstStyle>
            <a:lvl1pPr algn="r">
              <a:defRPr sz="1000">
                <a:solidFill>
                  <a:srgbClr val="1E8197"/>
                </a:solidFill>
              </a:defRPr>
            </a:lvl1pPr>
          </a:lstStyle>
          <a:p>
            <a:r>
              <a:rPr lang="en-US"/>
              <a:t>PAGE </a:t>
            </a:r>
            <a:fld id="{BDBF9DCE-55C5-154E-AC34-7A0AB594817D}" type="slidenum">
              <a:rPr lang="en-US" smtClean="0"/>
              <a:pPr/>
              <a:t>‹#›</a:t>
            </a:fld>
            <a:endParaRPr lang="en-US"/>
          </a:p>
        </p:txBody>
      </p:sp>
    </p:spTree>
    <p:extLst>
      <p:ext uri="{BB962C8B-B14F-4D97-AF65-F5344CB8AC3E}">
        <p14:creationId xmlns:p14="http://schemas.microsoft.com/office/powerpoint/2010/main" val="3893638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451C49-813A-6A6D-03D5-83F0AF75E2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DDD839-50B3-6403-938A-3628B69F59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6142649"/>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776" r:id="rId3"/>
    <p:sldLayoutId id="2147483651" r:id="rId4"/>
    <p:sldLayoutId id="2147483675" r:id="rId5"/>
    <p:sldLayoutId id="2147483650" r:id="rId6"/>
    <p:sldLayoutId id="2147483778" r:id="rId7"/>
    <p:sldLayoutId id="2147483777" r:id="rId8"/>
    <p:sldLayoutId id="2147483653" r:id="rId9"/>
    <p:sldLayoutId id="2147483654" r:id="rId10"/>
    <p:sldLayoutId id="2147483656" r:id="rId11"/>
    <p:sldLayoutId id="2147483655" r:id="rId12"/>
    <p:sldLayoutId id="2147483779" r:id="rId13"/>
    <p:sldLayoutId id="2147483674" r:id="rId14"/>
    <p:sldLayoutId id="2147483775" r:id="rId15"/>
  </p:sldLayoutIdLst>
  <p:hf hdr="0" ftr="0" dt="0"/>
  <p:txStyles>
    <p:titleStyle>
      <a:lvl1pPr algn="l" defTabSz="914400" rtl="0" eaLnBrk="1" latinLnBrk="0" hangingPunct="1">
        <a:lnSpc>
          <a:spcPct val="90000"/>
        </a:lnSpc>
        <a:spcBef>
          <a:spcPct val="0"/>
        </a:spcBef>
        <a:buNone/>
        <a:defRPr sz="4400" b="0" i="0" kern="1200">
          <a:solidFill>
            <a:srgbClr val="1E819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819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819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819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819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819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44.jpe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5.png"/><Relationship Id="rId1" Type="http://schemas.openxmlformats.org/officeDocument/2006/relationships/slideLayout" Target="../slideLayouts/slideLayout10.xml"/><Relationship Id="rId5" Type="http://schemas.openxmlformats.org/officeDocument/2006/relationships/image" Target="../media/image46.emf"/><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48.png"/><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6.emf"/><Relationship Id="rId5" Type="http://schemas.openxmlformats.org/officeDocument/2006/relationships/image" Target="../media/image51.png"/><Relationship Id="rId4" Type="http://schemas.microsoft.com/office/2007/relationships/hdphoto" Target="../media/hdphoto12.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46.emf"/><Relationship Id="rId5" Type="http://schemas.openxmlformats.org/officeDocument/2006/relationships/image" Target="../media/image52.png"/><Relationship Id="rId4" Type="http://schemas.microsoft.com/office/2007/relationships/hdphoto" Target="../media/hdphoto13.wdp"/></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sv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3.png"/><Relationship Id="rId12"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2.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4.png"/><Relationship Id="rId14" Type="http://schemas.microsoft.com/office/2007/relationships/hdphoto" Target="../media/hdphoto6.wdp"/></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3.png"/><Relationship Id="rId1" Type="http://schemas.openxmlformats.org/officeDocument/2006/relationships/slideLayout" Target="../slideLayouts/slideLayout8.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0.xml"/><Relationship Id="rId5" Type="http://schemas.openxmlformats.org/officeDocument/2006/relationships/image" Target="../media/image72.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svg"/><Relationship Id="rId7" Type="http://schemas.openxmlformats.org/officeDocument/2006/relationships/image" Target="../media/image79.svg"/><Relationship Id="rId12" Type="http://schemas.openxmlformats.org/officeDocument/2006/relationships/image" Target="../media/image84.png"/><Relationship Id="rId2" Type="http://schemas.openxmlformats.org/officeDocument/2006/relationships/image" Target="../media/image74.png"/><Relationship Id="rId1" Type="http://schemas.openxmlformats.org/officeDocument/2006/relationships/slideLayout" Target="../slideLayouts/slideLayout12.xml"/><Relationship Id="rId6" Type="http://schemas.openxmlformats.org/officeDocument/2006/relationships/image" Target="../media/image78.png"/><Relationship Id="rId11" Type="http://schemas.openxmlformats.org/officeDocument/2006/relationships/image" Target="../media/image83.emf"/><Relationship Id="rId5" Type="http://schemas.openxmlformats.org/officeDocument/2006/relationships/image" Target="../media/image77.svg"/><Relationship Id="rId10" Type="http://schemas.openxmlformats.org/officeDocument/2006/relationships/image" Target="../media/image82.emf"/><Relationship Id="rId4" Type="http://schemas.openxmlformats.org/officeDocument/2006/relationships/image" Target="../media/image76.png"/><Relationship Id="rId9" Type="http://schemas.openxmlformats.org/officeDocument/2006/relationships/image" Target="../media/image81.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9F7B34-282A-FA02-6A66-8B24E69D0B27}"/>
              </a:ext>
            </a:extLst>
          </p:cNvPr>
          <p:cNvSpPr>
            <a:spLocks noGrp="1"/>
          </p:cNvSpPr>
          <p:nvPr>
            <p:ph type="ctrTitle"/>
          </p:nvPr>
        </p:nvSpPr>
        <p:spPr>
          <a:xfrm>
            <a:off x="770237" y="2229050"/>
            <a:ext cx="5738139" cy="2544655"/>
          </a:xfrm>
        </p:spPr>
        <p:txBody>
          <a:bodyPr>
            <a:normAutofit fontScale="90000"/>
          </a:bodyPr>
          <a:lstStyle/>
          <a:p>
            <a:r>
              <a:rPr lang="en-US"/>
              <a:t>Improving health </a:t>
            </a:r>
            <a:br>
              <a:rPr lang="en-US"/>
            </a:br>
            <a:r>
              <a:rPr lang="en-US"/>
              <a:t>through microbiome </a:t>
            </a:r>
            <a:br>
              <a:rPr lang="en-US"/>
            </a:br>
            <a:r>
              <a:rPr lang="en-US"/>
              <a:t>innovation</a:t>
            </a:r>
            <a:br>
              <a:rPr lang="en-US"/>
            </a:br>
            <a:br>
              <a:rPr lang="en-US"/>
            </a:br>
            <a:endParaRPr lang="en-US"/>
          </a:p>
        </p:txBody>
      </p:sp>
      <p:sp>
        <p:nvSpPr>
          <p:cNvPr id="7" name="Subtitle 6">
            <a:extLst>
              <a:ext uri="{FF2B5EF4-FFF2-40B4-BE49-F238E27FC236}">
                <a16:creationId xmlns:a16="http://schemas.microsoft.com/office/drawing/2014/main" id="{ADB46963-DF40-F6D1-D37F-7E6E7353C819}"/>
              </a:ext>
            </a:extLst>
          </p:cNvPr>
          <p:cNvSpPr>
            <a:spLocks noGrp="1"/>
          </p:cNvSpPr>
          <p:nvPr>
            <p:ph type="subTitle" idx="1"/>
          </p:nvPr>
        </p:nvSpPr>
        <p:spPr>
          <a:xfrm>
            <a:off x="770237" y="4929305"/>
            <a:ext cx="9144000" cy="520021"/>
          </a:xfrm>
        </p:spPr>
        <p:txBody>
          <a:bodyPr>
            <a:noAutofit/>
          </a:bodyPr>
          <a:lstStyle/>
          <a:p>
            <a:pPr>
              <a:lnSpc>
                <a:spcPct val="100000"/>
              </a:lnSpc>
              <a:spcBef>
                <a:spcPts val="0"/>
              </a:spcBef>
            </a:pPr>
            <a:r>
              <a:rPr lang="en-US"/>
              <a:t>FOR CLIENT NAME HERE</a:t>
            </a:r>
          </a:p>
          <a:p>
            <a:pPr>
              <a:lnSpc>
                <a:spcPct val="100000"/>
              </a:lnSpc>
              <a:spcBef>
                <a:spcPts val="0"/>
              </a:spcBef>
            </a:pPr>
            <a:r>
              <a:rPr lang="en-US"/>
              <a:t>DATE</a:t>
            </a:r>
          </a:p>
        </p:txBody>
      </p:sp>
      <p:pic>
        <p:nvPicPr>
          <p:cNvPr id="2" name="Picture 1" descr="A person in a body suit&#10;&#10;Description automatically generated">
            <a:extLst>
              <a:ext uri="{FF2B5EF4-FFF2-40B4-BE49-F238E27FC236}">
                <a16:creationId xmlns:a16="http://schemas.microsoft.com/office/drawing/2014/main" id="{D7B2537A-8895-6AF6-7477-69958C5FF95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425"/>
          <a:stretch/>
        </p:blipFill>
        <p:spPr>
          <a:xfrm>
            <a:off x="5513039" y="0"/>
            <a:ext cx="7015843" cy="6858000"/>
          </a:xfrm>
          <a:prstGeom prst="rect">
            <a:avLst/>
          </a:prstGeom>
        </p:spPr>
      </p:pic>
    </p:spTree>
    <p:extLst>
      <p:ext uri="{BB962C8B-B14F-4D97-AF65-F5344CB8AC3E}">
        <p14:creationId xmlns:p14="http://schemas.microsoft.com/office/powerpoint/2010/main" val="22046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body&#10;&#10;Description automatically generated">
            <a:extLst>
              <a:ext uri="{FF2B5EF4-FFF2-40B4-BE49-F238E27FC236}">
                <a16:creationId xmlns:a16="http://schemas.microsoft.com/office/drawing/2014/main" id="{D8EDE64C-1C8B-2FD3-2E1C-DDB1ED1B175E}"/>
              </a:ext>
            </a:extLst>
          </p:cNvPr>
          <p:cNvPicPr>
            <a:picLocks noChangeAspect="1"/>
          </p:cNvPicPr>
          <p:nvPr/>
        </p:nvPicPr>
        <p:blipFill>
          <a:blip r:embed="rId2"/>
          <a:srcRect/>
          <a:stretch>
            <a:fillRect/>
          </a:stretch>
        </p:blipFill>
        <p:spPr>
          <a:xfrm>
            <a:off x="20" y="10"/>
            <a:ext cx="12191980" cy="6857990"/>
          </a:xfrm>
          <a:prstGeom prst="rect">
            <a:avLst/>
          </a:prstGeom>
          <a:noFill/>
        </p:spPr>
      </p:pic>
      <p:sp>
        <p:nvSpPr>
          <p:cNvPr id="2" name="Slide Number Placeholder 1" hidden="1">
            <a:extLst>
              <a:ext uri="{FF2B5EF4-FFF2-40B4-BE49-F238E27FC236}">
                <a16:creationId xmlns:a16="http://schemas.microsoft.com/office/drawing/2014/main" id="{3B9B682B-511C-9BD4-E7FE-02155B49183C}"/>
              </a:ext>
            </a:extLst>
          </p:cNvPr>
          <p:cNvSpPr>
            <a:spLocks noGrp="1"/>
          </p:cNvSpPr>
          <p:nvPr>
            <p:ph type="sldNum" sz="quarter" idx="14"/>
          </p:nvPr>
        </p:nvSpPr>
        <p:spPr/>
        <p:txBody>
          <a:bodyPr/>
          <a:lstStyle/>
          <a:p>
            <a:pPr>
              <a:spcAft>
                <a:spcPts val="600"/>
              </a:spcAft>
            </a:pPr>
            <a:r>
              <a:rPr lang="en-US"/>
              <a:t>PAGE </a:t>
            </a:r>
            <a:fld id="{BDBF9DCE-55C5-154E-AC34-7A0AB594817D}" type="slidenum">
              <a:rPr lang="en-US" smtClean="0"/>
              <a:pPr>
                <a:spcAft>
                  <a:spcPts val="600"/>
                </a:spcAft>
              </a:pPr>
              <a:t>10</a:t>
            </a:fld>
            <a:endParaRPr lang="en-US"/>
          </a:p>
        </p:txBody>
      </p:sp>
    </p:spTree>
    <p:extLst>
      <p:ext uri="{BB962C8B-B14F-4D97-AF65-F5344CB8AC3E}">
        <p14:creationId xmlns:p14="http://schemas.microsoft.com/office/powerpoint/2010/main" val="876404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7F6F7-1A88-E588-5728-6E4E536D3F6A}"/>
              </a:ext>
            </a:extLst>
          </p:cNvPr>
          <p:cNvSpPr>
            <a:spLocks noGrp="1"/>
          </p:cNvSpPr>
          <p:nvPr>
            <p:ph type="title"/>
          </p:nvPr>
        </p:nvSpPr>
        <p:spPr>
          <a:xfrm>
            <a:off x="838200" y="213985"/>
            <a:ext cx="11019401" cy="1338158"/>
          </a:xfrm>
        </p:spPr>
        <p:txBody>
          <a:bodyPr anchor="ctr">
            <a:normAutofit/>
          </a:bodyPr>
          <a:lstStyle/>
          <a:p>
            <a:r>
              <a:rPr lang="en-US" dirty="0">
                <a:latin typeface="Arial"/>
                <a:cs typeface="Arial"/>
              </a:rPr>
              <a:t>Keystone microbes have a big role in our health...</a:t>
            </a:r>
          </a:p>
        </p:txBody>
      </p:sp>
      <p:sp>
        <p:nvSpPr>
          <p:cNvPr id="3" name="Content Placeholder 2">
            <a:extLst>
              <a:ext uri="{FF2B5EF4-FFF2-40B4-BE49-F238E27FC236}">
                <a16:creationId xmlns:a16="http://schemas.microsoft.com/office/drawing/2014/main" id="{3CFD4D34-2777-9859-B545-76090DFBEF40}"/>
              </a:ext>
            </a:extLst>
          </p:cNvPr>
          <p:cNvSpPr>
            <a:spLocks noGrp="1"/>
          </p:cNvSpPr>
          <p:nvPr>
            <p:ph idx="1"/>
          </p:nvPr>
        </p:nvSpPr>
        <p:spPr>
          <a:xfrm>
            <a:off x="838200" y="1825625"/>
            <a:ext cx="5162550" cy="4351338"/>
          </a:xfrm>
        </p:spPr>
        <p:txBody>
          <a:bodyPr vert="horz" lIns="91440" tIns="45720" rIns="91440" bIns="45720" rtlCol="0">
            <a:normAutofit/>
          </a:bodyPr>
          <a:lstStyle/>
          <a:p>
            <a:pPr marL="457200" indent="-457200">
              <a:lnSpc>
                <a:spcPct val="90000"/>
              </a:lnSpc>
            </a:pPr>
            <a:r>
              <a:rPr lang="en-US" sz="2200"/>
              <a:t>Central role and outsized influence in maintaining the stability, integrity (tight junctions), and function of the gut environment</a:t>
            </a:r>
          </a:p>
          <a:p>
            <a:pPr marL="457200" indent="-457200">
              <a:lnSpc>
                <a:spcPct val="90000"/>
              </a:lnSpc>
            </a:pPr>
            <a:r>
              <a:rPr lang="en-US" sz="2200"/>
              <a:t>Suppress the overgrowth of pathogens </a:t>
            </a:r>
          </a:p>
          <a:p>
            <a:pPr marL="457200" indent="-457200">
              <a:lnSpc>
                <a:spcPct val="90000"/>
              </a:lnSpc>
            </a:pPr>
            <a:r>
              <a:rPr lang="en-US" sz="2200"/>
              <a:t>Deliver metabolites (acetate, butyrate and propionate)</a:t>
            </a:r>
          </a:p>
          <a:p>
            <a:pPr marL="457200" indent="-457200">
              <a:lnSpc>
                <a:spcPct val="90000"/>
              </a:lnSpc>
            </a:pPr>
            <a:r>
              <a:rPr lang="en-US" sz="2200"/>
              <a:t>Often anaerobic -&gt; difficult to isolate/manufacture/formulate</a:t>
            </a:r>
          </a:p>
        </p:txBody>
      </p:sp>
      <p:sp>
        <p:nvSpPr>
          <p:cNvPr id="4" name="Slide Number Placeholder 3">
            <a:extLst>
              <a:ext uri="{FF2B5EF4-FFF2-40B4-BE49-F238E27FC236}">
                <a16:creationId xmlns:a16="http://schemas.microsoft.com/office/drawing/2014/main" id="{71E5B0FD-A5C4-43F6-E118-FC0AC3E9BF5F}"/>
              </a:ext>
            </a:extLst>
          </p:cNvPr>
          <p:cNvSpPr>
            <a:spLocks noGrp="1"/>
          </p:cNvSpPr>
          <p:nvPr>
            <p:ph type="sldNum" sz="quarter" idx="14"/>
          </p:nvPr>
        </p:nvSpPr>
        <p:spPr>
          <a:xfrm>
            <a:off x="10611678" y="6346663"/>
            <a:ext cx="742122" cy="365125"/>
          </a:xfrm>
        </p:spPr>
        <p:txBody>
          <a:bodyPr>
            <a:normAutofit/>
          </a:bodyPr>
          <a:lstStyle/>
          <a:p>
            <a:pPr>
              <a:spcAft>
                <a:spcPts val="600"/>
              </a:spcAft>
            </a:pPr>
            <a:r>
              <a:rPr lang="en-US"/>
              <a:t>PAGE </a:t>
            </a:r>
            <a:fld id="{BDBF9DCE-55C5-154E-AC34-7A0AB594817D}" type="slidenum">
              <a:rPr lang="en-US" smtClean="0"/>
              <a:pPr>
                <a:spcAft>
                  <a:spcPts val="600"/>
                </a:spcAft>
              </a:pPr>
              <a:t>11</a:t>
            </a:fld>
            <a:endParaRPr lang="en-US"/>
          </a:p>
        </p:txBody>
      </p:sp>
      <p:pic>
        <p:nvPicPr>
          <p:cNvPr id="9" name="Picture 8" descr="A blue lines on a white circle&#10;&#10;Description automatically generated">
            <a:extLst>
              <a:ext uri="{FF2B5EF4-FFF2-40B4-BE49-F238E27FC236}">
                <a16:creationId xmlns:a16="http://schemas.microsoft.com/office/drawing/2014/main" id="{15BCF665-B374-F1E7-F94D-90F13E137A96}"/>
              </a:ext>
            </a:extLst>
          </p:cNvPr>
          <p:cNvPicPr>
            <a:picLocks noChangeAspect="1"/>
          </p:cNvPicPr>
          <p:nvPr/>
        </p:nvPicPr>
        <p:blipFill>
          <a:blip r:embed="rId2"/>
          <a:stretch>
            <a:fillRect/>
          </a:stretch>
        </p:blipFill>
        <p:spPr>
          <a:xfrm>
            <a:off x="6601989" y="1053295"/>
            <a:ext cx="5012527" cy="5012527"/>
          </a:xfrm>
          <a:prstGeom prst="rect">
            <a:avLst/>
          </a:prstGeom>
        </p:spPr>
      </p:pic>
    </p:spTree>
    <p:extLst>
      <p:ext uri="{BB962C8B-B14F-4D97-AF65-F5344CB8AC3E}">
        <p14:creationId xmlns:p14="http://schemas.microsoft.com/office/powerpoint/2010/main" val="1179921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1E019C-6F1A-B80C-24FB-66FE466234C4}"/>
              </a:ext>
            </a:extLst>
          </p:cNvPr>
          <p:cNvSpPr>
            <a:spLocks noGrp="1"/>
          </p:cNvSpPr>
          <p:nvPr>
            <p:ph type="body" sz="quarter" idx="15"/>
          </p:nvPr>
        </p:nvSpPr>
        <p:spPr>
          <a:xfrm>
            <a:off x="534609" y="2976137"/>
            <a:ext cx="3461193" cy="1226179"/>
          </a:xfrm>
        </p:spPr>
        <p:txBody>
          <a:bodyPr anchor="b">
            <a:noAutofit/>
          </a:bodyPr>
          <a:lstStyle/>
          <a:p>
            <a:pPr>
              <a:spcAft>
                <a:spcPts val="1000"/>
              </a:spcAft>
            </a:pPr>
            <a:r>
              <a:rPr lang="en-US" sz="3200" dirty="0">
                <a:latin typeface="Arial"/>
                <a:cs typeface="Arial"/>
              </a:rPr>
              <a:t>Three synergistic mechanisms of action</a:t>
            </a:r>
          </a:p>
        </p:txBody>
      </p:sp>
      <p:sp>
        <p:nvSpPr>
          <p:cNvPr id="14" name="Slide Number Placeholder 15">
            <a:extLst>
              <a:ext uri="{FF2B5EF4-FFF2-40B4-BE49-F238E27FC236}">
                <a16:creationId xmlns:a16="http://schemas.microsoft.com/office/drawing/2014/main" id="{3D2DB00A-CDE2-8632-7766-B3950EE6A4AB}"/>
              </a:ext>
            </a:extLst>
          </p:cNvPr>
          <p:cNvSpPr>
            <a:spLocks noGrp="1"/>
          </p:cNvSpPr>
          <p:nvPr>
            <p:ph type="sldNum" sz="quarter" idx="14"/>
          </p:nvPr>
        </p:nvSpPr>
        <p:spPr>
          <a:prstGeom prst="rect">
            <a:avLst/>
          </a:prstGeom>
        </p:spPr>
        <p:txBody>
          <a:bodyPr/>
          <a:lstStyle>
            <a:lvl1pPr>
              <a:defRPr sz="1000">
                <a:solidFill>
                  <a:srgbClr val="1E8197"/>
                </a:solidFill>
              </a:defRPr>
            </a:lvl1pPr>
          </a:lstStyle>
          <a:p>
            <a:r>
              <a:rPr lang="en-US"/>
              <a:t>PAGE </a:t>
            </a:r>
            <a:fld id="{BDBF9DCE-55C5-154E-AC34-7A0AB594817D}" type="slidenum">
              <a:rPr lang="en-US" smtClean="0"/>
              <a:pPr/>
              <a:t>12</a:t>
            </a:fld>
            <a:endParaRPr lang="en-US"/>
          </a:p>
        </p:txBody>
      </p:sp>
      <p:cxnSp>
        <p:nvCxnSpPr>
          <p:cNvPr id="62" name="Straight Connector 61">
            <a:extLst>
              <a:ext uri="{FF2B5EF4-FFF2-40B4-BE49-F238E27FC236}">
                <a16:creationId xmlns:a16="http://schemas.microsoft.com/office/drawing/2014/main" id="{82C05D5C-801C-C151-C3F9-255E65FE3207}"/>
              </a:ext>
            </a:extLst>
          </p:cNvPr>
          <p:cNvCxnSpPr>
            <a:cxnSpLocks/>
          </p:cNvCxnSpPr>
          <p:nvPr/>
        </p:nvCxnSpPr>
        <p:spPr>
          <a:xfrm>
            <a:off x="534609" y="4243355"/>
            <a:ext cx="32847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B8C9A95-8403-3FAC-6033-82A4221B8311}"/>
              </a:ext>
            </a:extLst>
          </p:cNvPr>
          <p:cNvCxnSpPr>
            <a:cxnSpLocks/>
          </p:cNvCxnSpPr>
          <p:nvPr/>
        </p:nvCxnSpPr>
        <p:spPr>
          <a:xfrm>
            <a:off x="-139226" y="2319655"/>
            <a:ext cx="32847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descr="A diagram of microbiome health&#10;&#10;AI-generated content may be incorrect.">
            <a:extLst>
              <a:ext uri="{FF2B5EF4-FFF2-40B4-BE49-F238E27FC236}">
                <a16:creationId xmlns:a16="http://schemas.microsoft.com/office/drawing/2014/main" id="{1065B287-16D7-19B7-D5B9-756AE8BBB88E}"/>
              </a:ext>
            </a:extLst>
          </p:cNvPr>
          <p:cNvPicPr>
            <a:picLocks noChangeAspect="1"/>
          </p:cNvPicPr>
          <p:nvPr/>
        </p:nvPicPr>
        <p:blipFill>
          <a:blip r:embed="rId3"/>
          <a:stretch>
            <a:fillRect/>
          </a:stretch>
        </p:blipFill>
        <p:spPr>
          <a:xfrm>
            <a:off x="4899991" y="0"/>
            <a:ext cx="6453809" cy="6480314"/>
          </a:xfrm>
          <a:prstGeom prst="rect">
            <a:avLst/>
          </a:prstGeom>
        </p:spPr>
      </p:pic>
    </p:spTree>
    <p:extLst>
      <p:ext uri="{BB962C8B-B14F-4D97-AF65-F5344CB8AC3E}">
        <p14:creationId xmlns:p14="http://schemas.microsoft.com/office/powerpoint/2010/main" val="1083023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E6D1D-5BE1-B22B-A365-0DB03C0C7FF5}"/>
              </a:ext>
            </a:extLst>
          </p:cNvPr>
          <p:cNvSpPr>
            <a:spLocks noGrp="1"/>
          </p:cNvSpPr>
          <p:nvPr>
            <p:ph type="title"/>
          </p:nvPr>
        </p:nvSpPr>
        <p:spPr/>
        <p:txBody>
          <a:bodyPr/>
          <a:lstStyle/>
          <a:p>
            <a:r>
              <a:rPr lang="en-US"/>
              <a:t>Why oats for the substrate?</a:t>
            </a:r>
          </a:p>
        </p:txBody>
      </p:sp>
      <p:sp>
        <p:nvSpPr>
          <p:cNvPr id="3" name="Content Placeholder 2">
            <a:extLst>
              <a:ext uri="{FF2B5EF4-FFF2-40B4-BE49-F238E27FC236}">
                <a16:creationId xmlns:a16="http://schemas.microsoft.com/office/drawing/2014/main" id="{D7DC3369-522A-2785-2E3E-7006FD8F3769}"/>
              </a:ext>
            </a:extLst>
          </p:cNvPr>
          <p:cNvSpPr>
            <a:spLocks noGrp="1"/>
          </p:cNvSpPr>
          <p:nvPr>
            <p:ph idx="1"/>
          </p:nvPr>
        </p:nvSpPr>
        <p:spPr>
          <a:xfrm>
            <a:off x="838201" y="1690688"/>
            <a:ext cx="6033380" cy="4351338"/>
          </a:xfrm>
        </p:spPr>
        <p:txBody>
          <a:bodyPr vert="horz" lIns="91440" tIns="45720" rIns="91440" bIns="45720" rtlCol="0" anchor="t">
            <a:normAutofit/>
          </a:bodyPr>
          <a:lstStyle/>
          <a:p>
            <a:r>
              <a:rPr lang="en-US" sz="2000">
                <a:latin typeface="Arial"/>
                <a:cs typeface="Arial"/>
              </a:rPr>
              <a:t>Oats have a unique composition of beta-glucans, polyphenols, and other phytochemicals   </a:t>
            </a:r>
          </a:p>
          <a:p>
            <a:pPr lvl="1"/>
            <a:r>
              <a:rPr lang="en-US" sz="2000">
                <a:latin typeface="Arial"/>
                <a:cs typeface="Arial"/>
              </a:rPr>
              <a:t>Beta-glucans &gt; function as a prebiotic to boost gut health</a:t>
            </a:r>
            <a:endParaRPr lang="en-US" sz="2000">
              <a:solidFill>
                <a:srgbClr val="14788C"/>
              </a:solidFill>
              <a:latin typeface="Arial"/>
              <a:cs typeface="Arial"/>
            </a:endParaRPr>
          </a:p>
          <a:p>
            <a:pPr lvl="1"/>
            <a:r>
              <a:rPr lang="en-US" sz="2000">
                <a:latin typeface="Arial"/>
                <a:cs typeface="Arial"/>
              </a:rPr>
              <a:t>Polyphenols (Avenanthramides) &gt; act as signaling molecules to modulate inflammation </a:t>
            </a:r>
            <a:endParaRPr lang="en-US" sz="2000">
              <a:solidFill>
                <a:srgbClr val="14788C"/>
              </a:solidFill>
              <a:latin typeface="Arial"/>
              <a:cs typeface="Arial"/>
            </a:endParaRPr>
          </a:p>
          <a:p>
            <a:r>
              <a:rPr lang="en-US" sz="2000">
                <a:latin typeface="Arial"/>
                <a:cs typeface="Arial"/>
              </a:rPr>
              <a:t>Oat compounds induce gene expression in the bacteria to help regulate gut barrier function, modulate inflammation and cross feed members of the microbiome.</a:t>
            </a:r>
          </a:p>
          <a:p>
            <a:pPr lvl="1"/>
            <a:endParaRPr lang="en-US" sz="2000">
              <a:latin typeface="Arial"/>
              <a:cs typeface="Arial"/>
            </a:endParaRPr>
          </a:p>
          <a:p>
            <a:pPr lvl="1"/>
            <a:endParaRPr lang="en-US">
              <a:latin typeface="Arial"/>
              <a:cs typeface="Arial"/>
            </a:endParaRPr>
          </a:p>
        </p:txBody>
      </p:sp>
      <p:sp>
        <p:nvSpPr>
          <p:cNvPr id="4" name="Slide Number Placeholder 3">
            <a:extLst>
              <a:ext uri="{FF2B5EF4-FFF2-40B4-BE49-F238E27FC236}">
                <a16:creationId xmlns:a16="http://schemas.microsoft.com/office/drawing/2014/main" id="{C486BADA-F3F3-90FA-3233-CF846359AF53}"/>
              </a:ext>
            </a:extLst>
          </p:cNvPr>
          <p:cNvSpPr>
            <a:spLocks noGrp="1"/>
          </p:cNvSpPr>
          <p:nvPr>
            <p:ph type="sldNum" sz="quarter" idx="14"/>
          </p:nvPr>
        </p:nvSpPr>
        <p:spPr/>
        <p:txBody>
          <a:bodyPr/>
          <a:lstStyle/>
          <a:p>
            <a:r>
              <a:rPr lang="en-US"/>
              <a:t>PAGE </a:t>
            </a:r>
            <a:fld id="{BDBF9DCE-55C5-154E-AC34-7A0AB594817D}" type="slidenum">
              <a:rPr lang="en-US" smtClean="0"/>
              <a:pPr/>
              <a:t>13</a:t>
            </a:fld>
            <a:endParaRPr lang="en-US"/>
          </a:p>
        </p:txBody>
      </p:sp>
      <p:pic>
        <p:nvPicPr>
          <p:cNvPr id="7" name="Picture 6" descr="A logo of a plant&#10;&#10;Description automatically generated">
            <a:extLst>
              <a:ext uri="{FF2B5EF4-FFF2-40B4-BE49-F238E27FC236}">
                <a16:creationId xmlns:a16="http://schemas.microsoft.com/office/drawing/2014/main" id="{10891B13-940A-C7B0-B6B5-6B5DC2C709A9}"/>
              </a:ext>
            </a:extLst>
          </p:cNvPr>
          <p:cNvPicPr>
            <a:picLocks noChangeAspect="1"/>
          </p:cNvPicPr>
          <p:nvPr/>
        </p:nvPicPr>
        <p:blipFill>
          <a:blip r:embed="rId3"/>
          <a:stretch>
            <a:fillRect/>
          </a:stretch>
        </p:blipFill>
        <p:spPr>
          <a:xfrm>
            <a:off x="6787544" y="1027906"/>
            <a:ext cx="5011974" cy="5011974"/>
          </a:xfrm>
          <a:prstGeom prst="rect">
            <a:avLst/>
          </a:prstGeom>
        </p:spPr>
      </p:pic>
    </p:spTree>
    <p:extLst>
      <p:ext uri="{BB962C8B-B14F-4D97-AF65-F5344CB8AC3E}">
        <p14:creationId xmlns:p14="http://schemas.microsoft.com/office/powerpoint/2010/main" val="3676337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ounded Rectangle 57">
            <a:extLst>
              <a:ext uri="{FF2B5EF4-FFF2-40B4-BE49-F238E27FC236}">
                <a16:creationId xmlns:a16="http://schemas.microsoft.com/office/drawing/2014/main" id="{860BE035-48AE-302F-3D3D-0B556883BCA0}"/>
              </a:ext>
            </a:extLst>
          </p:cNvPr>
          <p:cNvSpPr/>
          <p:nvPr/>
        </p:nvSpPr>
        <p:spPr>
          <a:xfrm>
            <a:off x="4723092" y="626370"/>
            <a:ext cx="6314131" cy="5293168"/>
          </a:xfrm>
          <a:prstGeom prst="roundRect">
            <a:avLst>
              <a:gd name="adj" fmla="val 11868"/>
            </a:avLst>
          </a:prstGeom>
          <a:solidFill>
            <a:srgbClr val="B7D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A71E019C-6F1A-B80C-24FB-66FE466234C4}"/>
              </a:ext>
            </a:extLst>
          </p:cNvPr>
          <p:cNvSpPr>
            <a:spLocks noGrp="1"/>
          </p:cNvSpPr>
          <p:nvPr>
            <p:ph type="body" sz="quarter" idx="15"/>
          </p:nvPr>
        </p:nvSpPr>
        <p:spPr>
          <a:xfrm>
            <a:off x="490546" y="2143735"/>
            <a:ext cx="3385752" cy="2982760"/>
          </a:xfrm>
        </p:spPr>
        <p:txBody>
          <a:bodyPr anchor="b"/>
          <a:lstStyle/>
          <a:p>
            <a:pPr>
              <a:spcAft>
                <a:spcPts val="1000"/>
              </a:spcAft>
            </a:pPr>
            <a:r>
              <a:rPr lang="en-US" sz="3200">
                <a:latin typeface="Arial"/>
                <a:cs typeface="Arial"/>
              </a:rPr>
              <a:t>A new type </a:t>
            </a:r>
            <a:br>
              <a:rPr lang="en-US" sz="3200">
                <a:latin typeface="Arial"/>
                <a:cs typeface="Arial"/>
              </a:rPr>
            </a:br>
            <a:r>
              <a:rPr lang="en-US" sz="3200">
                <a:latin typeface="Arial"/>
                <a:cs typeface="Arial"/>
              </a:rPr>
              <a:t>of postbiotic utilizing fermentation</a:t>
            </a:r>
          </a:p>
          <a:p>
            <a:pPr>
              <a:spcAft>
                <a:spcPts val="1000"/>
              </a:spcAft>
            </a:pPr>
            <a:endParaRPr lang="en-US" sz="2400" b="1">
              <a:latin typeface="Arial"/>
              <a:cs typeface="Arial"/>
            </a:endParaRPr>
          </a:p>
        </p:txBody>
      </p:sp>
      <p:sp>
        <p:nvSpPr>
          <p:cNvPr id="6" name="Slide Number Placeholder 5">
            <a:extLst>
              <a:ext uri="{FF2B5EF4-FFF2-40B4-BE49-F238E27FC236}">
                <a16:creationId xmlns:a16="http://schemas.microsoft.com/office/drawing/2014/main" id="{199B58C8-E69D-B43F-2CE4-E09F0C20212A}"/>
              </a:ext>
            </a:extLst>
          </p:cNvPr>
          <p:cNvSpPr>
            <a:spLocks noGrp="1"/>
          </p:cNvSpPr>
          <p:nvPr>
            <p:ph type="sldNum" sz="quarter" idx="14"/>
          </p:nvPr>
        </p:nvSpPr>
        <p:spPr>
          <a:xfrm>
            <a:off x="11042072" y="6379999"/>
            <a:ext cx="805051" cy="291773"/>
          </a:xfrm>
        </p:spPr>
        <p:txBody>
          <a:bodyPr/>
          <a:lstStyle/>
          <a:p>
            <a:r>
              <a:rPr lang="en-US"/>
              <a:t>PAGE </a:t>
            </a:r>
            <a:fld id="{BDBF9DCE-55C5-154E-AC34-7A0AB594817D}" type="slidenum">
              <a:rPr lang="en-US" smtClean="0"/>
              <a:pPr/>
              <a:t>14</a:t>
            </a:fld>
            <a:endParaRPr lang="en-US"/>
          </a:p>
        </p:txBody>
      </p:sp>
      <p:pic>
        <p:nvPicPr>
          <p:cNvPr id="12" name="Picture 11" descr="A blue line drawing of a person&#10;&#10;Description automatically generated">
            <a:extLst>
              <a:ext uri="{FF2B5EF4-FFF2-40B4-BE49-F238E27FC236}">
                <a16:creationId xmlns:a16="http://schemas.microsoft.com/office/drawing/2014/main" id="{11D4AF4C-F27E-FF38-EC86-6FCDFB2836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84188" y="1160906"/>
            <a:ext cx="1823624" cy="1823624"/>
          </a:xfrm>
          <a:prstGeom prst="rect">
            <a:avLst/>
          </a:prstGeom>
        </p:spPr>
      </p:pic>
      <p:sp>
        <p:nvSpPr>
          <p:cNvPr id="16" name="TextBox 15">
            <a:extLst>
              <a:ext uri="{FF2B5EF4-FFF2-40B4-BE49-F238E27FC236}">
                <a16:creationId xmlns:a16="http://schemas.microsoft.com/office/drawing/2014/main" id="{6D5F9DF8-A139-4E3A-C4C5-88FF6A005BC1}"/>
              </a:ext>
            </a:extLst>
          </p:cNvPr>
          <p:cNvSpPr txBox="1"/>
          <p:nvPr/>
        </p:nvSpPr>
        <p:spPr>
          <a:xfrm>
            <a:off x="4988451" y="2964060"/>
            <a:ext cx="2387842" cy="800219"/>
          </a:xfrm>
          <a:prstGeom prst="rect">
            <a:avLst/>
          </a:prstGeom>
          <a:noFill/>
        </p:spPr>
        <p:txBody>
          <a:bodyPr wrap="square" rtlCol="0">
            <a:spAutoFit/>
          </a:bodyPr>
          <a:lstStyle/>
          <a:p>
            <a:pPr algn="ctr"/>
            <a:r>
              <a:rPr lang="en-US" b="1"/>
              <a:t>MICROBES</a:t>
            </a:r>
            <a:br>
              <a:rPr lang="en-US" b="1"/>
            </a:br>
            <a:r>
              <a:rPr lang="en-US" sz="1400">
                <a:latin typeface="Arial"/>
                <a:cs typeface="Arial"/>
                <a:sym typeface="Calibri"/>
              </a:rPr>
              <a:t>Improve immune health</a:t>
            </a:r>
          </a:p>
          <a:p>
            <a:pPr algn="ctr"/>
            <a:r>
              <a:rPr lang="en-US" sz="1400">
                <a:latin typeface="Arial"/>
                <a:cs typeface="Arial"/>
                <a:sym typeface="Calibri"/>
              </a:rPr>
              <a:t>&amp; gut barrier integrity</a:t>
            </a:r>
          </a:p>
        </p:txBody>
      </p:sp>
      <p:sp>
        <p:nvSpPr>
          <p:cNvPr id="17" name="TextBox 16">
            <a:extLst>
              <a:ext uri="{FF2B5EF4-FFF2-40B4-BE49-F238E27FC236}">
                <a16:creationId xmlns:a16="http://schemas.microsoft.com/office/drawing/2014/main" id="{DA5509F8-7F5F-4B93-0999-036B1DA85285}"/>
              </a:ext>
            </a:extLst>
          </p:cNvPr>
          <p:cNvSpPr txBox="1"/>
          <p:nvPr/>
        </p:nvSpPr>
        <p:spPr>
          <a:xfrm>
            <a:off x="8209029" y="2926884"/>
            <a:ext cx="2725983" cy="1015663"/>
          </a:xfrm>
          <a:prstGeom prst="rect">
            <a:avLst/>
          </a:prstGeom>
          <a:noFill/>
        </p:spPr>
        <p:txBody>
          <a:bodyPr wrap="square" rtlCol="0">
            <a:spAutoFit/>
          </a:bodyPr>
          <a:lstStyle/>
          <a:p>
            <a:pPr algn="ctr">
              <a:spcAft>
                <a:spcPts val="600"/>
              </a:spcAft>
            </a:pPr>
            <a:r>
              <a:rPr lang="en-US" b="1"/>
              <a:t>OATS</a:t>
            </a:r>
            <a:br>
              <a:rPr lang="en-US" b="1"/>
            </a:br>
            <a:r>
              <a:rPr lang="en-US" sz="1400">
                <a:latin typeface="Arial"/>
                <a:cs typeface="Arial"/>
                <a:sym typeface="Calibri"/>
              </a:rPr>
              <a:t>Improve immune health &amp; </a:t>
            </a:r>
            <a:br>
              <a:rPr lang="en-US" sz="1400">
                <a:latin typeface="Arial"/>
                <a:cs typeface="Arial"/>
                <a:sym typeface="Calibri"/>
              </a:rPr>
            </a:br>
            <a:r>
              <a:rPr lang="en-US" sz="1400">
                <a:latin typeface="Arial"/>
                <a:cs typeface="Arial"/>
                <a:sym typeface="Calibri"/>
              </a:rPr>
              <a:t>aids keystone bacteria linked</a:t>
            </a:r>
            <a:br>
              <a:rPr lang="en-US" sz="1400">
                <a:latin typeface="Arial"/>
                <a:cs typeface="Arial"/>
                <a:sym typeface="Calibri"/>
              </a:rPr>
            </a:br>
            <a:r>
              <a:rPr lang="en-US" sz="1400">
                <a:latin typeface="Arial"/>
                <a:cs typeface="Arial"/>
                <a:sym typeface="Calibri"/>
              </a:rPr>
              <a:t>to a healthy gut. </a:t>
            </a:r>
          </a:p>
        </p:txBody>
      </p:sp>
      <p:sp>
        <p:nvSpPr>
          <p:cNvPr id="20" name="TextBox 19">
            <a:extLst>
              <a:ext uri="{FF2B5EF4-FFF2-40B4-BE49-F238E27FC236}">
                <a16:creationId xmlns:a16="http://schemas.microsoft.com/office/drawing/2014/main" id="{AC97E2DF-24BA-CB15-705E-1C8C4DE8B824}"/>
              </a:ext>
            </a:extLst>
          </p:cNvPr>
          <p:cNvSpPr txBox="1"/>
          <p:nvPr/>
        </p:nvSpPr>
        <p:spPr>
          <a:xfrm>
            <a:off x="5966415" y="3995178"/>
            <a:ext cx="3719463" cy="800219"/>
          </a:xfrm>
          <a:prstGeom prst="rect">
            <a:avLst/>
          </a:prstGeom>
          <a:noFill/>
        </p:spPr>
        <p:txBody>
          <a:bodyPr wrap="square" rtlCol="0">
            <a:spAutoFit/>
          </a:bodyPr>
          <a:lstStyle/>
          <a:p>
            <a:pPr algn="ctr">
              <a:spcAft>
                <a:spcPts val="600"/>
              </a:spcAft>
            </a:pPr>
            <a:r>
              <a:rPr lang="en-US" b="1"/>
              <a:t>FERMENTATION</a:t>
            </a:r>
            <a:br>
              <a:rPr lang="en-US" b="1"/>
            </a:br>
            <a:r>
              <a:rPr lang="en-US" sz="1400">
                <a:latin typeface="Arial"/>
                <a:cs typeface="Arial"/>
                <a:sym typeface="Calibri"/>
              </a:rPr>
              <a:t>Stimulates biotransformation of botanicals &amp; production of metabolites</a:t>
            </a:r>
          </a:p>
        </p:txBody>
      </p:sp>
      <p:cxnSp>
        <p:nvCxnSpPr>
          <p:cNvPr id="25" name="Straight Connector 24">
            <a:extLst>
              <a:ext uri="{FF2B5EF4-FFF2-40B4-BE49-F238E27FC236}">
                <a16:creationId xmlns:a16="http://schemas.microsoft.com/office/drawing/2014/main" id="{5B2BC5A5-4B11-5B08-0FFF-7CD2E11A9DC2}"/>
              </a:ext>
            </a:extLst>
          </p:cNvPr>
          <p:cNvCxnSpPr>
            <a:cxnSpLocks/>
          </p:cNvCxnSpPr>
          <p:nvPr/>
        </p:nvCxnSpPr>
        <p:spPr>
          <a:xfrm>
            <a:off x="6946786" y="2587000"/>
            <a:ext cx="882589" cy="41424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19CC49E-7150-FB92-B227-A6125793251C}"/>
              </a:ext>
            </a:extLst>
          </p:cNvPr>
          <p:cNvCxnSpPr>
            <a:cxnSpLocks/>
          </p:cNvCxnSpPr>
          <p:nvPr/>
        </p:nvCxnSpPr>
        <p:spPr>
          <a:xfrm flipH="1">
            <a:off x="7826147" y="2611363"/>
            <a:ext cx="892289" cy="38472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2C14298-0048-9BCE-5E30-D6B5007470AB}"/>
              </a:ext>
            </a:extLst>
          </p:cNvPr>
          <p:cNvCxnSpPr>
            <a:cxnSpLocks/>
            <a:endCxn id="20" idx="0"/>
          </p:cNvCxnSpPr>
          <p:nvPr/>
        </p:nvCxnSpPr>
        <p:spPr>
          <a:xfrm>
            <a:off x="7826147" y="2994155"/>
            <a:ext cx="0" cy="1001023"/>
          </a:xfrm>
          <a:prstGeom prst="line">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A687620-6771-47C6-827B-7C6D1E66590E}"/>
              </a:ext>
            </a:extLst>
          </p:cNvPr>
          <p:cNvSpPr txBox="1"/>
          <p:nvPr/>
        </p:nvSpPr>
        <p:spPr>
          <a:xfrm>
            <a:off x="5151549" y="5281586"/>
            <a:ext cx="5336560" cy="523220"/>
          </a:xfrm>
          <a:prstGeom prst="rect">
            <a:avLst/>
          </a:prstGeom>
          <a:noFill/>
        </p:spPr>
        <p:txBody>
          <a:bodyPr wrap="square" lIns="91440" tIns="45720" rIns="91440" bIns="45720" rtlCol="0" anchor="t">
            <a:spAutoFit/>
          </a:bodyPr>
          <a:lstStyle/>
          <a:p>
            <a:pPr algn="ctr"/>
            <a:r>
              <a:rPr lang="en-US" sz="1600" b="1"/>
              <a:t>DELIVERS FUNCTION-SPECIFIC METABOLITES</a:t>
            </a:r>
            <a:br>
              <a:rPr lang="en-US" sz="1600" b="1"/>
            </a:br>
            <a:endParaRPr lang="en-US" sz="1200">
              <a:solidFill>
                <a:schemeClr val="bg1"/>
              </a:solidFill>
              <a:latin typeface="Arial"/>
              <a:cs typeface="Arial"/>
              <a:sym typeface="Calibri"/>
            </a:endParaRPr>
          </a:p>
        </p:txBody>
      </p:sp>
      <p:cxnSp>
        <p:nvCxnSpPr>
          <p:cNvPr id="51" name="Straight Connector 50">
            <a:extLst>
              <a:ext uri="{FF2B5EF4-FFF2-40B4-BE49-F238E27FC236}">
                <a16:creationId xmlns:a16="http://schemas.microsoft.com/office/drawing/2014/main" id="{C1519B68-EA11-0D09-5F45-DA4B65B8ABA9}"/>
              </a:ext>
            </a:extLst>
          </p:cNvPr>
          <p:cNvCxnSpPr>
            <a:cxnSpLocks/>
          </p:cNvCxnSpPr>
          <p:nvPr/>
        </p:nvCxnSpPr>
        <p:spPr>
          <a:xfrm>
            <a:off x="7837374" y="4817333"/>
            <a:ext cx="0" cy="464253"/>
          </a:xfrm>
          <a:prstGeom prst="line">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B81ABA42-5EF0-8BC4-79DF-E91DFADBB433}"/>
              </a:ext>
            </a:extLst>
          </p:cNvPr>
          <p:cNvSpPr txBox="1"/>
          <p:nvPr/>
        </p:nvSpPr>
        <p:spPr>
          <a:xfrm>
            <a:off x="4662764" y="792562"/>
            <a:ext cx="631413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 typeface="Arial"/>
              <a:buNone/>
              <a:tabLst/>
              <a:defRPr sz="4000" b="1"/>
            </a:pPr>
            <a:r>
              <a:rPr kumimoji="0" lang="en-US" sz="2000" i="0" u="none" strike="noStrike" kern="1200" cap="none" spc="0" normalizeH="0" baseline="0" noProof="0">
                <a:ln>
                  <a:noFill/>
                </a:ln>
                <a:effectLst/>
                <a:uLnTx/>
                <a:uFillTx/>
                <a:ea typeface="+mn-ea"/>
                <a:cs typeface="Arial"/>
                <a:sym typeface="Arial"/>
              </a:rPr>
              <a:t>A NEW APPROACH</a:t>
            </a:r>
          </a:p>
        </p:txBody>
      </p:sp>
      <p:cxnSp>
        <p:nvCxnSpPr>
          <p:cNvPr id="62" name="Straight Connector 61">
            <a:extLst>
              <a:ext uri="{FF2B5EF4-FFF2-40B4-BE49-F238E27FC236}">
                <a16:creationId xmlns:a16="http://schemas.microsoft.com/office/drawing/2014/main" id="{82C05D5C-801C-C151-C3F9-255E65FE3207}"/>
              </a:ext>
            </a:extLst>
          </p:cNvPr>
          <p:cNvCxnSpPr>
            <a:cxnSpLocks/>
          </p:cNvCxnSpPr>
          <p:nvPr/>
        </p:nvCxnSpPr>
        <p:spPr>
          <a:xfrm>
            <a:off x="490546" y="4787973"/>
            <a:ext cx="32847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B8C9A95-8403-3FAC-6033-82A4221B8311}"/>
              </a:ext>
            </a:extLst>
          </p:cNvPr>
          <p:cNvCxnSpPr>
            <a:cxnSpLocks/>
          </p:cNvCxnSpPr>
          <p:nvPr/>
        </p:nvCxnSpPr>
        <p:spPr>
          <a:xfrm>
            <a:off x="490546" y="2400699"/>
            <a:ext cx="32847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descr="A logo of wheat and coffee beans&#10;&#10;Description automatically generated">
            <a:extLst>
              <a:ext uri="{FF2B5EF4-FFF2-40B4-BE49-F238E27FC236}">
                <a16:creationId xmlns:a16="http://schemas.microsoft.com/office/drawing/2014/main" id="{4F40CA36-7858-C213-DF3C-94AB29BDC0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1899" y="1000555"/>
            <a:ext cx="2180242" cy="2180242"/>
          </a:xfrm>
          <a:prstGeom prst="rect">
            <a:avLst/>
          </a:prstGeom>
        </p:spPr>
      </p:pic>
    </p:spTree>
    <p:extLst>
      <p:ext uri="{BB962C8B-B14F-4D97-AF65-F5344CB8AC3E}">
        <p14:creationId xmlns:p14="http://schemas.microsoft.com/office/powerpoint/2010/main" val="955588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hidden="1">
            <a:extLst>
              <a:ext uri="{FF2B5EF4-FFF2-40B4-BE49-F238E27FC236}">
                <a16:creationId xmlns:a16="http://schemas.microsoft.com/office/drawing/2014/main" id="{8E3FBE22-E914-746A-82EC-E1F51933AB27}"/>
              </a:ext>
            </a:extLst>
          </p:cNvPr>
          <p:cNvSpPr>
            <a:spLocks noGrp="1"/>
          </p:cNvSpPr>
          <p:nvPr>
            <p:ph type="sldNum" sz="quarter" idx="14"/>
          </p:nvPr>
        </p:nvSpPr>
        <p:spPr/>
        <p:txBody>
          <a:bodyPr/>
          <a:lstStyle/>
          <a:p>
            <a:pPr>
              <a:spcAft>
                <a:spcPts val="600"/>
              </a:spcAft>
            </a:pPr>
            <a:r>
              <a:rPr lang="en-US"/>
              <a:t>PAGE </a:t>
            </a:r>
            <a:fld id="{BDBF9DCE-55C5-154E-AC34-7A0AB594817D}" type="slidenum">
              <a:rPr lang="en-US" smtClean="0"/>
              <a:pPr>
                <a:spcAft>
                  <a:spcPts val="600"/>
                </a:spcAft>
              </a:pPr>
              <a:t>15</a:t>
            </a:fld>
            <a:endParaRPr lang="en-US"/>
          </a:p>
        </p:txBody>
      </p:sp>
      <p:sp>
        <p:nvSpPr>
          <p:cNvPr id="11" name="TextBox 10">
            <a:extLst>
              <a:ext uri="{FF2B5EF4-FFF2-40B4-BE49-F238E27FC236}">
                <a16:creationId xmlns:a16="http://schemas.microsoft.com/office/drawing/2014/main" id="{1C2B85B0-F3FE-5118-654C-E74CE06F4306}"/>
              </a:ext>
            </a:extLst>
          </p:cNvPr>
          <p:cNvSpPr txBox="1"/>
          <p:nvPr/>
        </p:nvSpPr>
        <p:spPr>
          <a:xfrm>
            <a:off x="6000650" y="2702526"/>
            <a:ext cx="3008205" cy="3296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cs typeface="Arial"/>
              </a:rPr>
              <a:t>pH, heat, and shelf-stable</a:t>
            </a:r>
          </a:p>
        </p:txBody>
      </p:sp>
      <p:sp>
        <p:nvSpPr>
          <p:cNvPr id="12" name="TextBox 11">
            <a:extLst>
              <a:ext uri="{FF2B5EF4-FFF2-40B4-BE49-F238E27FC236}">
                <a16:creationId xmlns:a16="http://schemas.microsoft.com/office/drawing/2014/main" id="{EAD66654-BC8A-C871-0CD6-6420A3CD4E85}"/>
              </a:ext>
            </a:extLst>
          </p:cNvPr>
          <p:cNvSpPr txBox="1"/>
          <p:nvPr/>
        </p:nvSpPr>
        <p:spPr>
          <a:xfrm>
            <a:off x="6090297" y="2015409"/>
            <a:ext cx="3008205" cy="3296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cs typeface="Arial"/>
              </a:rPr>
              <a:t>Only 300 mg </a:t>
            </a:r>
            <a:endParaRPr lang="en-US"/>
          </a:p>
        </p:txBody>
      </p:sp>
      <p:sp>
        <p:nvSpPr>
          <p:cNvPr id="13" name="TextBox 12">
            <a:extLst>
              <a:ext uri="{FF2B5EF4-FFF2-40B4-BE49-F238E27FC236}">
                <a16:creationId xmlns:a16="http://schemas.microsoft.com/office/drawing/2014/main" id="{737272C5-6E85-77BC-CE82-82BB690147DE}"/>
              </a:ext>
            </a:extLst>
          </p:cNvPr>
          <p:cNvSpPr txBox="1"/>
          <p:nvPr/>
        </p:nvSpPr>
        <p:spPr>
          <a:xfrm>
            <a:off x="6071087" y="3239358"/>
            <a:ext cx="2305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cs typeface="Arial"/>
              </a:rPr>
              <a:t>Highly compatible &amp; versatile in formulations</a:t>
            </a:r>
            <a:endParaRPr lang="en-US"/>
          </a:p>
        </p:txBody>
      </p:sp>
      <p:sp>
        <p:nvSpPr>
          <p:cNvPr id="14" name="TextBox 13">
            <a:extLst>
              <a:ext uri="{FF2B5EF4-FFF2-40B4-BE49-F238E27FC236}">
                <a16:creationId xmlns:a16="http://schemas.microsoft.com/office/drawing/2014/main" id="{EE72934E-165C-272F-0A32-E165CB3BC6FA}"/>
              </a:ext>
            </a:extLst>
          </p:cNvPr>
          <p:cNvSpPr txBox="1"/>
          <p:nvPr/>
        </p:nvSpPr>
        <p:spPr>
          <a:xfrm>
            <a:off x="6090297" y="4206482"/>
            <a:ext cx="2586947" cy="3296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cs typeface="Arial"/>
              </a:rPr>
              <a:t>None!</a:t>
            </a:r>
            <a:endParaRPr lang="en-US"/>
          </a:p>
        </p:txBody>
      </p:sp>
      <p:sp>
        <p:nvSpPr>
          <p:cNvPr id="15" name="TextBox 14">
            <a:extLst>
              <a:ext uri="{FF2B5EF4-FFF2-40B4-BE49-F238E27FC236}">
                <a16:creationId xmlns:a16="http://schemas.microsoft.com/office/drawing/2014/main" id="{B7A52D59-7947-AC17-6DB1-CF96B3BFF8FC}"/>
              </a:ext>
            </a:extLst>
          </p:cNvPr>
          <p:cNvSpPr txBox="1"/>
          <p:nvPr/>
        </p:nvSpPr>
        <p:spPr>
          <a:xfrm>
            <a:off x="5997634" y="5364424"/>
            <a:ext cx="2449088"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a:solidFill>
                  <a:srgbClr val="FFFFFF"/>
                </a:solidFill>
                <a:cs typeface="Arial"/>
              </a:rPr>
              <a:t>Gas &amp; bloating relief, barrier integrity, immune support</a:t>
            </a:r>
          </a:p>
        </p:txBody>
      </p:sp>
      <p:sp>
        <p:nvSpPr>
          <p:cNvPr id="5" name="TextBox 4">
            <a:extLst>
              <a:ext uri="{FF2B5EF4-FFF2-40B4-BE49-F238E27FC236}">
                <a16:creationId xmlns:a16="http://schemas.microsoft.com/office/drawing/2014/main" id="{E4CE36DF-A079-BD0C-D6A4-88F568851B3E}"/>
              </a:ext>
            </a:extLst>
          </p:cNvPr>
          <p:cNvSpPr txBox="1"/>
          <p:nvPr/>
        </p:nvSpPr>
        <p:spPr>
          <a:xfrm>
            <a:off x="9098348" y="2015521"/>
            <a:ext cx="30082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chemeClr val="accent1"/>
              </a:buClr>
            </a:pPr>
            <a:r>
              <a:rPr lang="en-US" sz="1400">
                <a:solidFill>
                  <a:schemeClr val="bg1"/>
                </a:solidFill>
              </a:rPr>
              <a:t>1-5 grams</a:t>
            </a:r>
          </a:p>
        </p:txBody>
      </p:sp>
      <p:sp>
        <p:nvSpPr>
          <p:cNvPr id="7" name="TextBox 6">
            <a:extLst>
              <a:ext uri="{FF2B5EF4-FFF2-40B4-BE49-F238E27FC236}">
                <a16:creationId xmlns:a16="http://schemas.microsoft.com/office/drawing/2014/main" id="{951AB50B-BC96-254D-DF62-EC52A1A35B47}"/>
              </a:ext>
            </a:extLst>
          </p:cNvPr>
          <p:cNvSpPr txBox="1"/>
          <p:nvPr/>
        </p:nvSpPr>
        <p:spPr>
          <a:xfrm>
            <a:off x="9059928" y="3239358"/>
            <a:ext cx="23124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chemeClr val="accent1"/>
              </a:buClr>
            </a:pPr>
            <a:r>
              <a:rPr lang="en-US" sz="1400">
                <a:solidFill>
                  <a:schemeClr val="bg1"/>
                </a:solidFill>
              </a:rPr>
              <a:t>Can alter the texture or taste of food products</a:t>
            </a:r>
          </a:p>
        </p:txBody>
      </p:sp>
      <p:sp>
        <p:nvSpPr>
          <p:cNvPr id="9" name="TextBox 8">
            <a:extLst>
              <a:ext uri="{FF2B5EF4-FFF2-40B4-BE49-F238E27FC236}">
                <a16:creationId xmlns:a16="http://schemas.microsoft.com/office/drawing/2014/main" id="{8632C216-AA87-73AF-7243-4D5CFA6FC87F}"/>
              </a:ext>
            </a:extLst>
          </p:cNvPr>
          <p:cNvSpPr txBox="1"/>
          <p:nvPr/>
        </p:nvSpPr>
        <p:spPr>
          <a:xfrm>
            <a:off x="9140732" y="3943652"/>
            <a:ext cx="206267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chemeClr val="accent1"/>
              </a:buClr>
            </a:pPr>
            <a:r>
              <a:rPr lang="en-US" sz="1400">
                <a:solidFill>
                  <a:schemeClr val="bg1"/>
                </a:solidFill>
              </a:rPr>
              <a:t>GI distress, like gas and bloating</a:t>
            </a:r>
          </a:p>
        </p:txBody>
      </p:sp>
      <p:sp>
        <p:nvSpPr>
          <p:cNvPr id="17" name="TextBox 16">
            <a:extLst>
              <a:ext uri="{FF2B5EF4-FFF2-40B4-BE49-F238E27FC236}">
                <a16:creationId xmlns:a16="http://schemas.microsoft.com/office/drawing/2014/main" id="{0E2D73B8-D06D-9E11-47CD-A42509512F34}"/>
              </a:ext>
            </a:extLst>
          </p:cNvPr>
          <p:cNvSpPr txBox="1"/>
          <p:nvPr/>
        </p:nvSpPr>
        <p:spPr>
          <a:xfrm>
            <a:off x="9179152" y="5365120"/>
            <a:ext cx="193461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chemeClr val="accent1"/>
              </a:buClr>
            </a:pPr>
            <a:r>
              <a:rPr lang="en-US" sz="1400">
                <a:solidFill>
                  <a:schemeClr val="bg1"/>
                </a:solidFill>
              </a:rPr>
              <a:t>Digestive regularity with long term usage</a:t>
            </a:r>
          </a:p>
        </p:txBody>
      </p:sp>
      <p:sp>
        <p:nvSpPr>
          <p:cNvPr id="18" name="TextBox 17">
            <a:extLst>
              <a:ext uri="{FF2B5EF4-FFF2-40B4-BE49-F238E27FC236}">
                <a16:creationId xmlns:a16="http://schemas.microsoft.com/office/drawing/2014/main" id="{CAB4A669-609D-36C2-32D9-A77C06F0B31C}"/>
              </a:ext>
            </a:extLst>
          </p:cNvPr>
          <p:cNvSpPr txBox="1"/>
          <p:nvPr/>
        </p:nvSpPr>
        <p:spPr>
          <a:xfrm>
            <a:off x="9223975" y="4686353"/>
            <a:ext cx="20754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chemeClr val="accent1"/>
              </a:buClr>
            </a:pPr>
            <a:r>
              <a:rPr lang="en-US" sz="1400">
                <a:solidFill>
                  <a:schemeClr val="bg1"/>
                </a:solidFill>
              </a:rPr>
              <a:t>Low; prebiotics are widely available</a:t>
            </a:r>
            <a:endParaRPr lang="en-US" sz="1400">
              <a:solidFill>
                <a:schemeClr val="bg1"/>
              </a:solidFill>
              <a:cs typeface="Arial"/>
            </a:endParaRPr>
          </a:p>
        </p:txBody>
      </p:sp>
      <p:sp>
        <p:nvSpPr>
          <p:cNvPr id="26" name="Rounded Rectangle 25">
            <a:extLst>
              <a:ext uri="{FF2B5EF4-FFF2-40B4-BE49-F238E27FC236}">
                <a16:creationId xmlns:a16="http://schemas.microsoft.com/office/drawing/2014/main" id="{DB72945D-7B11-50D9-8299-C2B7EE9FA630}"/>
              </a:ext>
            </a:extLst>
          </p:cNvPr>
          <p:cNvSpPr/>
          <p:nvPr/>
        </p:nvSpPr>
        <p:spPr>
          <a:xfrm>
            <a:off x="264208" y="342613"/>
            <a:ext cx="3529996" cy="1819759"/>
          </a:xfrm>
          <a:prstGeom prst="roundRect">
            <a:avLst>
              <a:gd name="adj" fmla="val 7884"/>
            </a:avLst>
          </a:prstGeom>
          <a:solidFill>
            <a:srgbClr val="F6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5C0BBA6-912F-938C-0F0C-80FF96D5663D}"/>
              </a:ext>
            </a:extLst>
          </p:cNvPr>
          <p:cNvSpPr txBox="1"/>
          <p:nvPr/>
        </p:nvSpPr>
        <p:spPr>
          <a:xfrm>
            <a:off x="361795" y="421364"/>
            <a:ext cx="342804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Arial"/>
              </a:rPr>
              <a:t>Postbiotics: </a:t>
            </a:r>
          </a:p>
          <a:p>
            <a:pPr marL="0" indent="0">
              <a:lnSpc>
                <a:spcPct val="100000"/>
              </a:lnSpc>
              <a:buNone/>
            </a:pPr>
            <a:r>
              <a:rPr lang="en-US" sz="1900">
                <a:latin typeface="Arial"/>
                <a:cs typeface="Arial"/>
              </a:rPr>
              <a:t>Intentionally inactivated microorganisms and/or their components that provide health benefits to the host</a:t>
            </a:r>
            <a:endParaRPr lang="en-US" sz="1900"/>
          </a:p>
        </p:txBody>
      </p:sp>
      <p:sp>
        <p:nvSpPr>
          <p:cNvPr id="2" name="Slide Number Placeholder 2">
            <a:extLst>
              <a:ext uri="{FF2B5EF4-FFF2-40B4-BE49-F238E27FC236}">
                <a16:creationId xmlns:a16="http://schemas.microsoft.com/office/drawing/2014/main" id="{D0C1878E-AFF7-14F1-E7A1-8DAAF33BF6E5}"/>
              </a:ext>
            </a:extLst>
          </p:cNvPr>
          <p:cNvSpPr txBox="1">
            <a:spLocks/>
          </p:cNvSpPr>
          <p:nvPr/>
        </p:nvSpPr>
        <p:spPr>
          <a:xfrm>
            <a:off x="10711236" y="6421463"/>
            <a:ext cx="805051" cy="365125"/>
          </a:xfrm>
          <a:prstGeom prst="rect">
            <a:avLst/>
          </a:prstGeom>
        </p:spPr>
        <p:txBody>
          <a:bodyPr/>
          <a:lstStyle>
            <a:defPPr>
              <a:defRPr lang="en-US"/>
            </a:defPPr>
            <a:lvl1pPr marL="0" algn="r" defTabSz="914400" rtl="0" eaLnBrk="1" latinLnBrk="0" hangingPunct="1">
              <a:defRPr sz="1000" kern="1200">
                <a:solidFill>
                  <a:srgbClr val="1E819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 </a:t>
            </a:r>
            <a:fld id="{BDBF9DCE-55C5-154E-AC34-7A0AB594817D}" type="slidenum">
              <a:rPr lang="en-US" smtClean="0"/>
              <a:pPr/>
              <a:t>15</a:t>
            </a:fld>
            <a:endParaRPr lang="en-US"/>
          </a:p>
        </p:txBody>
      </p:sp>
      <p:pic>
        <p:nvPicPr>
          <p:cNvPr id="19" name="Picture 18">
            <a:extLst>
              <a:ext uri="{FF2B5EF4-FFF2-40B4-BE49-F238E27FC236}">
                <a16:creationId xmlns:a16="http://schemas.microsoft.com/office/drawing/2014/main" id="{35332673-67BD-9C05-41CC-B1F3A1225550}"/>
              </a:ext>
            </a:extLst>
          </p:cNvPr>
          <p:cNvPicPr>
            <a:picLocks noChangeAspect="1"/>
          </p:cNvPicPr>
          <p:nvPr/>
        </p:nvPicPr>
        <p:blipFill>
          <a:blip r:embed="rId2" cstate="screen">
            <a:extLst>
              <a:ext uri="{28A0092B-C50C-407E-A947-70E740481C1C}">
                <a14:useLocalDpi xmlns:a14="http://schemas.microsoft.com/office/drawing/2010/main"/>
              </a:ext>
            </a:extLst>
          </a:blip>
          <a:srcRect l="8859" t="1943" r="7096" b="3046"/>
          <a:stretch>
            <a:fillRect/>
          </a:stretch>
        </p:blipFill>
        <p:spPr>
          <a:xfrm>
            <a:off x="4050632" y="421107"/>
            <a:ext cx="7474557" cy="4763008"/>
          </a:xfrm>
          <a:prstGeom prst="rect">
            <a:avLst/>
          </a:prstGeom>
        </p:spPr>
      </p:pic>
    </p:spTree>
    <p:extLst>
      <p:ext uri="{BB962C8B-B14F-4D97-AF65-F5344CB8AC3E}">
        <p14:creationId xmlns:p14="http://schemas.microsoft.com/office/powerpoint/2010/main" val="2032788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3FE55-307F-F4E7-E6CA-148562C4714D}"/>
            </a:ext>
          </a:extLst>
        </p:cNvPr>
        <p:cNvGrpSpPr/>
        <p:nvPr/>
      </p:nvGrpSpPr>
      <p:grpSpPr>
        <a:xfrm>
          <a:off x="0" y="0"/>
          <a:ext cx="0" cy="0"/>
          <a:chOff x="0" y="0"/>
          <a:chExt cx="0" cy="0"/>
        </a:xfrm>
      </p:grpSpPr>
      <p:sp>
        <p:nvSpPr>
          <p:cNvPr id="3" name="Slide Number Placeholder 2" hidden="1">
            <a:extLst>
              <a:ext uri="{FF2B5EF4-FFF2-40B4-BE49-F238E27FC236}">
                <a16:creationId xmlns:a16="http://schemas.microsoft.com/office/drawing/2014/main" id="{8C1BA63F-0509-FD9C-509A-4B0FDB32FA22}"/>
              </a:ext>
            </a:extLst>
          </p:cNvPr>
          <p:cNvSpPr>
            <a:spLocks noGrp="1"/>
          </p:cNvSpPr>
          <p:nvPr>
            <p:ph type="sldNum" sz="quarter" idx="14"/>
          </p:nvPr>
        </p:nvSpPr>
        <p:spPr/>
        <p:txBody>
          <a:bodyPr/>
          <a:lstStyle/>
          <a:p>
            <a:pPr>
              <a:spcAft>
                <a:spcPts val="600"/>
              </a:spcAft>
            </a:pPr>
            <a:r>
              <a:rPr lang="en-US"/>
              <a:t>PAGE </a:t>
            </a:r>
            <a:fld id="{BDBF9DCE-55C5-154E-AC34-7A0AB594817D}" type="slidenum">
              <a:rPr lang="en-US" smtClean="0"/>
              <a:pPr>
                <a:spcAft>
                  <a:spcPts val="600"/>
                </a:spcAft>
              </a:pPr>
              <a:t>16</a:t>
            </a:fld>
            <a:endParaRPr lang="en-US"/>
          </a:p>
        </p:txBody>
      </p:sp>
      <p:sp>
        <p:nvSpPr>
          <p:cNvPr id="2" name="Slide Number Placeholder 2">
            <a:extLst>
              <a:ext uri="{FF2B5EF4-FFF2-40B4-BE49-F238E27FC236}">
                <a16:creationId xmlns:a16="http://schemas.microsoft.com/office/drawing/2014/main" id="{5A4E9526-B4E9-CFE5-04EC-82688F55C868}"/>
              </a:ext>
            </a:extLst>
          </p:cNvPr>
          <p:cNvSpPr txBox="1">
            <a:spLocks/>
          </p:cNvSpPr>
          <p:nvPr/>
        </p:nvSpPr>
        <p:spPr>
          <a:xfrm>
            <a:off x="10715355" y="6398379"/>
            <a:ext cx="805051" cy="365125"/>
          </a:xfrm>
          <a:prstGeom prst="rect">
            <a:avLst/>
          </a:prstGeom>
        </p:spPr>
        <p:txBody>
          <a:bodyPr/>
          <a:lstStyle>
            <a:defPPr>
              <a:defRPr lang="en-US"/>
            </a:defPPr>
            <a:lvl1pPr marL="0" algn="r" defTabSz="914400" rtl="0" eaLnBrk="1" latinLnBrk="0" hangingPunct="1">
              <a:defRPr sz="1000" kern="1200">
                <a:solidFill>
                  <a:srgbClr val="1E819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 </a:t>
            </a:r>
            <a:fld id="{BDBF9DCE-55C5-154E-AC34-7A0AB594817D}" type="slidenum">
              <a:rPr lang="en-US" smtClean="0"/>
              <a:pPr/>
              <a:t>16</a:t>
            </a:fld>
            <a:endParaRPr lang="en-US"/>
          </a:p>
        </p:txBody>
      </p:sp>
      <p:pic>
        <p:nvPicPr>
          <p:cNvPr id="14" name="Picture 13">
            <a:extLst>
              <a:ext uri="{FF2B5EF4-FFF2-40B4-BE49-F238E27FC236}">
                <a16:creationId xmlns:a16="http://schemas.microsoft.com/office/drawing/2014/main" id="{6009A895-11A9-75CB-A319-16F896C44681}"/>
              </a:ext>
            </a:extLst>
          </p:cNvPr>
          <p:cNvPicPr>
            <a:picLocks noChangeAspect="1"/>
          </p:cNvPicPr>
          <p:nvPr/>
        </p:nvPicPr>
        <p:blipFill>
          <a:blip r:embed="rId2" cstate="screen">
            <a:extLst>
              <a:ext uri="{28A0092B-C50C-407E-A947-70E740481C1C}">
                <a14:useLocalDpi xmlns:a14="http://schemas.microsoft.com/office/drawing/2010/main"/>
              </a:ext>
            </a:extLst>
          </a:blip>
          <a:srcRect l="10996" r="8024"/>
          <a:stretch>
            <a:fillRect/>
          </a:stretch>
        </p:blipFill>
        <p:spPr>
          <a:xfrm>
            <a:off x="3850821" y="557893"/>
            <a:ext cx="7415905" cy="5143500"/>
          </a:xfrm>
          <a:prstGeom prst="rect">
            <a:avLst/>
          </a:prstGeom>
        </p:spPr>
      </p:pic>
      <p:pic>
        <p:nvPicPr>
          <p:cNvPr id="16" name="Picture 15" descr="A circle with a circle and a circle with a circle and a circle with a circle and a circle with a circle and a circle with a circle and a circle with a circle and a circle with&#10;&#10;AI-generated content may be incorrect.">
            <a:extLst>
              <a:ext uri="{FF2B5EF4-FFF2-40B4-BE49-F238E27FC236}">
                <a16:creationId xmlns:a16="http://schemas.microsoft.com/office/drawing/2014/main" id="{9902AF9D-9895-9DA8-BDCF-E73D51CEDEA1}"/>
              </a:ext>
            </a:extLst>
          </p:cNvPr>
          <p:cNvPicPr>
            <a:picLocks noChangeAspect="1"/>
          </p:cNvPicPr>
          <p:nvPr/>
        </p:nvPicPr>
        <p:blipFill>
          <a:blip r:embed="rId3"/>
          <a:stretch>
            <a:fillRect/>
          </a:stretch>
        </p:blipFill>
        <p:spPr>
          <a:xfrm>
            <a:off x="-2721" y="-5443"/>
            <a:ext cx="3529692" cy="3439885"/>
          </a:xfrm>
          <a:prstGeom prst="rect">
            <a:avLst/>
          </a:prstGeom>
        </p:spPr>
      </p:pic>
    </p:spTree>
    <p:extLst>
      <p:ext uri="{BB962C8B-B14F-4D97-AF65-F5344CB8AC3E}">
        <p14:creationId xmlns:p14="http://schemas.microsoft.com/office/powerpoint/2010/main" val="2690243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F72B2-378A-316C-875B-D63D9D2B969E}"/>
              </a:ext>
            </a:extLst>
          </p:cNvPr>
          <p:cNvSpPr>
            <a:spLocks noGrp="1"/>
          </p:cNvSpPr>
          <p:nvPr>
            <p:ph type="title"/>
          </p:nvPr>
        </p:nvSpPr>
        <p:spPr>
          <a:xfrm>
            <a:off x="652236" y="2509838"/>
            <a:ext cx="10515600" cy="2852737"/>
          </a:xfrm>
        </p:spPr>
        <p:txBody>
          <a:bodyPr/>
          <a:lstStyle/>
          <a:p>
            <a:r>
              <a:rPr lang="en-US" i="1" dirty="0">
                <a:latin typeface="Arial"/>
                <a:cs typeface="Arial"/>
              </a:rPr>
              <a:t>In vitro</a:t>
            </a:r>
            <a:r>
              <a:rPr lang="en-US" dirty="0">
                <a:latin typeface="Arial"/>
                <a:cs typeface="Arial"/>
              </a:rPr>
              <a:t> Data</a:t>
            </a:r>
          </a:p>
        </p:txBody>
      </p:sp>
      <p:sp>
        <p:nvSpPr>
          <p:cNvPr id="3" name="Text Placeholder 2">
            <a:extLst>
              <a:ext uri="{FF2B5EF4-FFF2-40B4-BE49-F238E27FC236}">
                <a16:creationId xmlns:a16="http://schemas.microsoft.com/office/drawing/2014/main" id="{9AFC20FE-5A07-38D0-848B-7985FEB957D1}"/>
              </a:ext>
            </a:extLst>
          </p:cNvPr>
          <p:cNvSpPr>
            <a:spLocks noGrp="1"/>
          </p:cNvSpPr>
          <p:nvPr>
            <p:ph type="body" idx="1"/>
          </p:nvPr>
        </p:nvSpPr>
        <p:spPr>
          <a:xfrm>
            <a:off x="652236" y="5203371"/>
            <a:ext cx="10515600" cy="1327150"/>
          </a:xfrm>
        </p:spPr>
        <p:txBody>
          <a:bodyPr vert="horz" lIns="91440" tIns="45720" rIns="91440" bIns="45720" rtlCol="0" anchor="t">
            <a:normAutofit/>
          </a:bodyPr>
          <a:lstStyle/>
          <a:p>
            <a:r>
              <a:rPr lang="en-US" sz="2800">
                <a:latin typeface="Arial"/>
                <a:cs typeface="Arial"/>
              </a:rPr>
              <a:t>Keystone Postbiotic </a:t>
            </a:r>
            <a:endParaRPr lang="en-US" sz="2800"/>
          </a:p>
        </p:txBody>
      </p:sp>
    </p:spTree>
    <p:extLst>
      <p:ext uri="{BB962C8B-B14F-4D97-AF65-F5344CB8AC3E}">
        <p14:creationId xmlns:p14="http://schemas.microsoft.com/office/powerpoint/2010/main" val="3962363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DF91F-4FFB-25D6-86E6-3849474306DF}"/>
            </a:ext>
          </a:extLst>
        </p:cNvPr>
        <p:cNvGrpSpPr/>
        <p:nvPr/>
      </p:nvGrpSpPr>
      <p:grpSpPr>
        <a:xfrm>
          <a:off x="0" y="0"/>
          <a:ext cx="0" cy="0"/>
          <a:chOff x="0" y="0"/>
          <a:chExt cx="0" cy="0"/>
        </a:xfrm>
      </p:grpSpPr>
      <p:sp>
        <p:nvSpPr>
          <p:cNvPr id="8" name="Rounded Rectangle 7">
            <a:extLst>
              <a:ext uri="{FF2B5EF4-FFF2-40B4-BE49-F238E27FC236}">
                <a16:creationId xmlns:a16="http://schemas.microsoft.com/office/drawing/2014/main" id="{D05DE5A9-C739-7DE9-7A08-F2EAE40F33AD}"/>
              </a:ext>
            </a:extLst>
          </p:cNvPr>
          <p:cNvSpPr/>
          <p:nvPr/>
        </p:nvSpPr>
        <p:spPr>
          <a:xfrm>
            <a:off x="317769" y="1985681"/>
            <a:ext cx="3391345" cy="3188428"/>
          </a:xfrm>
          <a:prstGeom prst="roundRect">
            <a:avLst>
              <a:gd name="adj" fmla="val 516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374753-73CF-9B9B-9417-E8E253185F36}"/>
              </a:ext>
            </a:extLst>
          </p:cNvPr>
          <p:cNvSpPr/>
          <p:nvPr/>
        </p:nvSpPr>
        <p:spPr>
          <a:xfrm>
            <a:off x="8745399" y="5614733"/>
            <a:ext cx="2896286" cy="749591"/>
          </a:xfrm>
          <a:prstGeom prst="rect">
            <a:avLst/>
          </a:prstGeom>
          <a:solidFill>
            <a:schemeClr val="bg1"/>
          </a:solidFill>
          <a:ln>
            <a:noFill/>
          </a:ln>
          <a:effectLst>
            <a:softEdge rad="584985"/>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D9348A1-045D-AFAC-3204-CD8EF6D572FA}"/>
              </a:ext>
            </a:extLst>
          </p:cNvPr>
          <p:cNvGrpSpPr/>
          <p:nvPr/>
        </p:nvGrpSpPr>
        <p:grpSpPr>
          <a:xfrm>
            <a:off x="8601307" y="1508443"/>
            <a:ext cx="3040377" cy="4587955"/>
            <a:chOff x="8601307" y="1508443"/>
            <a:chExt cx="3040377" cy="4587955"/>
          </a:xfrm>
        </p:grpSpPr>
        <p:sp>
          <p:nvSpPr>
            <p:cNvPr id="12" name="Rounded Rectangle 11">
              <a:extLst>
                <a:ext uri="{FF2B5EF4-FFF2-40B4-BE49-F238E27FC236}">
                  <a16:creationId xmlns:a16="http://schemas.microsoft.com/office/drawing/2014/main" id="{3F860BD7-59F9-5AB4-39BC-68B0E758C9A6}"/>
                </a:ext>
              </a:extLst>
            </p:cNvPr>
            <p:cNvSpPr/>
            <p:nvPr/>
          </p:nvSpPr>
          <p:spPr>
            <a:xfrm>
              <a:off x="8601307" y="1508443"/>
              <a:ext cx="3040377" cy="3921208"/>
            </a:xfrm>
            <a:prstGeom prst="roundRect">
              <a:avLst>
                <a:gd name="adj" fmla="val 516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E9175D6A-28BD-C9ED-7123-D7B5935FDC31}"/>
                </a:ext>
              </a:extLst>
            </p:cNvPr>
            <p:cNvGrpSpPr/>
            <p:nvPr/>
          </p:nvGrpSpPr>
          <p:grpSpPr>
            <a:xfrm>
              <a:off x="8680137" y="1587488"/>
              <a:ext cx="2896286" cy="4508910"/>
              <a:chOff x="8621474" y="1547167"/>
              <a:chExt cx="3020211" cy="4508910"/>
            </a:xfrm>
          </p:grpSpPr>
          <p:grpSp>
            <p:nvGrpSpPr>
              <p:cNvPr id="34" name="Group 33">
                <a:extLst>
                  <a:ext uri="{FF2B5EF4-FFF2-40B4-BE49-F238E27FC236}">
                    <a16:creationId xmlns:a16="http://schemas.microsoft.com/office/drawing/2014/main" id="{613C93EA-206D-42B4-FE73-D084AB6B83C3}"/>
                  </a:ext>
                </a:extLst>
              </p:cNvPr>
              <p:cNvGrpSpPr/>
              <p:nvPr/>
            </p:nvGrpSpPr>
            <p:grpSpPr>
              <a:xfrm>
                <a:off x="9200688" y="5477286"/>
                <a:ext cx="2217590" cy="578791"/>
                <a:chOff x="3329668" y="5561961"/>
                <a:chExt cx="3053141" cy="709395"/>
              </a:xfrm>
            </p:grpSpPr>
            <p:sp>
              <p:nvSpPr>
                <p:cNvPr id="35" name="TextBox 10">
                  <a:extLst>
                    <a:ext uri="{FF2B5EF4-FFF2-40B4-BE49-F238E27FC236}">
                      <a16:creationId xmlns:a16="http://schemas.microsoft.com/office/drawing/2014/main" id="{E08ECA78-1B0D-459E-FF23-2EB66EFC32CF}"/>
                    </a:ext>
                  </a:extLst>
                </p:cNvPr>
                <p:cNvSpPr txBox="1"/>
                <p:nvPr/>
              </p:nvSpPr>
              <p:spPr>
                <a:xfrm>
                  <a:off x="3515535" y="5561961"/>
                  <a:ext cx="1524594" cy="339504"/>
                </a:xfrm>
                <a:prstGeom prst="rect">
                  <a:avLst/>
                </a:prstGeom>
                <a:solidFill>
                  <a:schemeClr val="bg1"/>
                </a:solid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1E8197"/>
                      </a:solidFill>
                    </a:rPr>
                    <a:t>Control</a:t>
                  </a:r>
                </a:p>
              </p:txBody>
            </p:sp>
            <p:sp>
              <p:nvSpPr>
                <p:cNvPr id="36" name="TextBox 12">
                  <a:extLst>
                    <a:ext uri="{FF2B5EF4-FFF2-40B4-BE49-F238E27FC236}">
                      <a16:creationId xmlns:a16="http://schemas.microsoft.com/office/drawing/2014/main" id="{5A5283D7-3FE0-BAA0-CDB5-0BD95E5395AB}"/>
                    </a:ext>
                  </a:extLst>
                </p:cNvPr>
                <p:cNvSpPr txBox="1"/>
                <p:nvPr/>
              </p:nvSpPr>
              <p:spPr>
                <a:xfrm>
                  <a:off x="3515535" y="5931853"/>
                  <a:ext cx="2867274" cy="339503"/>
                </a:xfrm>
                <a:prstGeom prst="rect">
                  <a:avLst/>
                </a:prstGeom>
                <a:solidFill>
                  <a:schemeClr val="bg1"/>
                </a:solid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1E8197"/>
                      </a:solidFill>
                    </a:rPr>
                    <a:t>Keystone Postbiotic</a:t>
                  </a:r>
                  <a:r>
                    <a:rPr lang="en-US" sz="1200" baseline="30000">
                      <a:solidFill>
                        <a:srgbClr val="1E8197"/>
                      </a:solidFill>
                    </a:rPr>
                    <a:t>®</a:t>
                  </a:r>
                </a:p>
              </p:txBody>
            </p:sp>
            <p:sp>
              <p:nvSpPr>
                <p:cNvPr id="37" name="Rectangle 36">
                  <a:extLst>
                    <a:ext uri="{FF2B5EF4-FFF2-40B4-BE49-F238E27FC236}">
                      <a16:creationId xmlns:a16="http://schemas.microsoft.com/office/drawing/2014/main" id="{3982CF90-C42F-A8DF-B216-704A57A2F16F}"/>
                    </a:ext>
                  </a:extLst>
                </p:cNvPr>
                <p:cNvSpPr/>
                <p:nvPr/>
              </p:nvSpPr>
              <p:spPr>
                <a:xfrm>
                  <a:off x="3330366" y="5638781"/>
                  <a:ext cx="187049" cy="154882"/>
                </a:xfrm>
                <a:prstGeom prst="rect">
                  <a:avLst/>
                </a:prstGeom>
                <a:solidFill>
                  <a:srgbClr val="FF61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Rectangle 37">
                  <a:extLst>
                    <a:ext uri="{FF2B5EF4-FFF2-40B4-BE49-F238E27FC236}">
                      <a16:creationId xmlns:a16="http://schemas.microsoft.com/office/drawing/2014/main" id="{53759876-4196-8A4C-A2D5-E822B5964DCF}"/>
                    </a:ext>
                  </a:extLst>
                </p:cNvPr>
                <p:cNvSpPr/>
                <p:nvPr/>
              </p:nvSpPr>
              <p:spPr>
                <a:xfrm>
                  <a:off x="3329668" y="6010605"/>
                  <a:ext cx="187049" cy="154882"/>
                </a:xfrm>
                <a:prstGeom prst="rect">
                  <a:avLst/>
                </a:prstGeom>
                <a:solidFill>
                  <a:srgbClr val="1578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39" name="Picture 38" descr="A graph of a wound closure&#10;&#10;Description automatically generated">
                <a:extLst>
                  <a:ext uri="{FF2B5EF4-FFF2-40B4-BE49-F238E27FC236}">
                    <a16:creationId xmlns:a16="http://schemas.microsoft.com/office/drawing/2014/main" id="{AAA3013F-3428-B60E-43F1-693427C528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21474" y="1547167"/>
                <a:ext cx="3020211" cy="3759319"/>
              </a:xfrm>
              <a:prstGeom prst="roundRect">
                <a:avLst>
                  <a:gd name="adj" fmla="val 3917"/>
                </a:avLst>
              </a:prstGeom>
            </p:spPr>
          </p:pic>
        </p:grpSp>
      </p:grpSp>
      <p:grpSp>
        <p:nvGrpSpPr>
          <p:cNvPr id="2" name="Group 1">
            <a:extLst>
              <a:ext uri="{FF2B5EF4-FFF2-40B4-BE49-F238E27FC236}">
                <a16:creationId xmlns:a16="http://schemas.microsoft.com/office/drawing/2014/main" id="{ADC8DC34-4243-FFBA-7203-33D8FC342010}"/>
              </a:ext>
            </a:extLst>
          </p:cNvPr>
          <p:cNvGrpSpPr/>
          <p:nvPr/>
        </p:nvGrpSpPr>
        <p:grpSpPr>
          <a:xfrm>
            <a:off x="408643" y="2030371"/>
            <a:ext cx="3208013" cy="3096792"/>
            <a:chOff x="2964210" y="1734741"/>
            <a:chExt cx="3113589" cy="2487329"/>
          </a:xfrm>
          <a:solidFill>
            <a:schemeClr val="tx1"/>
          </a:solidFill>
        </p:grpSpPr>
        <p:sp>
          <p:nvSpPr>
            <p:cNvPr id="7" name="Rectangle: Rounded Corners 6">
              <a:extLst>
                <a:ext uri="{FF2B5EF4-FFF2-40B4-BE49-F238E27FC236}">
                  <a16:creationId xmlns:a16="http://schemas.microsoft.com/office/drawing/2014/main" id="{D89F11BE-34A4-315A-1EBB-CC73DE98FEAA}"/>
                </a:ext>
              </a:extLst>
            </p:cNvPr>
            <p:cNvSpPr/>
            <p:nvPr/>
          </p:nvSpPr>
          <p:spPr>
            <a:xfrm>
              <a:off x="2964210" y="1734741"/>
              <a:ext cx="3113589" cy="2487329"/>
            </a:xfrm>
            <a:prstGeom prst="roundRect">
              <a:avLst>
                <a:gd name="adj" fmla="val 3464"/>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 name="Picture 3" descr="A graph of a number of different colored bars&#10;&#10;Description automatically generated with medium confidence">
              <a:extLst>
                <a:ext uri="{FF2B5EF4-FFF2-40B4-BE49-F238E27FC236}">
                  <a16:creationId xmlns:a16="http://schemas.microsoft.com/office/drawing/2014/main" id="{CC4F1BD6-BAD3-421A-F23B-E6A5125230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1713" y="1985210"/>
              <a:ext cx="2794590" cy="2089265"/>
            </a:xfrm>
            <a:prstGeom prst="rect">
              <a:avLst/>
            </a:prstGeom>
            <a:grpFill/>
          </p:spPr>
        </p:pic>
      </p:grpSp>
      <p:sp>
        <p:nvSpPr>
          <p:cNvPr id="6" name="Title 1">
            <a:extLst>
              <a:ext uri="{FF2B5EF4-FFF2-40B4-BE49-F238E27FC236}">
                <a16:creationId xmlns:a16="http://schemas.microsoft.com/office/drawing/2014/main" id="{FE733F27-B5DF-A761-C47C-B13D8B60D82A}"/>
              </a:ext>
            </a:extLst>
          </p:cNvPr>
          <p:cNvSpPr>
            <a:spLocks noGrp="1"/>
          </p:cNvSpPr>
          <p:nvPr>
            <p:ph type="title"/>
          </p:nvPr>
        </p:nvSpPr>
        <p:spPr>
          <a:xfrm>
            <a:off x="409445" y="93833"/>
            <a:ext cx="10515600" cy="1325563"/>
          </a:xfrm>
        </p:spPr>
        <p:txBody>
          <a:bodyPr>
            <a:normAutofit/>
          </a:bodyPr>
          <a:lstStyle/>
          <a:p>
            <a:r>
              <a:rPr lang="en-US" sz="3600">
                <a:solidFill>
                  <a:schemeClr val="tx1"/>
                </a:solidFill>
                <a:latin typeface="Arial" panose="020B0604020202020204" pitchFamily="34" charset="0"/>
                <a:cs typeface="Arial" panose="020B0604020202020204" pitchFamily="34" charset="0"/>
              </a:rPr>
              <a:t>Supports foundational </a:t>
            </a:r>
            <a:r>
              <a:rPr lang="en-US" sz="3600">
                <a:solidFill>
                  <a:schemeClr val="tx1"/>
                </a:solidFill>
              </a:rPr>
              <a:t>i</a:t>
            </a:r>
            <a:r>
              <a:rPr lang="en-US" sz="3600">
                <a:solidFill>
                  <a:schemeClr val="tx1"/>
                </a:solidFill>
                <a:latin typeface="Arial" panose="020B0604020202020204" pitchFamily="34" charset="0"/>
                <a:cs typeface="Arial" panose="020B0604020202020204" pitchFamily="34" charset="0"/>
              </a:rPr>
              <a:t>ntestinal </a:t>
            </a:r>
            <a:r>
              <a:rPr lang="en-US" sz="3600">
                <a:solidFill>
                  <a:schemeClr val="tx1"/>
                </a:solidFill>
              </a:rPr>
              <a:t>b</a:t>
            </a:r>
            <a:r>
              <a:rPr lang="en-US" sz="3600">
                <a:solidFill>
                  <a:schemeClr val="tx1"/>
                </a:solidFill>
                <a:latin typeface="Arial" panose="020B0604020202020204" pitchFamily="34" charset="0"/>
                <a:cs typeface="Arial" panose="020B0604020202020204" pitchFamily="34" charset="0"/>
              </a:rPr>
              <a:t>arrier </a:t>
            </a:r>
            <a:r>
              <a:rPr lang="en-US" sz="3600">
                <a:solidFill>
                  <a:schemeClr val="tx1"/>
                </a:solidFill>
              </a:rPr>
              <a:t>f</a:t>
            </a:r>
            <a:r>
              <a:rPr lang="en-US" sz="3600">
                <a:solidFill>
                  <a:schemeClr val="tx1"/>
                </a:solidFill>
                <a:latin typeface="Arial" panose="020B0604020202020204" pitchFamily="34" charset="0"/>
                <a:cs typeface="Arial" panose="020B0604020202020204" pitchFamily="34" charset="0"/>
              </a:rPr>
              <a:t>unction</a:t>
            </a:r>
            <a:endParaRPr lang="en-US" sz="3600" i="1">
              <a:solidFill>
                <a:schemeClr val="tx1"/>
              </a:solidFill>
              <a:latin typeface="Arial" panose="020B0604020202020204" pitchFamily="34" charset="0"/>
              <a:cs typeface="Arial" panose="020B0604020202020204" pitchFamily="34" charset="0"/>
            </a:endParaRPr>
          </a:p>
        </p:txBody>
      </p:sp>
      <p:sp>
        <p:nvSpPr>
          <p:cNvPr id="9" name="Text Placeholder 4">
            <a:extLst>
              <a:ext uri="{FF2B5EF4-FFF2-40B4-BE49-F238E27FC236}">
                <a16:creationId xmlns:a16="http://schemas.microsoft.com/office/drawing/2014/main" id="{6E230E79-D405-E058-B8C6-53C9BD007C4A}"/>
              </a:ext>
            </a:extLst>
          </p:cNvPr>
          <p:cNvSpPr>
            <a:spLocks noGrp="1"/>
          </p:cNvSpPr>
          <p:nvPr>
            <p:ph type="body" idx="4294967295"/>
          </p:nvPr>
        </p:nvSpPr>
        <p:spPr>
          <a:xfrm>
            <a:off x="442344" y="5395944"/>
            <a:ext cx="3021013" cy="2649538"/>
          </a:xfrm>
        </p:spPr>
        <p:txBody>
          <a:bodyPr anchor="t">
            <a:noAutofit/>
          </a:bodyPr>
          <a:lstStyle/>
          <a:p>
            <a:pPr marL="0" indent="0" algn="ctr">
              <a:lnSpc>
                <a:spcPct val="100000"/>
              </a:lnSpc>
              <a:spcBef>
                <a:spcPts val="0"/>
              </a:spcBef>
              <a:buNone/>
            </a:pPr>
            <a:r>
              <a:rPr lang="en-US" sz="1600">
                <a:solidFill>
                  <a:schemeClr val="tx1"/>
                </a:solidFill>
                <a:effectLst/>
                <a:latin typeface="Arial"/>
                <a:ea typeface="Calibri"/>
                <a:cs typeface="Acid Grotesk"/>
              </a:rPr>
              <a:t>Keystone Postbiotic increased </a:t>
            </a:r>
            <a:r>
              <a:rPr lang="en-US" sz="1600">
                <a:solidFill>
                  <a:schemeClr val="tx1"/>
                </a:solidFill>
                <a:latin typeface="Arial"/>
                <a:ea typeface="Calibri"/>
                <a:cs typeface="Acid Grotesk"/>
              </a:rPr>
              <a:t>chemokine production </a:t>
            </a:r>
            <a:endParaRPr lang="en-US" sz="1600">
              <a:solidFill>
                <a:schemeClr val="tx1"/>
              </a:solidFill>
              <a:effectLst/>
              <a:latin typeface="Arial"/>
              <a:ea typeface="Calibri"/>
              <a:cs typeface="Acid Grotesk"/>
            </a:endParaRPr>
          </a:p>
        </p:txBody>
      </p:sp>
      <p:sp>
        <p:nvSpPr>
          <p:cNvPr id="28" name="TextBox 27">
            <a:extLst>
              <a:ext uri="{FF2B5EF4-FFF2-40B4-BE49-F238E27FC236}">
                <a16:creationId xmlns:a16="http://schemas.microsoft.com/office/drawing/2014/main" id="{BF80D997-A95B-1BF0-2156-2DBF72089F57}"/>
              </a:ext>
            </a:extLst>
          </p:cNvPr>
          <p:cNvSpPr txBox="1"/>
          <p:nvPr/>
        </p:nvSpPr>
        <p:spPr>
          <a:xfrm>
            <a:off x="4919235" y="1647127"/>
            <a:ext cx="985229" cy="338554"/>
          </a:xfrm>
          <a:prstGeom prst="rect">
            <a:avLst/>
          </a:prstGeom>
          <a:solidFill>
            <a:schemeClr val="bg1"/>
          </a:solidFill>
        </p:spPr>
        <p:txBody>
          <a:bodyPr wrap="square" rtlCol="0">
            <a:spAutoFit/>
          </a:bodyPr>
          <a:lstStyle/>
          <a:p>
            <a:r>
              <a:rPr lang="en-US" sz="1600" b="1">
                <a:solidFill>
                  <a:srgbClr val="1E8197"/>
                </a:solidFill>
              </a:rPr>
              <a:t>0 h</a:t>
            </a:r>
          </a:p>
        </p:txBody>
      </p:sp>
      <p:sp>
        <p:nvSpPr>
          <p:cNvPr id="29" name="TextBox 28">
            <a:extLst>
              <a:ext uri="{FF2B5EF4-FFF2-40B4-BE49-F238E27FC236}">
                <a16:creationId xmlns:a16="http://schemas.microsoft.com/office/drawing/2014/main" id="{D2D7FDC9-DBA1-2C8C-1EA1-4CC1D77CFB3F}"/>
              </a:ext>
            </a:extLst>
          </p:cNvPr>
          <p:cNvSpPr txBox="1"/>
          <p:nvPr/>
        </p:nvSpPr>
        <p:spPr>
          <a:xfrm>
            <a:off x="6758408" y="1677904"/>
            <a:ext cx="1067785" cy="307777"/>
          </a:xfrm>
          <a:prstGeom prst="rect">
            <a:avLst/>
          </a:prstGeom>
          <a:solidFill>
            <a:schemeClr val="bg1"/>
          </a:solidFill>
        </p:spPr>
        <p:txBody>
          <a:bodyPr wrap="square" rtlCol="0">
            <a:spAutoFit/>
          </a:bodyPr>
          <a:lstStyle/>
          <a:p>
            <a:r>
              <a:rPr lang="en-US" sz="1400" b="1">
                <a:solidFill>
                  <a:srgbClr val="1E8197"/>
                </a:solidFill>
              </a:rPr>
              <a:t>24 h</a:t>
            </a:r>
          </a:p>
        </p:txBody>
      </p:sp>
      <p:sp>
        <p:nvSpPr>
          <p:cNvPr id="30" name="TextBox 29">
            <a:extLst>
              <a:ext uri="{FF2B5EF4-FFF2-40B4-BE49-F238E27FC236}">
                <a16:creationId xmlns:a16="http://schemas.microsoft.com/office/drawing/2014/main" id="{D8B270F2-6E4B-D4EE-2B35-D803CB2D43D0}"/>
              </a:ext>
            </a:extLst>
          </p:cNvPr>
          <p:cNvSpPr txBox="1"/>
          <p:nvPr/>
        </p:nvSpPr>
        <p:spPr>
          <a:xfrm rot="16200000">
            <a:off x="3718734" y="2527917"/>
            <a:ext cx="847969" cy="307777"/>
          </a:xfrm>
          <a:prstGeom prst="rect">
            <a:avLst/>
          </a:prstGeom>
          <a:solidFill>
            <a:schemeClr val="bg1"/>
          </a:solidFill>
        </p:spPr>
        <p:txBody>
          <a:bodyPr wrap="square" rtlCol="0">
            <a:spAutoFit/>
          </a:bodyPr>
          <a:lstStyle/>
          <a:p>
            <a:r>
              <a:rPr lang="en-US" sz="1400" b="1">
                <a:solidFill>
                  <a:srgbClr val="1E8197"/>
                </a:solidFill>
              </a:rPr>
              <a:t>Control</a:t>
            </a:r>
            <a:endParaRPr lang="en-US" sz="1200" b="1">
              <a:solidFill>
                <a:srgbClr val="1E8197"/>
              </a:solidFill>
            </a:endParaRPr>
          </a:p>
        </p:txBody>
      </p:sp>
      <p:sp>
        <p:nvSpPr>
          <p:cNvPr id="31" name="TextBox 30">
            <a:extLst>
              <a:ext uri="{FF2B5EF4-FFF2-40B4-BE49-F238E27FC236}">
                <a16:creationId xmlns:a16="http://schemas.microsoft.com/office/drawing/2014/main" id="{4315E844-8007-5747-F699-E8CA61692A08}"/>
              </a:ext>
            </a:extLst>
          </p:cNvPr>
          <p:cNvSpPr txBox="1"/>
          <p:nvPr/>
        </p:nvSpPr>
        <p:spPr>
          <a:xfrm rot="16200000">
            <a:off x="3609344" y="4329549"/>
            <a:ext cx="1010288" cy="307777"/>
          </a:xfrm>
          <a:prstGeom prst="rect">
            <a:avLst/>
          </a:prstGeom>
          <a:solidFill>
            <a:schemeClr val="bg1"/>
          </a:solidFill>
        </p:spPr>
        <p:txBody>
          <a:bodyPr wrap="square" rtlCol="0">
            <a:spAutoFit/>
          </a:bodyPr>
          <a:lstStyle/>
          <a:p>
            <a:r>
              <a:rPr lang="en-US" sz="1400" b="1">
                <a:solidFill>
                  <a:srgbClr val="1E8197"/>
                </a:solidFill>
              </a:rPr>
              <a:t>Keystone</a:t>
            </a:r>
            <a:endParaRPr lang="en-US" sz="1600" b="1">
              <a:solidFill>
                <a:srgbClr val="1E8197"/>
              </a:solidFill>
            </a:endParaRPr>
          </a:p>
        </p:txBody>
      </p:sp>
      <p:pic>
        <p:nvPicPr>
          <p:cNvPr id="32" name="Picture 31" descr="A collage of images of cells&#10;&#10;Description automatically generated">
            <a:extLst>
              <a:ext uri="{FF2B5EF4-FFF2-40B4-BE49-F238E27FC236}">
                <a16:creationId xmlns:a16="http://schemas.microsoft.com/office/drawing/2014/main" id="{878B51A7-EA70-EA73-EF2E-D2247F79A17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96607" y="2077316"/>
            <a:ext cx="3862457" cy="3096792"/>
          </a:xfrm>
          <a:prstGeom prst="rect">
            <a:avLst/>
          </a:prstGeom>
        </p:spPr>
      </p:pic>
      <p:sp>
        <p:nvSpPr>
          <p:cNvPr id="14" name="Slide Number Placeholder 2">
            <a:extLst>
              <a:ext uri="{FF2B5EF4-FFF2-40B4-BE49-F238E27FC236}">
                <a16:creationId xmlns:a16="http://schemas.microsoft.com/office/drawing/2014/main" id="{C62E7700-E8EA-E17E-ED56-BC6DD299BA0C}"/>
              </a:ext>
            </a:extLst>
          </p:cNvPr>
          <p:cNvSpPr>
            <a:spLocks noGrp="1"/>
          </p:cNvSpPr>
          <p:nvPr>
            <p:ph type="sldNum" sz="quarter" idx="14"/>
          </p:nvPr>
        </p:nvSpPr>
        <p:spPr>
          <a:xfrm>
            <a:off x="10548747" y="6355588"/>
            <a:ext cx="805051" cy="365125"/>
          </a:xfrm>
        </p:spPr>
        <p:txBody>
          <a:bodyPr/>
          <a:lstStyle/>
          <a:p>
            <a:r>
              <a:rPr lang="en-US"/>
              <a:t>PAGE </a:t>
            </a:r>
            <a:fld id="{BDBF9DCE-55C5-154E-AC34-7A0AB594817D}" type="slidenum">
              <a:rPr lang="en-US" smtClean="0"/>
              <a:pPr/>
              <a:t>18</a:t>
            </a:fld>
            <a:endParaRPr lang="en-US"/>
          </a:p>
        </p:txBody>
      </p:sp>
    </p:spTree>
    <p:extLst>
      <p:ext uri="{BB962C8B-B14F-4D97-AF65-F5344CB8AC3E}">
        <p14:creationId xmlns:p14="http://schemas.microsoft.com/office/powerpoint/2010/main" val="567614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orange circle and lines&#10;&#10;Description automatically generated with medium confidence">
            <a:extLst>
              <a:ext uri="{FF2B5EF4-FFF2-40B4-BE49-F238E27FC236}">
                <a16:creationId xmlns:a16="http://schemas.microsoft.com/office/drawing/2014/main" id="{36090EA9-A8BC-1C32-0475-518D086D42D9}"/>
              </a:ext>
            </a:extLst>
          </p:cNvPr>
          <p:cNvPicPr>
            <a:picLocks noChangeAspect="1"/>
          </p:cNvPicPr>
          <p:nvPr/>
        </p:nvPicPr>
        <p:blipFill>
          <a:blip r:embed="rId2" cstate="screen">
            <a:alphaModFix amt="35000"/>
            <a:extLst>
              <a:ext uri="{BEBA8EAE-BF5A-486C-A8C5-ECC9F3942E4B}">
                <a14:imgProps xmlns:a14="http://schemas.microsoft.com/office/drawing/2010/main">
                  <a14:imgLayer r:embed="rId3">
                    <a14:imgEffect>
                      <a14:backgroundRemoval t="0" b="100000" l="7469" r="91828"/>
                    </a14:imgEffect>
                  </a14:imgLayer>
                </a14:imgProps>
              </a:ext>
              <a:ext uri="{28A0092B-C50C-407E-A947-70E740481C1C}">
                <a14:useLocalDpi xmlns:a14="http://schemas.microsoft.com/office/drawing/2010/main"/>
              </a:ext>
            </a:extLst>
          </a:blip>
          <a:srcRect/>
          <a:stretch/>
        </p:blipFill>
        <p:spPr>
          <a:xfrm rot="5400000">
            <a:off x="6149096" y="1367100"/>
            <a:ext cx="5091331" cy="4290276"/>
          </a:xfrm>
          <a:prstGeom prst="rect">
            <a:avLst/>
          </a:prstGeom>
        </p:spPr>
      </p:pic>
      <p:grpSp>
        <p:nvGrpSpPr>
          <p:cNvPr id="6" name="Group 5">
            <a:extLst>
              <a:ext uri="{FF2B5EF4-FFF2-40B4-BE49-F238E27FC236}">
                <a16:creationId xmlns:a16="http://schemas.microsoft.com/office/drawing/2014/main" id="{76A58E66-85D2-731D-D83D-5079C285B32D}"/>
              </a:ext>
            </a:extLst>
          </p:cNvPr>
          <p:cNvGrpSpPr/>
          <p:nvPr/>
        </p:nvGrpSpPr>
        <p:grpSpPr>
          <a:xfrm>
            <a:off x="6753564" y="966569"/>
            <a:ext cx="4056478" cy="4854535"/>
            <a:chOff x="3742640" y="866989"/>
            <a:chExt cx="4158142" cy="5119221"/>
          </a:xfrm>
        </p:grpSpPr>
        <p:sp>
          <p:nvSpPr>
            <p:cNvPr id="7" name="Rounded Rectangle 6">
              <a:extLst>
                <a:ext uri="{FF2B5EF4-FFF2-40B4-BE49-F238E27FC236}">
                  <a16:creationId xmlns:a16="http://schemas.microsoft.com/office/drawing/2014/main" id="{49A4A96F-CC5C-5531-1E0A-53BFA52B066C}"/>
                </a:ext>
              </a:extLst>
            </p:cNvPr>
            <p:cNvSpPr/>
            <p:nvPr/>
          </p:nvSpPr>
          <p:spPr>
            <a:xfrm>
              <a:off x="3742640" y="866989"/>
              <a:ext cx="4158142" cy="5119221"/>
            </a:xfrm>
            <a:prstGeom prst="roundRect">
              <a:avLst>
                <a:gd name="adj" fmla="val 650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0" i="0">
                  <a:solidFill>
                    <a:srgbClr val="000000"/>
                  </a:solidFill>
                  <a:effectLst/>
                  <a:latin typeface="Times"/>
                </a:rPr>
                <a:t> </a:t>
              </a:r>
              <a:endParaRPr lang="en-US"/>
            </a:p>
          </p:txBody>
        </p:sp>
        <p:sp>
          <p:nvSpPr>
            <p:cNvPr id="8" name="TextBox 7">
              <a:extLst>
                <a:ext uri="{FF2B5EF4-FFF2-40B4-BE49-F238E27FC236}">
                  <a16:creationId xmlns:a16="http://schemas.microsoft.com/office/drawing/2014/main" id="{A513160F-F316-206B-C22D-B6B78788F41C}"/>
                </a:ext>
              </a:extLst>
            </p:cNvPr>
            <p:cNvSpPr txBox="1"/>
            <p:nvPr/>
          </p:nvSpPr>
          <p:spPr>
            <a:xfrm>
              <a:off x="4554267" y="999402"/>
              <a:ext cx="2650887" cy="615783"/>
            </a:xfrm>
            <a:prstGeom prst="rect">
              <a:avLst/>
            </a:prstGeom>
            <a:solidFill>
              <a:schemeClr val="bg1"/>
            </a:solidFill>
          </p:spPr>
          <p:txBody>
            <a:bodyPr wrap="square">
              <a:spAutoFit/>
            </a:bodyPr>
            <a:lstStyle/>
            <a:p>
              <a:pPr algn="ctr"/>
              <a:r>
                <a:rPr lang="en-US" sz="1600">
                  <a:solidFill>
                    <a:srgbClr val="1E8197"/>
                  </a:solidFill>
                  <a:latin typeface="+mn-lt"/>
                </a:rPr>
                <a:t>Intestinal Epithelium</a:t>
              </a:r>
            </a:p>
            <a:p>
              <a:pPr algn="ctr"/>
              <a:r>
                <a:rPr lang="en-US" sz="1600">
                  <a:solidFill>
                    <a:srgbClr val="1E8197"/>
                  </a:solidFill>
                </a:rPr>
                <a:t>TEER 24h</a:t>
              </a:r>
              <a:endParaRPr lang="en-US" sz="1600">
                <a:solidFill>
                  <a:srgbClr val="1E8197"/>
                </a:solidFill>
                <a:latin typeface="+mn-lt"/>
              </a:endParaRPr>
            </a:p>
          </p:txBody>
        </p:sp>
        <p:grpSp>
          <p:nvGrpSpPr>
            <p:cNvPr id="9" name="Group 8">
              <a:extLst>
                <a:ext uri="{FF2B5EF4-FFF2-40B4-BE49-F238E27FC236}">
                  <a16:creationId xmlns:a16="http://schemas.microsoft.com/office/drawing/2014/main" id="{CFCFAFC2-539C-8719-FD81-CF64F618170E}"/>
                </a:ext>
              </a:extLst>
            </p:cNvPr>
            <p:cNvGrpSpPr/>
            <p:nvPr/>
          </p:nvGrpSpPr>
          <p:grpSpPr>
            <a:xfrm>
              <a:off x="3745001" y="1433574"/>
              <a:ext cx="3945530" cy="3543857"/>
              <a:chOff x="3104848" y="875890"/>
              <a:chExt cx="4932246" cy="4051710"/>
            </a:xfrm>
          </p:grpSpPr>
          <p:graphicFrame>
            <p:nvGraphicFramePr>
              <p:cNvPr id="19" name="Chart 18">
                <a:extLst>
                  <a:ext uri="{FF2B5EF4-FFF2-40B4-BE49-F238E27FC236}">
                    <a16:creationId xmlns:a16="http://schemas.microsoft.com/office/drawing/2014/main" id="{FC96F480-0054-07DD-3D68-B3CF1410B2AE}"/>
                  </a:ext>
                </a:extLst>
              </p:cNvPr>
              <p:cNvGraphicFramePr>
                <a:graphicFrameLocks/>
              </p:cNvGraphicFramePr>
              <p:nvPr/>
            </p:nvGraphicFramePr>
            <p:xfrm>
              <a:off x="3104848" y="875890"/>
              <a:ext cx="4932246" cy="4051710"/>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DD99B462-77C5-BD1B-D5E8-1C62F6A3A869}"/>
                  </a:ext>
                </a:extLst>
              </p:cNvPr>
              <p:cNvSpPr txBox="1"/>
              <p:nvPr/>
            </p:nvSpPr>
            <p:spPr>
              <a:xfrm>
                <a:off x="5163477" y="1098373"/>
                <a:ext cx="814987" cy="461665"/>
              </a:xfrm>
              <a:prstGeom prst="rect">
                <a:avLst/>
              </a:prstGeom>
              <a:noFill/>
            </p:spPr>
            <p:txBody>
              <a:bodyPr wrap="square" rtlCol="0">
                <a:spAutoFit/>
              </a:bodyPr>
              <a:lstStyle/>
              <a:p>
                <a:pPr algn="ctr"/>
                <a:r>
                  <a:rPr lang="en-US" sz="2400">
                    <a:solidFill>
                      <a:srgbClr val="FF612F"/>
                    </a:solidFill>
                  </a:rPr>
                  <a:t>*</a:t>
                </a:r>
              </a:p>
            </p:txBody>
          </p:sp>
          <p:sp>
            <p:nvSpPr>
              <p:cNvPr id="21" name="Left Bracket 20">
                <a:extLst>
                  <a:ext uri="{FF2B5EF4-FFF2-40B4-BE49-F238E27FC236}">
                    <a16:creationId xmlns:a16="http://schemas.microsoft.com/office/drawing/2014/main" id="{4A34464C-A6D8-5C02-8AFF-EEDD17DC4C07}"/>
                  </a:ext>
                </a:extLst>
              </p:cNvPr>
              <p:cNvSpPr/>
              <p:nvPr/>
            </p:nvSpPr>
            <p:spPr>
              <a:xfrm rot="5400000">
                <a:off x="5485414" y="958512"/>
                <a:ext cx="62601" cy="1233012"/>
              </a:xfrm>
              <a:prstGeom prst="leftBracket">
                <a:avLst/>
              </a:prstGeom>
              <a:noFill/>
              <a:ln>
                <a:solidFill>
                  <a:schemeClr val="accent6">
                    <a:lumMod val="1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43F75CE5-4F36-C957-BED2-F5E2BB7021A9}"/>
                  </a:ext>
                </a:extLst>
              </p:cNvPr>
              <p:cNvSpPr txBox="1"/>
              <p:nvPr/>
            </p:nvSpPr>
            <p:spPr>
              <a:xfrm>
                <a:off x="6434815" y="1215987"/>
                <a:ext cx="814987" cy="461665"/>
              </a:xfrm>
              <a:prstGeom prst="rect">
                <a:avLst/>
              </a:prstGeom>
              <a:noFill/>
            </p:spPr>
            <p:txBody>
              <a:bodyPr wrap="square" rtlCol="0">
                <a:spAutoFit/>
              </a:bodyPr>
              <a:lstStyle/>
              <a:p>
                <a:pPr algn="ctr"/>
                <a:r>
                  <a:rPr lang="en-US" sz="2400">
                    <a:solidFill>
                      <a:srgbClr val="B8D7FF"/>
                    </a:solidFill>
                  </a:rPr>
                  <a:t>*</a:t>
                </a:r>
              </a:p>
            </p:txBody>
          </p:sp>
        </p:grpSp>
        <p:grpSp>
          <p:nvGrpSpPr>
            <p:cNvPr id="10" name="Group 9">
              <a:extLst>
                <a:ext uri="{FF2B5EF4-FFF2-40B4-BE49-F238E27FC236}">
                  <a16:creationId xmlns:a16="http://schemas.microsoft.com/office/drawing/2014/main" id="{A561D304-75C4-78FD-4A09-4BC6D9705BE5}"/>
                </a:ext>
              </a:extLst>
            </p:cNvPr>
            <p:cNvGrpSpPr/>
            <p:nvPr/>
          </p:nvGrpSpPr>
          <p:grpSpPr>
            <a:xfrm>
              <a:off x="4627943" y="4823699"/>
              <a:ext cx="2137193" cy="340194"/>
              <a:chOff x="6888663" y="3308027"/>
              <a:chExt cx="2137193" cy="340194"/>
            </a:xfrm>
          </p:grpSpPr>
          <p:sp>
            <p:nvSpPr>
              <p:cNvPr id="17" name="TextBox 16">
                <a:extLst>
                  <a:ext uri="{FF2B5EF4-FFF2-40B4-BE49-F238E27FC236}">
                    <a16:creationId xmlns:a16="http://schemas.microsoft.com/office/drawing/2014/main" id="{A1453E82-F8D2-829D-26C0-07C95A9B309E}"/>
                  </a:ext>
                </a:extLst>
              </p:cNvPr>
              <p:cNvSpPr txBox="1"/>
              <p:nvPr/>
            </p:nvSpPr>
            <p:spPr>
              <a:xfrm>
                <a:off x="7075712" y="3308027"/>
                <a:ext cx="1950144" cy="340194"/>
              </a:xfrm>
              <a:prstGeom prst="rect">
                <a:avLst/>
              </a:prstGeom>
              <a:noFill/>
            </p:spPr>
            <p:txBody>
              <a:bodyPr wrap="square" rtlCol="0">
                <a:spAutoFit/>
              </a:bodyPr>
              <a:lstStyle/>
              <a:p>
                <a:r>
                  <a:rPr lang="en-US" sz="1100">
                    <a:solidFill>
                      <a:schemeClr val="accent6">
                        <a:lumMod val="10000"/>
                      </a:schemeClr>
                    </a:solidFill>
                  </a:rPr>
                  <a:t>No Stimulation</a:t>
                </a:r>
              </a:p>
            </p:txBody>
          </p:sp>
          <p:sp>
            <p:nvSpPr>
              <p:cNvPr id="18" name="Rectangle 17">
                <a:extLst>
                  <a:ext uri="{FF2B5EF4-FFF2-40B4-BE49-F238E27FC236}">
                    <a16:creationId xmlns:a16="http://schemas.microsoft.com/office/drawing/2014/main" id="{1D26913C-9488-38D7-CF27-98BB60E26398}"/>
                  </a:ext>
                </a:extLst>
              </p:cNvPr>
              <p:cNvSpPr/>
              <p:nvPr/>
            </p:nvSpPr>
            <p:spPr>
              <a:xfrm>
                <a:off x="6888663" y="3382318"/>
                <a:ext cx="187049" cy="154881"/>
              </a:xfrm>
              <a:prstGeom prst="rect">
                <a:avLst/>
              </a:prstGeom>
              <a:solidFill>
                <a:schemeClr val="accent6">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2D6924E0-3365-ED31-9519-07739209CDF4}"/>
                </a:ext>
              </a:extLst>
            </p:cNvPr>
            <p:cNvGrpSpPr/>
            <p:nvPr/>
          </p:nvGrpSpPr>
          <p:grpSpPr>
            <a:xfrm>
              <a:off x="4623691" y="5088674"/>
              <a:ext cx="2447681" cy="340193"/>
              <a:chOff x="7460675" y="3610285"/>
              <a:chExt cx="2447681" cy="340193"/>
            </a:xfrm>
          </p:grpSpPr>
          <p:sp>
            <p:nvSpPr>
              <p:cNvPr id="15" name="TextBox 14">
                <a:extLst>
                  <a:ext uri="{FF2B5EF4-FFF2-40B4-BE49-F238E27FC236}">
                    <a16:creationId xmlns:a16="http://schemas.microsoft.com/office/drawing/2014/main" id="{60EE4697-6E5F-4226-A7F3-A6D4E3261C2C}"/>
                  </a:ext>
                </a:extLst>
              </p:cNvPr>
              <p:cNvSpPr txBox="1"/>
              <p:nvPr/>
            </p:nvSpPr>
            <p:spPr>
              <a:xfrm>
                <a:off x="7647025" y="3610285"/>
                <a:ext cx="2261331" cy="340193"/>
              </a:xfrm>
              <a:prstGeom prst="rect">
                <a:avLst/>
              </a:prstGeom>
              <a:noFill/>
            </p:spPr>
            <p:txBody>
              <a:bodyPr wrap="square" rtlCol="0">
                <a:spAutoFit/>
              </a:bodyPr>
              <a:lstStyle/>
              <a:p>
                <a:r>
                  <a:rPr lang="en-US" sz="1100">
                    <a:solidFill>
                      <a:schemeClr val="accent6">
                        <a:lumMod val="10000"/>
                      </a:schemeClr>
                    </a:solidFill>
                  </a:rPr>
                  <a:t>Stimulation Only</a:t>
                </a:r>
              </a:p>
            </p:txBody>
          </p:sp>
          <p:sp>
            <p:nvSpPr>
              <p:cNvPr id="16" name="Rectangle 15">
                <a:extLst>
                  <a:ext uri="{FF2B5EF4-FFF2-40B4-BE49-F238E27FC236}">
                    <a16:creationId xmlns:a16="http://schemas.microsoft.com/office/drawing/2014/main" id="{598A0888-C78C-6B3A-701A-6E84D9236026}"/>
                  </a:ext>
                </a:extLst>
              </p:cNvPr>
              <p:cNvSpPr/>
              <p:nvPr/>
            </p:nvSpPr>
            <p:spPr>
              <a:xfrm>
                <a:off x="7460675" y="3683481"/>
                <a:ext cx="187049" cy="154881"/>
              </a:xfrm>
              <a:prstGeom prst="rect">
                <a:avLst/>
              </a:prstGeom>
              <a:solidFill>
                <a:srgbClr val="FF612F"/>
              </a:solidFill>
              <a:ln>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D438D790-1705-7CAF-4C88-19119A9730C7}"/>
                </a:ext>
              </a:extLst>
            </p:cNvPr>
            <p:cNvGrpSpPr/>
            <p:nvPr/>
          </p:nvGrpSpPr>
          <p:grpSpPr>
            <a:xfrm>
              <a:off x="4623691" y="5366955"/>
              <a:ext cx="3066838" cy="340194"/>
              <a:chOff x="7459977" y="3925116"/>
              <a:chExt cx="3066838" cy="340194"/>
            </a:xfrm>
          </p:grpSpPr>
          <p:sp>
            <p:nvSpPr>
              <p:cNvPr id="13" name="TextBox 12">
                <a:extLst>
                  <a:ext uri="{FF2B5EF4-FFF2-40B4-BE49-F238E27FC236}">
                    <a16:creationId xmlns:a16="http://schemas.microsoft.com/office/drawing/2014/main" id="{F290300C-084F-BC47-CCB4-E67EAA597331}"/>
                  </a:ext>
                </a:extLst>
              </p:cNvPr>
              <p:cNvSpPr txBox="1"/>
              <p:nvPr/>
            </p:nvSpPr>
            <p:spPr>
              <a:xfrm>
                <a:off x="7659542" y="3925116"/>
                <a:ext cx="2867273" cy="340194"/>
              </a:xfrm>
              <a:prstGeom prst="rect">
                <a:avLst/>
              </a:prstGeom>
              <a:noFill/>
            </p:spPr>
            <p:txBody>
              <a:bodyPr wrap="square" rtlCol="0">
                <a:spAutoFit/>
              </a:bodyPr>
              <a:lstStyle/>
              <a:p>
                <a:r>
                  <a:rPr lang="en-US" sz="1100">
                    <a:solidFill>
                      <a:schemeClr val="accent6">
                        <a:lumMod val="10000"/>
                      </a:schemeClr>
                    </a:solidFill>
                  </a:rPr>
                  <a:t>Keystone + Stimulation</a:t>
                </a:r>
              </a:p>
            </p:txBody>
          </p:sp>
          <p:sp>
            <p:nvSpPr>
              <p:cNvPr id="14" name="Rectangle 13">
                <a:extLst>
                  <a:ext uri="{FF2B5EF4-FFF2-40B4-BE49-F238E27FC236}">
                    <a16:creationId xmlns:a16="http://schemas.microsoft.com/office/drawing/2014/main" id="{97754585-5D88-34F8-10D7-8226C9F22D7B}"/>
                  </a:ext>
                </a:extLst>
              </p:cNvPr>
              <p:cNvSpPr/>
              <p:nvPr/>
            </p:nvSpPr>
            <p:spPr>
              <a:xfrm>
                <a:off x="7459977" y="4017773"/>
                <a:ext cx="187049" cy="154881"/>
              </a:xfrm>
              <a:prstGeom prst="rect">
                <a:avLst/>
              </a:prstGeom>
              <a:solidFill>
                <a:srgbClr val="15788D"/>
              </a:solidFill>
              <a:ln>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Title 1">
            <a:extLst>
              <a:ext uri="{FF2B5EF4-FFF2-40B4-BE49-F238E27FC236}">
                <a16:creationId xmlns:a16="http://schemas.microsoft.com/office/drawing/2014/main" id="{1CCF7018-1F66-C03F-0D75-760C620F513F}"/>
              </a:ext>
            </a:extLst>
          </p:cNvPr>
          <p:cNvSpPr txBox="1">
            <a:spLocks/>
          </p:cNvSpPr>
          <p:nvPr/>
        </p:nvSpPr>
        <p:spPr>
          <a:xfrm>
            <a:off x="320175" y="2312593"/>
            <a:ext cx="6024337"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a:latin typeface="Arial" panose="020B0604020202020204" pitchFamily="34" charset="0"/>
                <a:cs typeface="Arial" panose="020B0604020202020204" pitchFamily="34" charset="0"/>
              </a:rPr>
              <a:t>Supports foundational intestinal barrier function</a:t>
            </a:r>
            <a:endParaRPr lang="en-US" sz="3600" i="1">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E129B1F-57AD-E0B4-FD21-22822154A94C}"/>
              </a:ext>
            </a:extLst>
          </p:cNvPr>
          <p:cNvPicPr>
            <a:picLocks noChangeAspect="1"/>
          </p:cNvPicPr>
          <p:nvPr/>
        </p:nvPicPr>
        <p:blipFill>
          <a:blip r:embed="rId5">
            <a:duotone>
              <a:prstClr val="black"/>
              <a:schemeClr val="accent1">
                <a:tint val="45000"/>
                <a:satMod val="400000"/>
              </a:schemeClr>
            </a:duotone>
            <a:alphaModFix amt="35000"/>
          </a:blip>
          <a:stretch>
            <a:fillRect/>
          </a:stretch>
        </p:blipFill>
        <p:spPr>
          <a:xfrm>
            <a:off x="-646995" y="455623"/>
            <a:ext cx="5415148" cy="1856970"/>
          </a:xfrm>
          <a:prstGeom prst="rect">
            <a:avLst/>
          </a:prstGeom>
        </p:spPr>
      </p:pic>
      <p:sp>
        <p:nvSpPr>
          <p:cNvPr id="3" name="Slide Number Placeholder 2">
            <a:extLst>
              <a:ext uri="{FF2B5EF4-FFF2-40B4-BE49-F238E27FC236}">
                <a16:creationId xmlns:a16="http://schemas.microsoft.com/office/drawing/2014/main" id="{1AF5520A-35D7-CA7D-DF25-194647591F3C}"/>
              </a:ext>
            </a:extLst>
          </p:cNvPr>
          <p:cNvSpPr>
            <a:spLocks noGrp="1"/>
          </p:cNvSpPr>
          <p:nvPr>
            <p:ph type="sldNum" sz="quarter" idx="14"/>
          </p:nvPr>
        </p:nvSpPr>
        <p:spPr>
          <a:xfrm>
            <a:off x="10548747" y="6355588"/>
            <a:ext cx="805051" cy="365125"/>
          </a:xfrm>
        </p:spPr>
        <p:txBody>
          <a:bodyPr/>
          <a:lstStyle/>
          <a:p>
            <a:r>
              <a:rPr lang="en-US"/>
              <a:t>PAGE </a:t>
            </a:r>
            <a:fld id="{BDBF9DCE-55C5-154E-AC34-7A0AB594817D}" type="slidenum">
              <a:rPr lang="en-US" smtClean="0"/>
              <a:pPr/>
              <a:t>19</a:t>
            </a:fld>
            <a:endParaRPr lang="en-US"/>
          </a:p>
        </p:txBody>
      </p:sp>
    </p:spTree>
    <p:extLst>
      <p:ext uri="{BB962C8B-B14F-4D97-AF65-F5344CB8AC3E}">
        <p14:creationId xmlns:p14="http://schemas.microsoft.com/office/powerpoint/2010/main" val="826647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014718-8C7C-6390-796F-4282EDB2A6CB}"/>
              </a:ext>
            </a:extLst>
          </p:cNvPr>
          <p:cNvSpPr/>
          <p:nvPr/>
        </p:nvSpPr>
        <p:spPr>
          <a:xfrm>
            <a:off x="-36790" y="0"/>
            <a:ext cx="12228789" cy="6858000"/>
          </a:xfrm>
          <a:prstGeom prst="rect">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32" name="Picture 31">
            <a:extLst>
              <a:ext uri="{FF2B5EF4-FFF2-40B4-BE49-F238E27FC236}">
                <a16:creationId xmlns:a16="http://schemas.microsoft.com/office/drawing/2014/main" id="{9E50D2B6-AA91-1759-B062-1C1B0131C403}"/>
              </a:ext>
            </a:extLst>
          </p:cNvPr>
          <p:cNvPicPr>
            <a:picLocks noChangeAspect="1"/>
          </p:cNvPicPr>
          <p:nvPr/>
        </p:nvPicPr>
        <p:blipFill rotWithShape="1">
          <a:blip r:embed="rId3" cstate="screen">
            <a:alphaModFix amt="10000"/>
            <a:extLst>
              <a:ext uri="{28A0092B-C50C-407E-A947-70E740481C1C}">
                <a14:useLocalDpi xmlns:a14="http://schemas.microsoft.com/office/drawing/2010/main"/>
              </a:ext>
            </a:extLst>
          </a:blip>
          <a:srcRect/>
          <a:stretch/>
        </p:blipFill>
        <p:spPr>
          <a:xfrm>
            <a:off x="-36790" y="-2"/>
            <a:ext cx="4717614" cy="6858000"/>
          </a:xfrm>
          <a:prstGeom prst="rect">
            <a:avLst/>
          </a:prstGeom>
        </p:spPr>
      </p:pic>
      <p:sp>
        <p:nvSpPr>
          <p:cNvPr id="7" name="Google Shape;122;p4">
            <a:extLst>
              <a:ext uri="{FF2B5EF4-FFF2-40B4-BE49-F238E27FC236}">
                <a16:creationId xmlns:a16="http://schemas.microsoft.com/office/drawing/2014/main" id="{1316E1EF-2CA3-9C36-19DD-8FDD79CE60E0}"/>
              </a:ext>
            </a:extLst>
          </p:cNvPr>
          <p:cNvSpPr txBox="1"/>
          <p:nvPr/>
        </p:nvSpPr>
        <p:spPr>
          <a:xfrm>
            <a:off x="927011" y="2505956"/>
            <a:ext cx="4481357" cy="1853342"/>
          </a:xfrm>
          <a:prstGeom prst="rect">
            <a:avLst/>
          </a:prstGeom>
          <a:noFill/>
          <a:ln>
            <a:noFill/>
          </a:ln>
        </p:spPr>
        <p:txBody>
          <a:bodyPr spcFirstLastPara="1" wrap="square" lIns="0" tIns="16500" rIns="0" bIns="0" anchor="t" anchorCtr="0">
            <a:spAutoFit/>
          </a:bodyPr>
          <a:lstStyle/>
          <a:p>
            <a:pPr marL="12065" marR="257810" lvl="0" indent="0" algn="l" defTabSz="914400" rtl="0" eaLnBrk="1" fontAlgn="auto" latinLnBrk="0" hangingPunct="1">
              <a:lnSpc>
                <a:spcPct val="103899"/>
              </a:lnSpc>
              <a:spcBef>
                <a:spcPts val="131"/>
              </a:spcBef>
              <a:spcAft>
                <a:spcPts val="0"/>
              </a:spcAft>
              <a:buClrTx/>
              <a:buSzTx/>
              <a:buFontTx/>
              <a:buNone/>
              <a:tabLst>
                <a:tab pos="354970" algn="l"/>
                <a:tab pos="355605" algn="l"/>
              </a:tabLst>
              <a:defRPr/>
            </a:pPr>
            <a:r>
              <a:rPr kumimoji="0" lang="en-US" sz="2800" b="0" i="0" u="none" strike="noStrike" kern="1200" cap="none" spc="0" normalizeH="0" baseline="0" noProof="0">
                <a:ln>
                  <a:noFill/>
                </a:ln>
                <a:solidFill>
                  <a:srgbClr val="FFFFFF"/>
                </a:solidFill>
                <a:effectLst/>
                <a:uLnTx/>
                <a:uFillTx/>
                <a:latin typeface="Arial"/>
                <a:ea typeface="+mn-ea"/>
                <a:cs typeface="Arial"/>
              </a:rPr>
              <a:t>Function-first science that opens nature’s toolbox to bring inspired microbiome solutions to our partners.</a:t>
            </a: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1" name="Picture 10">
            <a:extLst>
              <a:ext uri="{FF2B5EF4-FFF2-40B4-BE49-F238E27FC236}">
                <a16:creationId xmlns:a16="http://schemas.microsoft.com/office/drawing/2014/main" id="{6CF7D3B9-16F1-DB3E-8B4C-36B92A591A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17659" y="325436"/>
            <a:ext cx="5882690" cy="6207125"/>
          </a:xfrm>
          <a:prstGeom prst="roundRect">
            <a:avLst/>
          </a:prstGeom>
        </p:spPr>
      </p:pic>
      <p:cxnSp>
        <p:nvCxnSpPr>
          <p:cNvPr id="37" name="Straight Connector 36">
            <a:extLst>
              <a:ext uri="{FF2B5EF4-FFF2-40B4-BE49-F238E27FC236}">
                <a16:creationId xmlns:a16="http://schemas.microsoft.com/office/drawing/2014/main" id="{E9F8A7BF-CEA6-F5E7-C15A-1ECE92CD3075}"/>
              </a:ext>
            </a:extLst>
          </p:cNvPr>
          <p:cNvCxnSpPr/>
          <p:nvPr/>
        </p:nvCxnSpPr>
        <p:spPr>
          <a:xfrm>
            <a:off x="925676" y="2040381"/>
            <a:ext cx="381401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2616761-418B-99DB-F89C-F7DAE221B592}"/>
              </a:ext>
            </a:extLst>
          </p:cNvPr>
          <p:cNvCxnSpPr/>
          <p:nvPr/>
        </p:nvCxnSpPr>
        <p:spPr>
          <a:xfrm>
            <a:off x="924597" y="4923766"/>
            <a:ext cx="381401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12FEF36-C14F-ED48-7C5D-5BAAF3390EC8}"/>
              </a:ext>
            </a:extLst>
          </p:cNvPr>
          <p:cNvSpPr txBox="1"/>
          <p:nvPr/>
        </p:nvSpPr>
        <p:spPr>
          <a:xfrm>
            <a:off x="324003" y="540169"/>
            <a:ext cx="524402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4F9FA"/>
                </a:solidFill>
                <a:effectLst/>
                <a:uLnTx/>
                <a:uFillTx/>
                <a:latin typeface="Arial" panose="020B0604020202020204"/>
                <a:ea typeface="+mn-ea"/>
                <a:cs typeface="Arial" panose="020B0604020202020204" pitchFamily="34" charset="0"/>
              </a:rPr>
              <a:t>“Improving health through microbiome innovation”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4788C"/>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6BC812B1-8EBF-4843-C406-38C6A6F7D3F8}"/>
              </a:ext>
            </a:extLst>
          </p:cNvPr>
          <p:cNvSpPr txBox="1"/>
          <p:nvPr/>
        </p:nvSpPr>
        <p:spPr>
          <a:xfrm>
            <a:off x="2828" y="5269607"/>
            <a:ext cx="5244022" cy="892552"/>
          </a:xfrm>
          <a:prstGeom prst="rect">
            <a:avLst/>
          </a:prstGeom>
          <a:noFill/>
        </p:spPr>
        <p:txBody>
          <a:bodyPr wrap="square" lIns="91440" tIns="45720" rIns="91440" bIns="45720" rtlCol="0" anchor="t">
            <a:spAutoFit/>
          </a:bodyPr>
          <a:lstStyle/>
          <a:p>
            <a:pPr algn="ctr">
              <a:defRPr/>
            </a:pPr>
            <a:r>
              <a:rPr lang="en-US" sz="2800" b="1" dirty="0">
                <a:solidFill>
                  <a:srgbClr val="F4F9FA"/>
                </a:solidFill>
                <a:latin typeface="Arial" panose="020B0604020202020204"/>
                <a:cs typeface="Arial"/>
              </a:rPr>
              <a:t>“I feel the effect”</a:t>
            </a:r>
            <a:endParaRPr kumimoji="0" lang="en-US" sz="2800" b="1" i="0" u="none" strike="noStrike" kern="1200" cap="none" spc="0" normalizeH="0" baseline="0" noProof="0" dirty="0">
              <a:ln>
                <a:noFill/>
              </a:ln>
              <a:solidFill>
                <a:srgbClr val="F4F9FA"/>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4788C"/>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19899465"/>
      </p:ext>
    </p:extLst>
  </p:cSld>
  <p:clrMapOvr>
    <a:masterClrMapping/>
  </p:clrMapOvr>
  <mc:AlternateContent xmlns:mc="http://schemas.openxmlformats.org/markup-compatibility/2006" xmlns:p14="http://schemas.microsoft.com/office/powerpoint/2010/main">
    <mc:Choice Requires="p14">
      <p:transition spd="slow" p14:dur="2000" advTm="1379"/>
    </mc:Choice>
    <mc:Fallback xmlns="">
      <p:transition spd="slow" advTm="137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5B5A0E-70EE-1DF9-97EC-5762BFAF02CC}"/>
            </a:ext>
          </a:extLst>
        </p:cNvPr>
        <p:cNvGrpSpPr/>
        <p:nvPr/>
      </p:nvGrpSpPr>
      <p:grpSpPr>
        <a:xfrm>
          <a:off x="0" y="0"/>
          <a:ext cx="0" cy="0"/>
          <a:chOff x="0" y="0"/>
          <a:chExt cx="0" cy="0"/>
        </a:xfrm>
      </p:grpSpPr>
      <p:pic>
        <p:nvPicPr>
          <p:cNvPr id="4" name="Picture 3" descr="A blue and orange circle and lines&#10;&#10;Description automatically generated with medium confidence">
            <a:extLst>
              <a:ext uri="{FF2B5EF4-FFF2-40B4-BE49-F238E27FC236}">
                <a16:creationId xmlns:a16="http://schemas.microsoft.com/office/drawing/2014/main" id="{22B753D4-58C9-B42B-6CF0-7611AE517488}"/>
              </a:ext>
            </a:extLst>
          </p:cNvPr>
          <p:cNvPicPr>
            <a:picLocks noChangeAspect="1"/>
          </p:cNvPicPr>
          <p:nvPr/>
        </p:nvPicPr>
        <p:blipFill>
          <a:blip r:embed="rId3" cstate="screen">
            <a:alphaModFix amt="35000"/>
            <a:extLst>
              <a:ext uri="{BEBA8EAE-BF5A-486C-A8C5-ECC9F3942E4B}">
                <a14:imgProps xmlns:a14="http://schemas.microsoft.com/office/drawing/2010/main">
                  <a14:imgLayer r:embed="rId4">
                    <a14:imgEffect>
                      <a14:backgroundRemoval t="0" b="100000" l="7469" r="91828"/>
                    </a14:imgEffect>
                  </a14:imgLayer>
                </a14:imgProps>
              </a:ext>
              <a:ext uri="{28A0092B-C50C-407E-A947-70E740481C1C}">
                <a14:useLocalDpi xmlns:a14="http://schemas.microsoft.com/office/drawing/2010/main"/>
              </a:ext>
            </a:extLst>
          </a:blip>
          <a:srcRect/>
          <a:stretch/>
        </p:blipFill>
        <p:spPr>
          <a:xfrm>
            <a:off x="5998241" y="2095371"/>
            <a:ext cx="5102963" cy="3527778"/>
          </a:xfrm>
          <a:prstGeom prst="rect">
            <a:avLst/>
          </a:prstGeom>
        </p:spPr>
      </p:pic>
      <p:sp>
        <p:nvSpPr>
          <p:cNvPr id="6" name="Rounded Rectangle 5">
            <a:extLst>
              <a:ext uri="{FF2B5EF4-FFF2-40B4-BE49-F238E27FC236}">
                <a16:creationId xmlns:a16="http://schemas.microsoft.com/office/drawing/2014/main" id="{059DF002-2B96-0E8F-3809-9CB3FCA4606D}"/>
              </a:ext>
            </a:extLst>
          </p:cNvPr>
          <p:cNvSpPr/>
          <p:nvPr/>
        </p:nvSpPr>
        <p:spPr>
          <a:xfrm>
            <a:off x="6193760" y="2149590"/>
            <a:ext cx="4907445" cy="3303024"/>
          </a:xfrm>
          <a:prstGeom prst="roundRect">
            <a:avLst>
              <a:gd name="adj" fmla="val 67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t>
            </a:r>
          </a:p>
        </p:txBody>
      </p:sp>
      <p:pic>
        <p:nvPicPr>
          <p:cNvPr id="8" name="Picture 7" descr="A blue and orange circle and lines&#10;&#10;Description automatically generated with medium confidence">
            <a:extLst>
              <a:ext uri="{FF2B5EF4-FFF2-40B4-BE49-F238E27FC236}">
                <a16:creationId xmlns:a16="http://schemas.microsoft.com/office/drawing/2014/main" id="{E652F0CD-1215-F41F-B50E-65E5414297EF}"/>
              </a:ext>
            </a:extLst>
          </p:cNvPr>
          <p:cNvPicPr>
            <a:picLocks noChangeAspect="1"/>
          </p:cNvPicPr>
          <p:nvPr/>
        </p:nvPicPr>
        <p:blipFill>
          <a:blip r:embed="rId5" cstate="screen">
            <a:alphaModFix amt="35000"/>
            <a:extLst>
              <a:ext uri="{BEBA8EAE-BF5A-486C-A8C5-ECC9F3942E4B}">
                <a14:imgProps xmlns:a14="http://schemas.microsoft.com/office/drawing/2010/main">
                  <a14:imgLayer r:embed="rId6">
                    <a14:imgEffect>
                      <a14:backgroundRemoval t="0" b="100000" l="7469" r="91828"/>
                    </a14:imgEffect>
                  </a14:imgLayer>
                </a14:imgProps>
              </a:ext>
              <a:ext uri="{28A0092B-C50C-407E-A947-70E740481C1C}">
                <a14:useLocalDpi xmlns:a14="http://schemas.microsoft.com/office/drawing/2010/main"/>
              </a:ext>
            </a:extLst>
          </a:blip>
          <a:srcRect/>
          <a:stretch/>
        </p:blipFill>
        <p:spPr>
          <a:xfrm rot="5400000">
            <a:off x="431782" y="1314901"/>
            <a:ext cx="4888015" cy="4702671"/>
          </a:xfrm>
          <a:prstGeom prst="rect">
            <a:avLst/>
          </a:prstGeom>
        </p:spPr>
      </p:pic>
      <p:sp>
        <p:nvSpPr>
          <p:cNvPr id="2" name="Title 1">
            <a:extLst>
              <a:ext uri="{FF2B5EF4-FFF2-40B4-BE49-F238E27FC236}">
                <a16:creationId xmlns:a16="http://schemas.microsoft.com/office/drawing/2014/main" id="{7DF35D89-0C62-FDEA-9713-814F6A293808}"/>
              </a:ext>
            </a:extLst>
          </p:cNvPr>
          <p:cNvSpPr>
            <a:spLocks noGrp="1"/>
          </p:cNvSpPr>
          <p:nvPr>
            <p:ph type="title" idx="4294967295"/>
          </p:nvPr>
        </p:nvSpPr>
        <p:spPr>
          <a:xfrm>
            <a:off x="503175" y="399680"/>
            <a:ext cx="10298113" cy="830263"/>
          </a:xfrm>
        </p:spPr>
        <p:txBody>
          <a:bodyPr>
            <a:normAutofit fontScale="90000"/>
          </a:bodyPr>
          <a:lstStyle/>
          <a:p>
            <a:r>
              <a:rPr lang="en-US" sz="3200">
                <a:solidFill>
                  <a:schemeClr val="tx1"/>
                </a:solidFill>
                <a:latin typeface="+mj-lt"/>
                <a:cs typeface="Arial"/>
              </a:rPr>
              <a:t>Supports </a:t>
            </a:r>
            <a:r>
              <a:rPr lang="en-US" sz="3200">
                <a:solidFill>
                  <a:schemeClr val="tx1"/>
                </a:solidFill>
              </a:rPr>
              <a:t>k</a:t>
            </a:r>
            <a:r>
              <a:rPr lang="en-US" sz="3200">
                <a:solidFill>
                  <a:schemeClr val="tx1"/>
                </a:solidFill>
                <a:latin typeface="Arial" panose="020B0604020202020204" pitchFamily="34" charset="0"/>
                <a:cs typeface="Arial" panose="020B0604020202020204" pitchFamily="34" charset="0"/>
              </a:rPr>
              <a:t>eystone</a:t>
            </a:r>
            <a:r>
              <a:rPr lang="en-US" sz="3200">
                <a:solidFill>
                  <a:schemeClr val="tx1"/>
                </a:solidFill>
                <a:latin typeface="+mj-lt"/>
                <a:cs typeface="Arial"/>
              </a:rPr>
              <a:t> gut bacteria </a:t>
            </a:r>
            <a:br>
              <a:rPr lang="en-US" sz="3200">
                <a:solidFill>
                  <a:schemeClr val="tx1"/>
                </a:solidFill>
                <a:latin typeface="+mj-lt"/>
                <a:cs typeface="Arial"/>
              </a:rPr>
            </a:br>
            <a:r>
              <a:rPr lang="en-US" sz="2200">
                <a:solidFill>
                  <a:schemeClr val="tx1"/>
                </a:solidFill>
                <a:latin typeface="+mj-lt"/>
                <a:cs typeface="Arial"/>
              </a:rPr>
              <a:t>Initial data supports human clinical #2</a:t>
            </a:r>
            <a:endParaRPr lang="en-US" sz="2200">
              <a:solidFill>
                <a:schemeClr val="tx1"/>
              </a:solidFill>
            </a:endParaRPr>
          </a:p>
        </p:txBody>
      </p:sp>
      <p:sp>
        <p:nvSpPr>
          <p:cNvPr id="14" name="Text Placeholder 4">
            <a:extLst>
              <a:ext uri="{FF2B5EF4-FFF2-40B4-BE49-F238E27FC236}">
                <a16:creationId xmlns:a16="http://schemas.microsoft.com/office/drawing/2014/main" id="{E211212A-E8BE-9769-E212-29CA32A5FF0D}"/>
              </a:ext>
            </a:extLst>
          </p:cNvPr>
          <p:cNvSpPr txBox="1">
            <a:spLocks/>
          </p:cNvSpPr>
          <p:nvPr/>
        </p:nvSpPr>
        <p:spPr>
          <a:xfrm>
            <a:off x="248920" y="6538150"/>
            <a:ext cx="7422078" cy="52251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r>
              <a:rPr lang="en-US" sz="1000" i="1" kern="1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Based on a gene-based analysis targeting a conserved DNA sequence unique to Bifidobacterium.</a:t>
            </a:r>
            <a:endParaRPr lang="en-US" sz="1000">
              <a:solidFill>
                <a:schemeClr val="tx1"/>
              </a:solidFill>
              <a:latin typeface="Acid Grotesk"/>
              <a:ea typeface="Calibri" panose="020F0502020204030204" pitchFamily="34" charset="0"/>
              <a:cs typeface="Acid Grotesk"/>
            </a:endParaRPr>
          </a:p>
        </p:txBody>
      </p:sp>
      <p:sp>
        <p:nvSpPr>
          <p:cNvPr id="17" name="Slide Number Placeholder 3">
            <a:extLst>
              <a:ext uri="{FF2B5EF4-FFF2-40B4-BE49-F238E27FC236}">
                <a16:creationId xmlns:a16="http://schemas.microsoft.com/office/drawing/2014/main" id="{80B31837-B168-258D-F3AB-217A8DD34A73}"/>
              </a:ext>
            </a:extLst>
          </p:cNvPr>
          <p:cNvSpPr txBox="1">
            <a:spLocks/>
          </p:cNvSpPr>
          <p:nvPr/>
        </p:nvSpPr>
        <p:spPr>
          <a:xfrm>
            <a:off x="10307783" y="6355588"/>
            <a:ext cx="10460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a:t>PAGE </a:t>
            </a:r>
            <a:fld id="{BDBF9DCE-55C5-154E-AC34-7A0AB594817D}" type="slidenum">
              <a:rPr lang="en-US" sz="1000" smtClean="0"/>
              <a:pPr algn="r"/>
              <a:t>20</a:t>
            </a:fld>
            <a:endParaRPr lang="en-US" sz="1000"/>
          </a:p>
        </p:txBody>
      </p:sp>
      <p:sp>
        <p:nvSpPr>
          <p:cNvPr id="3" name="Rounded Rectangle 2">
            <a:extLst>
              <a:ext uri="{FF2B5EF4-FFF2-40B4-BE49-F238E27FC236}">
                <a16:creationId xmlns:a16="http://schemas.microsoft.com/office/drawing/2014/main" id="{5BAC13A1-6432-044F-C2FC-5FE341428302}"/>
              </a:ext>
            </a:extLst>
          </p:cNvPr>
          <p:cNvSpPr/>
          <p:nvPr/>
        </p:nvSpPr>
        <p:spPr>
          <a:xfrm>
            <a:off x="730133" y="1229943"/>
            <a:ext cx="4496994" cy="4649817"/>
          </a:xfrm>
          <a:prstGeom prst="roundRect">
            <a:avLst>
              <a:gd name="adj" fmla="val 67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t>
            </a:r>
          </a:p>
        </p:txBody>
      </p:sp>
      <p:pic>
        <p:nvPicPr>
          <p:cNvPr id="9" name="Picture 8">
            <a:extLst>
              <a:ext uri="{FF2B5EF4-FFF2-40B4-BE49-F238E27FC236}">
                <a16:creationId xmlns:a16="http://schemas.microsoft.com/office/drawing/2014/main" id="{4A6A1917-6EC3-35E2-CE6E-648263FF8A2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74375" y="1324696"/>
            <a:ext cx="2437321" cy="4298453"/>
          </a:xfrm>
          <a:prstGeom prst="rect">
            <a:avLst/>
          </a:prstGeom>
        </p:spPr>
      </p:pic>
      <p:sp>
        <p:nvSpPr>
          <p:cNvPr id="10" name="TextBox 9">
            <a:extLst>
              <a:ext uri="{FF2B5EF4-FFF2-40B4-BE49-F238E27FC236}">
                <a16:creationId xmlns:a16="http://schemas.microsoft.com/office/drawing/2014/main" id="{917887DE-0C75-77B9-46E1-ECD324E5CF63}"/>
              </a:ext>
            </a:extLst>
          </p:cNvPr>
          <p:cNvSpPr txBox="1"/>
          <p:nvPr/>
        </p:nvSpPr>
        <p:spPr>
          <a:xfrm>
            <a:off x="6237500" y="1405386"/>
            <a:ext cx="5027851" cy="646331"/>
          </a:xfrm>
          <a:prstGeom prst="rect">
            <a:avLst/>
          </a:prstGeom>
          <a:noFill/>
        </p:spPr>
        <p:txBody>
          <a:bodyPr wrap="none" rtlCol="0">
            <a:spAutoFit/>
          </a:bodyPr>
          <a:lstStyle/>
          <a:p>
            <a:r>
              <a:rPr lang="en-US"/>
              <a:t>In the human pilot study, Keystone significantly </a:t>
            </a:r>
            <a:br>
              <a:rPr lang="en-US"/>
            </a:br>
            <a:r>
              <a:rPr lang="en-US"/>
              <a:t>increased endogenous </a:t>
            </a:r>
            <a:r>
              <a:rPr lang="en-US" i="1" err="1"/>
              <a:t>Akkermansia</a:t>
            </a:r>
            <a:r>
              <a:rPr lang="en-US"/>
              <a:t> levels. </a:t>
            </a:r>
          </a:p>
        </p:txBody>
      </p:sp>
      <p:pic>
        <p:nvPicPr>
          <p:cNvPr id="1026" name="Picture 2">
            <a:extLst>
              <a:ext uri="{FF2B5EF4-FFF2-40B4-BE49-F238E27FC236}">
                <a16:creationId xmlns:a16="http://schemas.microsoft.com/office/drawing/2014/main" id="{674C23B3-3B95-2BB3-2DDC-50EAB1E2E3CD}"/>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2242" t="2089" r="2609" b="3399"/>
          <a:stretch>
            <a:fillRect/>
          </a:stretch>
        </p:blipFill>
        <p:spPr bwMode="auto">
          <a:xfrm>
            <a:off x="6226188" y="2227160"/>
            <a:ext cx="4669339" cy="2963026"/>
          </a:xfrm>
          <a:prstGeom prst="roundRect">
            <a:avLst>
              <a:gd name="adj" fmla="val 0"/>
            </a:avLst>
          </a:prstGeom>
          <a:noFill/>
          <a:effectLst>
            <a:outerShdw blurRad="50800" dist="50800" dir="5400000" sx="1000" sy="1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130C3A4A-7A9D-B012-A915-A0FD11E0B35B}"/>
              </a:ext>
            </a:extLst>
          </p:cNvPr>
          <p:cNvSpPr>
            <a:spLocks noGrp="1"/>
          </p:cNvSpPr>
          <p:nvPr>
            <p:ph type="body" idx="4294967295"/>
          </p:nvPr>
        </p:nvSpPr>
        <p:spPr>
          <a:xfrm>
            <a:off x="3293446" y="2507294"/>
            <a:ext cx="1884818" cy="2445947"/>
          </a:xfrm>
        </p:spPr>
        <p:txBody>
          <a:bodyPr anchor="t">
            <a:noAutofit/>
          </a:bodyPr>
          <a:lstStyle/>
          <a:p>
            <a:pPr marL="0" indent="0">
              <a:lnSpc>
                <a:spcPct val="100000"/>
              </a:lnSpc>
              <a:spcBef>
                <a:spcPts val="0"/>
              </a:spcBef>
              <a:buNone/>
            </a:pPr>
            <a:r>
              <a:rPr lang="en-US" sz="1600">
                <a:solidFill>
                  <a:schemeClr val="tx1"/>
                </a:solidFill>
                <a:latin typeface="Arial"/>
                <a:ea typeface="Calibri"/>
                <a:cs typeface="Acid Grotesk"/>
              </a:rPr>
              <a:t>S</a:t>
            </a:r>
            <a:r>
              <a:rPr lang="en-US" sz="1600">
                <a:solidFill>
                  <a:schemeClr val="tx1"/>
                </a:solidFill>
                <a:effectLst/>
                <a:latin typeface="Arial"/>
                <a:ea typeface="Calibri"/>
                <a:cs typeface="Acid Grotesk"/>
              </a:rPr>
              <a:t>upplementation with Keystone Postbiotic increased the endogenous </a:t>
            </a:r>
            <a:r>
              <a:rPr lang="en-US" sz="1600" i="1">
                <a:solidFill>
                  <a:schemeClr val="tx1"/>
                </a:solidFill>
                <a:latin typeface="Arial"/>
                <a:ea typeface="Calibri"/>
                <a:cs typeface="Acid Grotesk Italic"/>
              </a:rPr>
              <a:t>Bifidobacterium </a:t>
            </a:r>
            <a:r>
              <a:rPr lang="en-US" sz="1600">
                <a:solidFill>
                  <a:schemeClr val="tx1"/>
                </a:solidFill>
                <a:effectLst/>
                <a:latin typeface="Arial"/>
                <a:ea typeface="Calibri"/>
                <a:cs typeface="Acid Grotesk"/>
              </a:rPr>
              <a:t>population of human fecal flora </a:t>
            </a:r>
            <a:r>
              <a:rPr lang="en-US" sz="1600" b="1">
                <a:solidFill>
                  <a:schemeClr val="tx1"/>
                </a:solidFill>
                <a:latin typeface="Arial"/>
                <a:ea typeface="Calibri"/>
                <a:cs typeface="Acid Grotesk"/>
              </a:rPr>
              <a:t>54</a:t>
            </a:r>
            <a:r>
              <a:rPr lang="en-US" sz="1600">
                <a:solidFill>
                  <a:schemeClr val="tx1"/>
                </a:solidFill>
                <a:effectLst/>
                <a:latin typeface="Arial"/>
                <a:ea typeface="Calibri"/>
                <a:cs typeface="Acid Grotesk"/>
              </a:rPr>
              <a:t> times</a:t>
            </a:r>
          </a:p>
        </p:txBody>
      </p:sp>
    </p:spTree>
    <p:extLst>
      <p:ext uri="{BB962C8B-B14F-4D97-AF65-F5344CB8AC3E}">
        <p14:creationId xmlns:p14="http://schemas.microsoft.com/office/powerpoint/2010/main" val="909078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B5A0E-70EE-1DF9-97EC-5762BFAF02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F35D89-0C62-FDEA-9713-814F6A293808}"/>
              </a:ext>
            </a:extLst>
          </p:cNvPr>
          <p:cNvSpPr>
            <a:spLocks noGrp="1"/>
          </p:cNvSpPr>
          <p:nvPr>
            <p:ph type="title" idx="4294967295"/>
          </p:nvPr>
        </p:nvSpPr>
        <p:spPr>
          <a:xfrm>
            <a:off x="252828" y="2273616"/>
            <a:ext cx="10298113" cy="831850"/>
          </a:xfrm>
        </p:spPr>
        <p:txBody>
          <a:bodyPr>
            <a:normAutofit/>
          </a:bodyPr>
          <a:lstStyle/>
          <a:p>
            <a:r>
              <a:rPr lang="en-US" sz="3200">
                <a:solidFill>
                  <a:schemeClr val="tx1"/>
                </a:solidFill>
                <a:latin typeface="+mj-lt"/>
                <a:cs typeface="Arial"/>
              </a:rPr>
              <a:t>Increases butyrate levels</a:t>
            </a:r>
            <a:endParaRPr lang="en-US" sz="3200">
              <a:solidFill>
                <a:schemeClr val="tx1"/>
              </a:solidFill>
            </a:endParaRPr>
          </a:p>
        </p:txBody>
      </p:sp>
      <p:sp>
        <p:nvSpPr>
          <p:cNvPr id="17" name="Slide Number Placeholder 3">
            <a:extLst>
              <a:ext uri="{FF2B5EF4-FFF2-40B4-BE49-F238E27FC236}">
                <a16:creationId xmlns:a16="http://schemas.microsoft.com/office/drawing/2014/main" id="{80B31837-B168-258D-F3AB-217A8DD34A73}"/>
              </a:ext>
            </a:extLst>
          </p:cNvPr>
          <p:cNvSpPr txBox="1">
            <a:spLocks/>
          </p:cNvSpPr>
          <p:nvPr/>
        </p:nvSpPr>
        <p:spPr>
          <a:xfrm>
            <a:off x="10697833" y="6390828"/>
            <a:ext cx="10460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a:t>PAGE </a:t>
            </a:r>
            <a:fld id="{BDBF9DCE-55C5-154E-AC34-7A0AB594817D}" type="slidenum">
              <a:rPr lang="en-US" sz="1000" smtClean="0"/>
              <a:pPr algn="r"/>
              <a:t>21</a:t>
            </a:fld>
            <a:endParaRPr lang="en-US" sz="1000"/>
          </a:p>
        </p:txBody>
      </p:sp>
      <p:pic>
        <p:nvPicPr>
          <p:cNvPr id="7" name="Picture 6" descr="A blue and orange circle and lines&#10;&#10;Description automatically generated with medium confidence">
            <a:extLst>
              <a:ext uri="{FF2B5EF4-FFF2-40B4-BE49-F238E27FC236}">
                <a16:creationId xmlns:a16="http://schemas.microsoft.com/office/drawing/2014/main" id="{34EF1FEC-0988-6FB7-AAAF-C4BFDA08D352}"/>
              </a:ext>
            </a:extLst>
          </p:cNvPr>
          <p:cNvPicPr>
            <a:picLocks noChangeAspect="1"/>
          </p:cNvPicPr>
          <p:nvPr/>
        </p:nvPicPr>
        <p:blipFill>
          <a:blip r:embed="rId3" cstate="screen">
            <a:alphaModFix amt="35000"/>
            <a:extLst>
              <a:ext uri="{BEBA8EAE-BF5A-486C-A8C5-ECC9F3942E4B}">
                <a14:imgProps xmlns:a14="http://schemas.microsoft.com/office/drawing/2010/main">
                  <a14:imgLayer r:embed="rId4">
                    <a14:imgEffect>
                      <a14:backgroundRemoval t="0" b="100000" l="7469" r="91828"/>
                    </a14:imgEffect>
                  </a14:imgLayer>
                </a14:imgProps>
              </a:ext>
              <a:ext uri="{28A0092B-C50C-407E-A947-70E740481C1C}">
                <a14:useLocalDpi xmlns:a14="http://schemas.microsoft.com/office/drawing/2010/main"/>
              </a:ext>
            </a:extLst>
          </a:blip>
          <a:srcRect/>
          <a:stretch/>
        </p:blipFill>
        <p:spPr>
          <a:xfrm rot="5400000">
            <a:off x="5764548" y="666223"/>
            <a:ext cx="5149189" cy="5429951"/>
          </a:xfrm>
          <a:prstGeom prst="rect">
            <a:avLst/>
          </a:prstGeom>
        </p:spPr>
      </p:pic>
      <p:sp>
        <p:nvSpPr>
          <p:cNvPr id="3" name="Rounded Rectangle 2">
            <a:extLst>
              <a:ext uri="{FF2B5EF4-FFF2-40B4-BE49-F238E27FC236}">
                <a16:creationId xmlns:a16="http://schemas.microsoft.com/office/drawing/2014/main" id="{5BAC13A1-6432-044F-C2FC-5FE341428302}"/>
              </a:ext>
            </a:extLst>
          </p:cNvPr>
          <p:cNvSpPr/>
          <p:nvPr/>
        </p:nvSpPr>
        <p:spPr>
          <a:xfrm>
            <a:off x="5874907" y="806604"/>
            <a:ext cx="5142437" cy="4924524"/>
          </a:xfrm>
          <a:prstGeom prst="roundRect">
            <a:avLst>
              <a:gd name="adj" fmla="val 67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t>
            </a:r>
          </a:p>
        </p:txBody>
      </p:sp>
      <p:pic>
        <p:nvPicPr>
          <p:cNvPr id="10" name="Picture 9" descr="A graph of different colored squares&#10;&#10;Description automatically generated with medium confidence">
            <a:extLst>
              <a:ext uri="{FF2B5EF4-FFF2-40B4-BE49-F238E27FC236}">
                <a16:creationId xmlns:a16="http://schemas.microsoft.com/office/drawing/2014/main" id="{43E2EE89-BAE2-8267-B4CD-52555C7448D4}"/>
              </a:ext>
            </a:extLst>
          </p:cNvPr>
          <p:cNvPicPr>
            <a:picLocks noChangeAspect="1"/>
          </p:cNvPicPr>
          <p:nvPr/>
        </p:nvPicPr>
        <p:blipFill>
          <a:blip r:embed="rId5"/>
          <a:stretch>
            <a:fillRect/>
          </a:stretch>
        </p:blipFill>
        <p:spPr>
          <a:xfrm>
            <a:off x="6004461" y="904041"/>
            <a:ext cx="5012882" cy="4827087"/>
          </a:xfrm>
          <a:prstGeom prst="roundRect">
            <a:avLst>
              <a:gd name="adj" fmla="val 5046"/>
            </a:avLst>
          </a:prstGeom>
        </p:spPr>
      </p:pic>
      <p:sp>
        <p:nvSpPr>
          <p:cNvPr id="12" name="TextBox 11">
            <a:extLst>
              <a:ext uri="{FF2B5EF4-FFF2-40B4-BE49-F238E27FC236}">
                <a16:creationId xmlns:a16="http://schemas.microsoft.com/office/drawing/2014/main" id="{D31F506A-1FF8-27AE-686D-9A5E9A244F67}"/>
              </a:ext>
            </a:extLst>
          </p:cNvPr>
          <p:cNvSpPr txBox="1"/>
          <p:nvPr/>
        </p:nvSpPr>
        <p:spPr>
          <a:xfrm>
            <a:off x="252828" y="2898609"/>
            <a:ext cx="4820663" cy="830997"/>
          </a:xfrm>
          <a:prstGeom prst="rect">
            <a:avLst/>
          </a:prstGeom>
          <a:noFill/>
        </p:spPr>
        <p:txBody>
          <a:bodyPr wrap="square">
            <a:spAutoFit/>
          </a:bodyPr>
          <a:lstStyle/>
          <a:p>
            <a:r>
              <a:rPr lang="en-US" sz="2400">
                <a:solidFill>
                  <a:srgbClr val="1E8197"/>
                </a:solidFill>
                <a:latin typeface="+mj-lt"/>
              </a:rPr>
              <a:t>Keystone increased fecal butyrate in subjects on a Western Diet</a:t>
            </a:r>
          </a:p>
        </p:txBody>
      </p:sp>
      <p:pic>
        <p:nvPicPr>
          <p:cNvPr id="4" name="Picture 3">
            <a:extLst>
              <a:ext uri="{FF2B5EF4-FFF2-40B4-BE49-F238E27FC236}">
                <a16:creationId xmlns:a16="http://schemas.microsoft.com/office/drawing/2014/main" id="{77C04834-E753-F4F5-96A9-90A90AAAEDF2}"/>
              </a:ext>
            </a:extLst>
          </p:cNvPr>
          <p:cNvPicPr>
            <a:picLocks noChangeAspect="1"/>
          </p:cNvPicPr>
          <p:nvPr/>
        </p:nvPicPr>
        <p:blipFill>
          <a:blip r:embed="rId6">
            <a:duotone>
              <a:prstClr val="black"/>
              <a:schemeClr val="accent1">
                <a:tint val="45000"/>
                <a:satMod val="400000"/>
              </a:schemeClr>
            </a:duotone>
            <a:alphaModFix amt="35000"/>
          </a:blip>
          <a:stretch>
            <a:fillRect/>
          </a:stretch>
        </p:blipFill>
        <p:spPr>
          <a:xfrm>
            <a:off x="-458720" y="183435"/>
            <a:ext cx="5415148" cy="1856970"/>
          </a:xfrm>
          <a:prstGeom prst="rect">
            <a:avLst/>
          </a:prstGeom>
        </p:spPr>
      </p:pic>
    </p:spTree>
    <p:extLst>
      <p:ext uri="{BB962C8B-B14F-4D97-AF65-F5344CB8AC3E}">
        <p14:creationId xmlns:p14="http://schemas.microsoft.com/office/powerpoint/2010/main" val="938341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C64FC-FF36-20EE-6D55-AF8DBF6FA6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4A9C9F-B48C-8D08-7226-3533871189FA}"/>
              </a:ext>
            </a:extLst>
          </p:cNvPr>
          <p:cNvSpPr>
            <a:spLocks noGrp="1"/>
          </p:cNvSpPr>
          <p:nvPr>
            <p:ph type="title"/>
          </p:nvPr>
        </p:nvSpPr>
        <p:spPr>
          <a:xfrm>
            <a:off x="341434" y="2328525"/>
            <a:ext cx="10515600" cy="2852737"/>
          </a:xfrm>
        </p:spPr>
        <p:txBody>
          <a:bodyPr/>
          <a:lstStyle/>
          <a:p>
            <a:r>
              <a:rPr lang="en-US">
                <a:latin typeface="Arial"/>
                <a:cs typeface="Arial"/>
              </a:rPr>
              <a:t>Human Clinical Data</a:t>
            </a:r>
            <a:endParaRPr lang="en-US"/>
          </a:p>
        </p:txBody>
      </p:sp>
      <p:sp>
        <p:nvSpPr>
          <p:cNvPr id="3" name="Text Placeholder 2">
            <a:extLst>
              <a:ext uri="{FF2B5EF4-FFF2-40B4-BE49-F238E27FC236}">
                <a16:creationId xmlns:a16="http://schemas.microsoft.com/office/drawing/2014/main" id="{55575FE9-C100-01D3-B93A-22528A888837}"/>
              </a:ext>
            </a:extLst>
          </p:cNvPr>
          <p:cNvSpPr>
            <a:spLocks noGrp="1"/>
          </p:cNvSpPr>
          <p:nvPr>
            <p:ph type="body" idx="1"/>
          </p:nvPr>
        </p:nvSpPr>
        <p:spPr>
          <a:xfrm>
            <a:off x="341434" y="5181262"/>
            <a:ext cx="10515600" cy="1327150"/>
          </a:xfrm>
        </p:spPr>
        <p:txBody>
          <a:bodyPr vert="horz" lIns="91440" tIns="45720" rIns="91440" bIns="45720" rtlCol="0" anchor="t">
            <a:normAutofit/>
          </a:bodyPr>
          <a:lstStyle/>
          <a:p>
            <a:r>
              <a:rPr lang="en-US" sz="3200">
                <a:latin typeface="Arial"/>
                <a:cs typeface="Arial"/>
              </a:rPr>
              <a:t>Keystone Postbiotic</a:t>
            </a:r>
            <a:endParaRPr lang="en-US" sz="3200"/>
          </a:p>
        </p:txBody>
      </p:sp>
    </p:spTree>
    <p:extLst>
      <p:ext uri="{BB962C8B-B14F-4D97-AF65-F5344CB8AC3E}">
        <p14:creationId xmlns:p14="http://schemas.microsoft.com/office/powerpoint/2010/main" val="3601672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44D2-259A-8590-CCEE-6FC5565C66B3}"/>
              </a:ext>
            </a:extLst>
          </p:cNvPr>
          <p:cNvSpPr>
            <a:spLocks noGrp="1"/>
          </p:cNvSpPr>
          <p:nvPr>
            <p:ph type="title"/>
          </p:nvPr>
        </p:nvSpPr>
        <p:spPr>
          <a:xfrm>
            <a:off x="471037" y="589231"/>
            <a:ext cx="11235459" cy="1325563"/>
          </a:xfrm>
        </p:spPr>
        <p:txBody>
          <a:bodyPr>
            <a:normAutofit/>
          </a:bodyPr>
          <a:lstStyle/>
          <a:p>
            <a:r>
              <a:rPr lang="en-US" sz="3600">
                <a:latin typeface="+mj-lt"/>
                <a:cs typeface="Arial"/>
              </a:rPr>
              <a:t>Keystone Postbiotic</a:t>
            </a:r>
            <a:r>
              <a:rPr lang="en-US" sz="3600" baseline="30000">
                <a:latin typeface="+mj-lt"/>
                <a:cs typeface="Arial"/>
              </a:rPr>
              <a:t>®</a:t>
            </a:r>
            <a:r>
              <a:rPr lang="en-US" sz="3600">
                <a:latin typeface="+mj-lt"/>
                <a:cs typeface="Arial"/>
              </a:rPr>
              <a:t> human pilot study design</a:t>
            </a:r>
            <a:br>
              <a:rPr lang="en-US" sz="3600"/>
            </a:br>
            <a:endParaRPr lang="en-US" sz="1000" i="1"/>
          </a:p>
        </p:txBody>
      </p:sp>
      <p:sp>
        <p:nvSpPr>
          <p:cNvPr id="4" name="Slide Number Placeholder 3">
            <a:extLst>
              <a:ext uri="{FF2B5EF4-FFF2-40B4-BE49-F238E27FC236}">
                <a16:creationId xmlns:a16="http://schemas.microsoft.com/office/drawing/2014/main" id="{AB7DBE1E-28DD-12C4-222C-12DF1AC5CC80}"/>
              </a:ext>
            </a:extLst>
          </p:cNvPr>
          <p:cNvSpPr>
            <a:spLocks noGrp="1"/>
          </p:cNvSpPr>
          <p:nvPr>
            <p:ph type="sldNum" sz="quarter" idx="14"/>
          </p:nvPr>
        </p:nvSpPr>
        <p:spPr/>
        <p:txBody>
          <a:bodyPr/>
          <a:lstStyle/>
          <a:p>
            <a:r>
              <a:rPr lang="en-US"/>
              <a:t>PAGE </a:t>
            </a:r>
            <a:fld id="{BDBF9DCE-55C5-154E-AC34-7A0AB594817D}" type="slidenum">
              <a:rPr lang="en-US" smtClean="0"/>
              <a:pPr/>
              <a:t>23</a:t>
            </a:fld>
            <a:endParaRPr lang="en-US"/>
          </a:p>
        </p:txBody>
      </p:sp>
      <p:sp>
        <p:nvSpPr>
          <p:cNvPr id="9" name="Rounded Rectangle 8">
            <a:extLst>
              <a:ext uri="{FF2B5EF4-FFF2-40B4-BE49-F238E27FC236}">
                <a16:creationId xmlns:a16="http://schemas.microsoft.com/office/drawing/2014/main" id="{E28298A9-7D76-723E-4626-577AC88368A5}"/>
              </a:ext>
            </a:extLst>
          </p:cNvPr>
          <p:cNvSpPr/>
          <p:nvPr/>
        </p:nvSpPr>
        <p:spPr>
          <a:xfrm>
            <a:off x="471037" y="1971464"/>
            <a:ext cx="10882761" cy="1863823"/>
          </a:xfrm>
          <a:prstGeom prst="roundRect">
            <a:avLst>
              <a:gd name="adj" fmla="val 9611"/>
            </a:avLst>
          </a:prstGeom>
          <a:solidFill>
            <a:srgbClr val="1578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AAA4798-97AC-2DE7-1499-F2F088EBDA67}"/>
              </a:ext>
            </a:extLst>
          </p:cNvPr>
          <p:cNvGrpSpPr/>
          <p:nvPr/>
        </p:nvGrpSpPr>
        <p:grpSpPr>
          <a:xfrm>
            <a:off x="609732" y="2473075"/>
            <a:ext cx="10640561" cy="1179590"/>
            <a:chOff x="199441" y="2176192"/>
            <a:chExt cx="10640561" cy="1179590"/>
          </a:xfrm>
        </p:grpSpPr>
        <p:grpSp>
          <p:nvGrpSpPr>
            <p:cNvPr id="11" name="Group 10">
              <a:extLst>
                <a:ext uri="{FF2B5EF4-FFF2-40B4-BE49-F238E27FC236}">
                  <a16:creationId xmlns:a16="http://schemas.microsoft.com/office/drawing/2014/main" id="{4271D19E-0948-7FE2-69ED-46D4F3A7884F}"/>
                </a:ext>
              </a:extLst>
            </p:cNvPr>
            <p:cNvGrpSpPr/>
            <p:nvPr/>
          </p:nvGrpSpPr>
          <p:grpSpPr>
            <a:xfrm>
              <a:off x="199441" y="2176192"/>
              <a:ext cx="2496821" cy="1171578"/>
              <a:chOff x="2912087" y="5501898"/>
              <a:chExt cx="2496821" cy="1139302"/>
            </a:xfrm>
          </p:grpSpPr>
          <p:sp>
            <p:nvSpPr>
              <p:cNvPr id="24" name="Rounded Rectangle 23">
                <a:extLst>
                  <a:ext uri="{FF2B5EF4-FFF2-40B4-BE49-F238E27FC236}">
                    <a16:creationId xmlns:a16="http://schemas.microsoft.com/office/drawing/2014/main" id="{B33090A0-7927-6597-FC90-80F51164102B}"/>
                  </a:ext>
                </a:extLst>
              </p:cNvPr>
              <p:cNvSpPr/>
              <p:nvPr/>
            </p:nvSpPr>
            <p:spPr>
              <a:xfrm>
                <a:off x="2912087" y="5501898"/>
                <a:ext cx="2496821" cy="1139302"/>
              </a:xfrm>
              <a:prstGeom prst="roundRect">
                <a:avLst>
                  <a:gd name="adj" fmla="val 442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7511E88-505F-8AD3-FF61-2F22DBE5CE91}"/>
                  </a:ext>
                </a:extLst>
              </p:cNvPr>
              <p:cNvSpPr txBox="1"/>
              <p:nvPr/>
            </p:nvSpPr>
            <p:spPr>
              <a:xfrm>
                <a:off x="3042834" y="5614820"/>
                <a:ext cx="2207740" cy="628525"/>
              </a:xfrm>
              <a:prstGeom prst="rect">
                <a:avLst/>
              </a:prstGeom>
              <a:noFill/>
            </p:spPr>
            <p:txBody>
              <a:bodyPr wrap="square" lIns="91440" tIns="45720" rIns="91440" bIns="45720" anchor="t">
                <a:spAutoFit/>
              </a:bodyPr>
              <a:lstStyle/>
              <a:p>
                <a:r>
                  <a:rPr lang="en-US"/>
                  <a:t>Randomized, double-blind</a:t>
                </a:r>
              </a:p>
            </p:txBody>
          </p:sp>
        </p:grpSp>
        <p:grpSp>
          <p:nvGrpSpPr>
            <p:cNvPr id="12" name="Group 11">
              <a:extLst>
                <a:ext uri="{FF2B5EF4-FFF2-40B4-BE49-F238E27FC236}">
                  <a16:creationId xmlns:a16="http://schemas.microsoft.com/office/drawing/2014/main" id="{BB3AF8D9-A29A-BB45-C888-71E1897F8FD8}"/>
                </a:ext>
              </a:extLst>
            </p:cNvPr>
            <p:cNvGrpSpPr/>
            <p:nvPr/>
          </p:nvGrpSpPr>
          <p:grpSpPr>
            <a:xfrm>
              <a:off x="2769972" y="2176192"/>
              <a:ext cx="1407609" cy="1171578"/>
              <a:chOff x="2912087" y="5501898"/>
              <a:chExt cx="2496821" cy="1139302"/>
            </a:xfrm>
          </p:grpSpPr>
          <p:sp>
            <p:nvSpPr>
              <p:cNvPr id="22" name="Rounded Rectangle 21">
                <a:extLst>
                  <a:ext uri="{FF2B5EF4-FFF2-40B4-BE49-F238E27FC236}">
                    <a16:creationId xmlns:a16="http://schemas.microsoft.com/office/drawing/2014/main" id="{1042FADC-79F3-4809-FEBD-71024AA370F9}"/>
                  </a:ext>
                </a:extLst>
              </p:cNvPr>
              <p:cNvSpPr/>
              <p:nvPr/>
            </p:nvSpPr>
            <p:spPr>
              <a:xfrm>
                <a:off x="2912087" y="5501898"/>
                <a:ext cx="2496821" cy="1139302"/>
              </a:xfrm>
              <a:prstGeom prst="roundRect">
                <a:avLst>
                  <a:gd name="adj" fmla="val 489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DB5BA57-86C0-55B1-BE45-59998A86E2C7}"/>
                  </a:ext>
                </a:extLst>
              </p:cNvPr>
              <p:cNvSpPr txBox="1"/>
              <p:nvPr/>
            </p:nvSpPr>
            <p:spPr>
              <a:xfrm>
                <a:off x="3042834" y="5614820"/>
                <a:ext cx="2207740" cy="369332"/>
              </a:xfrm>
              <a:prstGeom prst="rect">
                <a:avLst/>
              </a:prstGeom>
              <a:noFill/>
            </p:spPr>
            <p:txBody>
              <a:bodyPr wrap="square">
                <a:spAutoFit/>
              </a:bodyPr>
              <a:lstStyle/>
              <a:p>
                <a:r>
                  <a:rPr lang="en-US"/>
                  <a:t>4 weeks</a:t>
                </a:r>
              </a:p>
            </p:txBody>
          </p:sp>
        </p:grpSp>
        <p:grpSp>
          <p:nvGrpSpPr>
            <p:cNvPr id="13" name="Group 12">
              <a:extLst>
                <a:ext uri="{FF2B5EF4-FFF2-40B4-BE49-F238E27FC236}">
                  <a16:creationId xmlns:a16="http://schemas.microsoft.com/office/drawing/2014/main" id="{015D88E8-6A2A-3EDF-37BF-B14ADD6B20CE}"/>
                </a:ext>
              </a:extLst>
            </p:cNvPr>
            <p:cNvGrpSpPr/>
            <p:nvPr/>
          </p:nvGrpSpPr>
          <p:grpSpPr>
            <a:xfrm>
              <a:off x="4253717" y="2181222"/>
              <a:ext cx="2276145" cy="1171578"/>
              <a:chOff x="3699804" y="4209503"/>
              <a:chExt cx="2276145" cy="1139302"/>
            </a:xfrm>
          </p:grpSpPr>
          <p:sp>
            <p:nvSpPr>
              <p:cNvPr id="20" name="Rounded Rectangle 19">
                <a:extLst>
                  <a:ext uri="{FF2B5EF4-FFF2-40B4-BE49-F238E27FC236}">
                    <a16:creationId xmlns:a16="http://schemas.microsoft.com/office/drawing/2014/main" id="{28936BAF-47E2-3790-E2E9-59E9A562BC16}"/>
                  </a:ext>
                </a:extLst>
              </p:cNvPr>
              <p:cNvSpPr/>
              <p:nvPr/>
            </p:nvSpPr>
            <p:spPr>
              <a:xfrm>
                <a:off x="3699804" y="4209503"/>
                <a:ext cx="2206793" cy="1139302"/>
              </a:xfrm>
              <a:prstGeom prst="roundRect">
                <a:avLst>
                  <a:gd name="adj" fmla="val 442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92BD9EE-19BB-C7F5-382F-730FA802BD51}"/>
                  </a:ext>
                </a:extLst>
              </p:cNvPr>
              <p:cNvSpPr txBox="1"/>
              <p:nvPr/>
            </p:nvSpPr>
            <p:spPr>
              <a:xfrm>
                <a:off x="3768209" y="4317533"/>
                <a:ext cx="2207740" cy="923330"/>
              </a:xfrm>
              <a:prstGeom prst="rect">
                <a:avLst/>
              </a:prstGeom>
              <a:noFill/>
            </p:spPr>
            <p:txBody>
              <a:bodyPr wrap="square">
                <a:spAutoFit/>
              </a:bodyPr>
              <a:lstStyle/>
              <a:p>
                <a:r>
                  <a:rPr lang="en-US"/>
                  <a:t>Healthy</a:t>
                </a:r>
              </a:p>
              <a:p>
                <a:r>
                  <a:rPr lang="en-US"/>
                  <a:t>Male &amp; Female</a:t>
                </a:r>
              </a:p>
              <a:p>
                <a:r>
                  <a:rPr lang="en-US"/>
                  <a:t>Age 18-65</a:t>
                </a:r>
              </a:p>
            </p:txBody>
          </p:sp>
        </p:grpSp>
        <p:grpSp>
          <p:nvGrpSpPr>
            <p:cNvPr id="14" name="Group 13">
              <a:extLst>
                <a:ext uri="{FF2B5EF4-FFF2-40B4-BE49-F238E27FC236}">
                  <a16:creationId xmlns:a16="http://schemas.microsoft.com/office/drawing/2014/main" id="{3A2E9661-8E4A-F229-0964-13C942A366AF}"/>
                </a:ext>
              </a:extLst>
            </p:cNvPr>
            <p:cNvGrpSpPr/>
            <p:nvPr/>
          </p:nvGrpSpPr>
          <p:grpSpPr>
            <a:xfrm>
              <a:off x="6536646" y="2176193"/>
              <a:ext cx="3043583" cy="1171578"/>
              <a:chOff x="3409776" y="4209503"/>
              <a:chExt cx="3043583" cy="1139302"/>
            </a:xfrm>
          </p:grpSpPr>
          <p:sp>
            <p:nvSpPr>
              <p:cNvPr id="18" name="Rounded Rectangle 17">
                <a:extLst>
                  <a:ext uri="{FF2B5EF4-FFF2-40B4-BE49-F238E27FC236}">
                    <a16:creationId xmlns:a16="http://schemas.microsoft.com/office/drawing/2014/main" id="{3128958F-9C52-6291-116C-57700A020A24}"/>
                  </a:ext>
                </a:extLst>
              </p:cNvPr>
              <p:cNvSpPr/>
              <p:nvPr/>
            </p:nvSpPr>
            <p:spPr>
              <a:xfrm>
                <a:off x="3409776" y="4209503"/>
                <a:ext cx="3028120" cy="1139302"/>
              </a:xfrm>
              <a:prstGeom prst="roundRect">
                <a:avLst>
                  <a:gd name="adj" fmla="val 442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2C0EFD5-F234-6F90-EF13-10F12F45DF5C}"/>
                  </a:ext>
                </a:extLst>
              </p:cNvPr>
              <p:cNvSpPr txBox="1"/>
              <p:nvPr/>
            </p:nvSpPr>
            <p:spPr>
              <a:xfrm>
                <a:off x="3425239" y="4291569"/>
                <a:ext cx="3028120" cy="359157"/>
              </a:xfrm>
              <a:prstGeom prst="rect">
                <a:avLst/>
              </a:prstGeom>
              <a:noFill/>
            </p:spPr>
            <p:txBody>
              <a:bodyPr wrap="square">
                <a:spAutoFit/>
              </a:bodyPr>
              <a:lstStyle/>
              <a:p>
                <a:r>
                  <a:rPr lang="en-US"/>
                  <a:t>300 mg Postbiotic (n = 10)</a:t>
                </a:r>
              </a:p>
            </p:txBody>
          </p:sp>
        </p:grpSp>
        <p:grpSp>
          <p:nvGrpSpPr>
            <p:cNvPr id="15" name="Group 14">
              <a:extLst>
                <a:ext uri="{FF2B5EF4-FFF2-40B4-BE49-F238E27FC236}">
                  <a16:creationId xmlns:a16="http://schemas.microsoft.com/office/drawing/2014/main" id="{8884A39B-5D88-8278-745B-18C8EA1E420F}"/>
                </a:ext>
              </a:extLst>
            </p:cNvPr>
            <p:cNvGrpSpPr/>
            <p:nvPr/>
          </p:nvGrpSpPr>
          <p:grpSpPr>
            <a:xfrm>
              <a:off x="9595365" y="2184204"/>
              <a:ext cx="1244637" cy="1171578"/>
              <a:chOff x="3255444" y="5501898"/>
              <a:chExt cx="2207741" cy="1139302"/>
            </a:xfrm>
          </p:grpSpPr>
          <p:sp>
            <p:nvSpPr>
              <p:cNvPr id="16" name="Rounded Rectangle 15">
                <a:extLst>
                  <a:ext uri="{FF2B5EF4-FFF2-40B4-BE49-F238E27FC236}">
                    <a16:creationId xmlns:a16="http://schemas.microsoft.com/office/drawing/2014/main" id="{5F8287E5-81A1-7DD7-BB5C-8B1A3E478B3B}"/>
                  </a:ext>
                </a:extLst>
              </p:cNvPr>
              <p:cNvSpPr/>
              <p:nvPr/>
            </p:nvSpPr>
            <p:spPr>
              <a:xfrm>
                <a:off x="3309722" y="5501898"/>
                <a:ext cx="2099186" cy="1139302"/>
              </a:xfrm>
              <a:prstGeom prst="roundRect">
                <a:avLst>
                  <a:gd name="adj" fmla="val 489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1D2B8C3-DBCA-EC20-AE4D-9800B4552D4E}"/>
                  </a:ext>
                </a:extLst>
              </p:cNvPr>
              <p:cNvSpPr txBox="1"/>
              <p:nvPr/>
            </p:nvSpPr>
            <p:spPr>
              <a:xfrm>
                <a:off x="3255444" y="5631707"/>
                <a:ext cx="2207741" cy="369332"/>
              </a:xfrm>
              <a:prstGeom prst="rect">
                <a:avLst/>
              </a:prstGeom>
              <a:noFill/>
            </p:spPr>
            <p:txBody>
              <a:bodyPr wrap="square">
                <a:spAutoFit/>
              </a:bodyPr>
              <a:lstStyle/>
              <a:p>
                <a:r>
                  <a:rPr lang="en-US"/>
                  <a:t>USA</a:t>
                </a:r>
              </a:p>
            </p:txBody>
          </p:sp>
        </p:grpSp>
      </p:grpSp>
      <p:sp>
        <p:nvSpPr>
          <p:cNvPr id="26" name="Rounded Rectangle 25">
            <a:extLst>
              <a:ext uri="{FF2B5EF4-FFF2-40B4-BE49-F238E27FC236}">
                <a16:creationId xmlns:a16="http://schemas.microsoft.com/office/drawing/2014/main" id="{DDC715C2-3811-31D2-EEB8-0BB38962FCF2}"/>
              </a:ext>
            </a:extLst>
          </p:cNvPr>
          <p:cNvSpPr/>
          <p:nvPr/>
        </p:nvSpPr>
        <p:spPr>
          <a:xfrm>
            <a:off x="686783" y="1917964"/>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DESIGN</a:t>
            </a:r>
          </a:p>
        </p:txBody>
      </p:sp>
      <p:sp>
        <p:nvSpPr>
          <p:cNvPr id="27" name="Rounded Rectangle 26">
            <a:extLst>
              <a:ext uri="{FF2B5EF4-FFF2-40B4-BE49-F238E27FC236}">
                <a16:creationId xmlns:a16="http://schemas.microsoft.com/office/drawing/2014/main" id="{DFBCC3F3-AC51-BD3D-CE88-97B74A9DCAB7}"/>
              </a:ext>
            </a:extLst>
          </p:cNvPr>
          <p:cNvSpPr/>
          <p:nvPr/>
        </p:nvSpPr>
        <p:spPr>
          <a:xfrm>
            <a:off x="2735348" y="1913318"/>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DURATION</a:t>
            </a:r>
          </a:p>
        </p:txBody>
      </p:sp>
      <p:sp>
        <p:nvSpPr>
          <p:cNvPr id="28" name="Rounded Rectangle 27">
            <a:extLst>
              <a:ext uri="{FF2B5EF4-FFF2-40B4-BE49-F238E27FC236}">
                <a16:creationId xmlns:a16="http://schemas.microsoft.com/office/drawing/2014/main" id="{D6209E3D-71DF-7C55-843D-647329C55A42}"/>
              </a:ext>
            </a:extLst>
          </p:cNvPr>
          <p:cNvSpPr/>
          <p:nvPr/>
        </p:nvSpPr>
        <p:spPr>
          <a:xfrm>
            <a:off x="4766901" y="1891920"/>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SUBJECTS</a:t>
            </a:r>
          </a:p>
        </p:txBody>
      </p:sp>
      <p:sp>
        <p:nvSpPr>
          <p:cNvPr id="29" name="Rounded Rectangle 28">
            <a:extLst>
              <a:ext uri="{FF2B5EF4-FFF2-40B4-BE49-F238E27FC236}">
                <a16:creationId xmlns:a16="http://schemas.microsoft.com/office/drawing/2014/main" id="{54B6A5E9-4018-005F-CE58-9F1438131E4D}"/>
              </a:ext>
            </a:extLst>
          </p:cNvPr>
          <p:cNvSpPr/>
          <p:nvPr/>
        </p:nvSpPr>
        <p:spPr>
          <a:xfrm>
            <a:off x="7336523" y="1891920"/>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ARMS</a:t>
            </a:r>
          </a:p>
        </p:txBody>
      </p:sp>
      <p:sp>
        <p:nvSpPr>
          <p:cNvPr id="30" name="Rounded Rectangle 29">
            <a:extLst>
              <a:ext uri="{FF2B5EF4-FFF2-40B4-BE49-F238E27FC236}">
                <a16:creationId xmlns:a16="http://schemas.microsoft.com/office/drawing/2014/main" id="{B9E79B74-C909-D386-232B-42CA9720CACD}"/>
              </a:ext>
            </a:extLst>
          </p:cNvPr>
          <p:cNvSpPr/>
          <p:nvPr/>
        </p:nvSpPr>
        <p:spPr>
          <a:xfrm>
            <a:off x="9359261" y="1895090"/>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SITE</a:t>
            </a:r>
          </a:p>
        </p:txBody>
      </p:sp>
      <p:sp>
        <p:nvSpPr>
          <p:cNvPr id="35" name="TextBox 34">
            <a:extLst>
              <a:ext uri="{FF2B5EF4-FFF2-40B4-BE49-F238E27FC236}">
                <a16:creationId xmlns:a16="http://schemas.microsoft.com/office/drawing/2014/main" id="{C557886B-0904-811D-6407-6E3C8DE9FB93}"/>
              </a:ext>
            </a:extLst>
          </p:cNvPr>
          <p:cNvSpPr txBox="1"/>
          <p:nvPr/>
        </p:nvSpPr>
        <p:spPr>
          <a:xfrm>
            <a:off x="-2584" y="4657724"/>
            <a:ext cx="10551331" cy="1323439"/>
          </a:xfrm>
          <a:prstGeom prst="rect">
            <a:avLst/>
          </a:prstGeom>
          <a:noFill/>
        </p:spPr>
        <p:txBody>
          <a:bodyPr wrap="square" lIns="91440" tIns="45720" rIns="91440" bIns="45720" anchor="t">
            <a:spAutoFit/>
          </a:bodyPr>
          <a:lstStyle/>
          <a:p>
            <a:pPr lvl="1">
              <a:buClr>
                <a:schemeClr val="accent2"/>
              </a:buClr>
              <a:buSzPts val="1000"/>
              <a:tabLst>
                <a:tab pos="1371600" algn="l"/>
              </a:tabLst>
            </a:pPr>
            <a:r>
              <a:rPr lang="en-US" sz="2200" kern="0">
                <a:ea typeface="Times New Roman" panose="02020603050405020304" pitchFamily="18" charset="0"/>
                <a:cs typeface="Calibri"/>
              </a:rPr>
              <a:t>Fecal SCFAs  </a:t>
            </a:r>
            <a:r>
              <a:rPr lang="en-US" sz="2200" b="1" kern="0">
                <a:ea typeface="Times New Roman" panose="02020603050405020304" pitchFamily="18" charset="0"/>
                <a:cs typeface="Calibri"/>
              </a:rPr>
              <a:t>|</a:t>
            </a:r>
            <a:r>
              <a:rPr lang="en-US" sz="2200" kern="0">
                <a:ea typeface="Times New Roman" panose="02020603050405020304" pitchFamily="18" charset="0"/>
                <a:cs typeface="Calibri"/>
              </a:rPr>
              <a:t> Changes in microbiome </a:t>
            </a:r>
            <a:r>
              <a:rPr lang="en-US" sz="2200" b="1" kern="0">
                <a:ea typeface="Times New Roman" panose="02020603050405020304" pitchFamily="18" charset="0"/>
                <a:cs typeface="Calibri"/>
              </a:rPr>
              <a:t>| </a:t>
            </a:r>
            <a:r>
              <a:rPr lang="en-US" sz="2200" kern="0">
                <a:ea typeface="Times New Roman" panose="02020603050405020304" pitchFamily="18" charset="0"/>
                <a:cs typeface="Calibri"/>
              </a:rPr>
              <a:t>GI Symptoms Rating Scale (GSRS) </a:t>
            </a:r>
            <a:r>
              <a:rPr lang="en-US" sz="2200" b="1" kern="0">
                <a:ea typeface="Times New Roman" panose="02020603050405020304" pitchFamily="18" charset="0"/>
                <a:cs typeface="Calibri"/>
              </a:rPr>
              <a:t>| </a:t>
            </a:r>
            <a:r>
              <a:rPr lang="en-US" sz="2200" kern="0">
                <a:ea typeface="Times New Roman" panose="02020603050405020304" pitchFamily="18" charset="0"/>
                <a:cs typeface="Calibri"/>
              </a:rPr>
              <a:t>Quality of Life Questionnaire (SF-36) </a:t>
            </a:r>
            <a:r>
              <a:rPr lang="en-US" sz="2200" b="1" kern="0">
                <a:cs typeface="Calibri"/>
              </a:rPr>
              <a:t>| </a:t>
            </a:r>
            <a:r>
              <a:rPr lang="en-US" sz="2200" kern="0">
                <a:ea typeface="Times New Roman" panose="02020603050405020304" pitchFamily="18" charset="0"/>
                <a:cs typeface="Calibri"/>
              </a:rPr>
              <a:t>Physical Activity Questionnaire</a:t>
            </a:r>
            <a:endParaRPr lang="en-US" sz="1800" kern="100">
              <a:ea typeface="Calibri" panose="020F0502020204030204" pitchFamily="34" charset="0"/>
              <a:cs typeface="Times New Roman" panose="02020603050405020304" pitchFamily="18" charset="0"/>
            </a:endParaRPr>
          </a:p>
          <a:p>
            <a:pPr marL="742950" lvl="1" indent="-285750">
              <a:buSzPts val="1000"/>
              <a:buFont typeface="Arial" panose="020B0604020202020204" pitchFamily="34" charset="0"/>
              <a:buChar char="•"/>
              <a:tabLst>
                <a:tab pos="1371600" algn="l"/>
              </a:tabLst>
            </a:pPr>
            <a:endParaRPr lang="en-US" sz="1800" kern="100">
              <a:ea typeface="Calibri" panose="020F0502020204030204" pitchFamily="34" charset="0"/>
              <a:cs typeface="Times New Roman" panose="02020603050405020304" pitchFamily="18" charset="0"/>
            </a:endParaRPr>
          </a:p>
          <a:p>
            <a:pPr lvl="1">
              <a:buSzPts val="1000"/>
              <a:tabLst>
                <a:tab pos="1371600" algn="l"/>
              </a:tabLst>
            </a:pPr>
            <a:endParaRPr lang="en-US" sz="1800" kern="100">
              <a:ea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5EB2969B-A9BD-2A5C-7EE9-E2737419A33F}"/>
              </a:ext>
            </a:extLst>
          </p:cNvPr>
          <p:cNvSpPr txBox="1"/>
          <p:nvPr/>
        </p:nvSpPr>
        <p:spPr>
          <a:xfrm>
            <a:off x="471037" y="4283299"/>
            <a:ext cx="2235238" cy="461665"/>
          </a:xfrm>
          <a:prstGeom prst="rect">
            <a:avLst/>
          </a:prstGeom>
          <a:noFill/>
        </p:spPr>
        <p:txBody>
          <a:bodyPr wrap="square">
            <a:spAutoFit/>
          </a:bodyPr>
          <a:lstStyle/>
          <a:p>
            <a:pPr>
              <a:spcBef>
                <a:spcPts val="0"/>
              </a:spcBef>
              <a:spcAft>
                <a:spcPts val="0"/>
              </a:spcAft>
            </a:pPr>
            <a:r>
              <a:rPr lang="en-US" sz="2400" b="1">
                <a:solidFill>
                  <a:srgbClr val="15788D"/>
                </a:solidFill>
                <a:effectLst/>
              </a:rPr>
              <a:t>Endpoints:</a:t>
            </a:r>
          </a:p>
        </p:txBody>
      </p:sp>
    </p:spTree>
    <p:extLst>
      <p:ext uri="{BB962C8B-B14F-4D97-AF65-F5344CB8AC3E}">
        <p14:creationId xmlns:p14="http://schemas.microsoft.com/office/powerpoint/2010/main" val="4230184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33CC8-BFB9-303A-CFA6-84DA57264355}"/>
              </a:ext>
            </a:extLst>
          </p:cNvPr>
          <p:cNvSpPr>
            <a:spLocks noGrp="1"/>
          </p:cNvSpPr>
          <p:nvPr>
            <p:ph type="title"/>
          </p:nvPr>
        </p:nvSpPr>
        <p:spPr>
          <a:xfrm>
            <a:off x="121557" y="2330576"/>
            <a:ext cx="5629889" cy="1325563"/>
          </a:xfrm>
        </p:spPr>
        <p:txBody>
          <a:bodyPr>
            <a:normAutofit fontScale="90000"/>
          </a:bodyPr>
          <a:lstStyle/>
          <a:p>
            <a:r>
              <a:rPr lang="en-US" sz="4000" b="0" i="0">
                <a:solidFill>
                  <a:schemeClr val="tx1"/>
                </a:solidFill>
                <a:effectLst/>
                <a:highlight>
                  <a:srgbClr val="FFFFFF"/>
                </a:highlight>
                <a:latin typeface="+mn-lt"/>
              </a:rPr>
              <a:t>Keystone Postbiotic Decreases GSRS</a:t>
            </a:r>
            <a:br>
              <a:rPr lang="en-US" sz="4000" b="0" i="0">
                <a:solidFill>
                  <a:schemeClr val="tx1"/>
                </a:solidFill>
                <a:effectLst/>
                <a:highlight>
                  <a:srgbClr val="FFFFFF"/>
                </a:highlight>
                <a:latin typeface="+mn-lt"/>
              </a:rPr>
            </a:br>
            <a:r>
              <a:rPr lang="en-US" sz="2000">
                <a:solidFill>
                  <a:schemeClr val="tx1"/>
                </a:solidFill>
                <a:highlight>
                  <a:srgbClr val="FFFFFF"/>
                </a:highlight>
                <a:latin typeface="+mn-lt"/>
              </a:rPr>
              <a:t>(Gastrointestinal </a:t>
            </a:r>
            <a:r>
              <a:rPr lang="en-US" sz="2000" b="0" i="0">
                <a:solidFill>
                  <a:schemeClr val="tx1"/>
                </a:solidFill>
                <a:effectLst/>
                <a:highlight>
                  <a:srgbClr val="FFFFFF"/>
                </a:highlight>
                <a:latin typeface="+mn-lt"/>
              </a:rPr>
              <a:t>Symptom Rating Scale)</a:t>
            </a:r>
            <a:endParaRPr lang="en-US" sz="3200">
              <a:solidFill>
                <a:schemeClr val="tx1"/>
              </a:solidFill>
              <a:latin typeface="+mn-lt"/>
            </a:endParaRPr>
          </a:p>
        </p:txBody>
      </p:sp>
      <p:pic>
        <p:nvPicPr>
          <p:cNvPr id="12" name="Picture 11" descr="A blue and orange circle and lines&#10;&#10;Description automatically generated with medium confidence">
            <a:extLst>
              <a:ext uri="{FF2B5EF4-FFF2-40B4-BE49-F238E27FC236}">
                <a16:creationId xmlns:a16="http://schemas.microsoft.com/office/drawing/2014/main" id="{8233B694-193F-9687-16D9-3DC61D15AEE9}"/>
              </a:ext>
            </a:extLst>
          </p:cNvPr>
          <p:cNvPicPr>
            <a:picLocks noChangeAspect="1"/>
          </p:cNvPicPr>
          <p:nvPr/>
        </p:nvPicPr>
        <p:blipFill>
          <a:blip r:embed="rId3" cstate="screen">
            <a:alphaModFix amt="50000"/>
            <a:extLst>
              <a:ext uri="{BEBA8EAE-BF5A-486C-A8C5-ECC9F3942E4B}">
                <a14:imgProps xmlns:a14="http://schemas.microsoft.com/office/drawing/2010/main">
                  <a14:imgLayer r:embed="rId4">
                    <a14:imgEffect>
                      <a14:backgroundRemoval t="0" b="100000" l="7469" r="91828"/>
                    </a14:imgEffect>
                  </a14:imgLayer>
                </a14:imgProps>
              </a:ext>
              <a:ext uri="{28A0092B-C50C-407E-A947-70E740481C1C}">
                <a14:useLocalDpi xmlns:a14="http://schemas.microsoft.com/office/drawing/2010/main"/>
              </a:ext>
            </a:extLst>
          </a:blip>
          <a:srcRect/>
          <a:stretch/>
        </p:blipFill>
        <p:spPr>
          <a:xfrm>
            <a:off x="5885501" y="890329"/>
            <a:ext cx="5415144" cy="5086390"/>
          </a:xfrm>
          <a:prstGeom prst="rect">
            <a:avLst/>
          </a:prstGeom>
        </p:spPr>
      </p:pic>
      <p:sp>
        <p:nvSpPr>
          <p:cNvPr id="13" name="Rounded Rectangle 12">
            <a:extLst>
              <a:ext uri="{FF2B5EF4-FFF2-40B4-BE49-F238E27FC236}">
                <a16:creationId xmlns:a16="http://schemas.microsoft.com/office/drawing/2014/main" id="{492FC016-A50F-863B-4151-D98E61A27B6E}"/>
              </a:ext>
            </a:extLst>
          </p:cNvPr>
          <p:cNvSpPr/>
          <p:nvPr/>
        </p:nvSpPr>
        <p:spPr>
          <a:xfrm>
            <a:off x="6096001" y="906440"/>
            <a:ext cx="5168348" cy="4871830"/>
          </a:xfrm>
          <a:prstGeom prst="roundRect">
            <a:avLst>
              <a:gd name="adj" fmla="val 68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613FFB1-DA8E-CB13-D568-500D5130A65E}"/>
              </a:ext>
            </a:extLst>
          </p:cNvPr>
          <p:cNvSpPr txBox="1"/>
          <p:nvPr/>
        </p:nvSpPr>
        <p:spPr>
          <a:xfrm>
            <a:off x="121557" y="3673929"/>
            <a:ext cx="4834871" cy="830997"/>
          </a:xfrm>
          <a:prstGeom prst="rect">
            <a:avLst/>
          </a:prstGeom>
          <a:noFill/>
        </p:spPr>
        <p:txBody>
          <a:bodyPr wrap="square">
            <a:spAutoFit/>
          </a:bodyPr>
          <a:lstStyle/>
          <a:p>
            <a:r>
              <a:rPr lang="en-US" sz="2400">
                <a:solidFill>
                  <a:srgbClr val="15788D"/>
                </a:solidFill>
              </a:rPr>
              <a:t>GSRS values significantly decreased after 4 weeks</a:t>
            </a:r>
          </a:p>
        </p:txBody>
      </p:sp>
      <p:cxnSp>
        <p:nvCxnSpPr>
          <p:cNvPr id="20" name="Straight Connector 19">
            <a:extLst>
              <a:ext uri="{FF2B5EF4-FFF2-40B4-BE49-F238E27FC236}">
                <a16:creationId xmlns:a16="http://schemas.microsoft.com/office/drawing/2014/main" id="{A7E5E6AC-C567-8380-E8E3-FCFD75384E64}"/>
              </a:ext>
            </a:extLst>
          </p:cNvPr>
          <p:cNvCxnSpPr>
            <a:cxnSpLocks/>
          </p:cNvCxnSpPr>
          <p:nvPr/>
        </p:nvCxnSpPr>
        <p:spPr>
          <a:xfrm>
            <a:off x="0" y="3679321"/>
            <a:ext cx="4686136" cy="0"/>
          </a:xfrm>
          <a:prstGeom prst="line">
            <a:avLst/>
          </a:prstGeom>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29E2A189-4831-D94E-D0AF-709585FE51B3}"/>
              </a:ext>
            </a:extLst>
          </p:cNvPr>
          <p:cNvSpPr txBox="1"/>
          <p:nvPr/>
        </p:nvSpPr>
        <p:spPr>
          <a:xfrm>
            <a:off x="6428263" y="328604"/>
            <a:ext cx="4538488" cy="442674"/>
          </a:xfrm>
          <a:prstGeom prst="round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5788D"/>
                </a:solidFill>
                <a:effectLst/>
                <a:uLnTx/>
                <a:uFillTx/>
                <a:latin typeface="Arial" panose="020B0604020202020204"/>
                <a:ea typeface="+mn-ea"/>
                <a:cs typeface="+mn-cs"/>
              </a:rPr>
              <a:t>Clinical Results: GSRS</a:t>
            </a:r>
          </a:p>
        </p:txBody>
      </p:sp>
      <p:sp>
        <p:nvSpPr>
          <p:cNvPr id="3" name="Slide Number Placeholder 2">
            <a:extLst>
              <a:ext uri="{FF2B5EF4-FFF2-40B4-BE49-F238E27FC236}">
                <a16:creationId xmlns:a16="http://schemas.microsoft.com/office/drawing/2014/main" id="{9C737EB0-45BD-5810-BCF2-8D9C91272072}"/>
              </a:ext>
            </a:extLst>
          </p:cNvPr>
          <p:cNvSpPr>
            <a:spLocks noGrp="1"/>
          </p:cNvSpPr>
          <p:nvPr>
            <p:ph type="sldNum" sz="quarter" idx="14"/>
          </p:nvPr>
        </p:nvSpPr>
        <p:spPr>
          <a:xfrm>
            <a:off x="10548747" y="6355588"/>
            <a:ext cx="805051" cy="365125"/>
          </a:xfrm>
        </p:spPr>
        <p:txBody>
          <a:bodyPr/>
          <a:lstStyle/>
          <a:p>
            <a:r>
              <a:rPr lang="en-US"/>
              <a:t>PAGE </a:t>
            </a:r>
            <a:fld id="{BDBF9DCE-55C5-154E-AC34-7A0AB594817D}" type="slidenum">
              <a:rPr lang="en-US" smtClean="0"/>
              <a:pPr/>
              <a:t>24</a:t>
            </a:fld>
            <a:endParaRPr lang="en-US"/>
          </a:p>
        </p:txBody>
      </p:sp>
      <p:pic>
        <p:nvPicPr>
          <p:cNvPr id="7" name="Picture 6" descr="A graph of a number of blue rectangular bars&#10;&#10;Description automatically generated with medium confidence">
            <a:extLst>
              <a:ext uri="{FF2B5EF4-FFF2-40B4-BE49-F238E27FC236}">
                <a16:creationId xmlns:a16="http://schemas.microsoft.com/office/drawing/2014/main" id="{1C37824E-D8B7-CBA0-EDED-936E4F95EF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61652" y="1111920"/>
            <a:ext cx="4572000" cy="4572000"/>
          </a:xfrm>
          <a:prstGeom prst="rect">
            <a:avLst/>
          </a:prstGeom>
        </p:spPr>
      </p:pic>
      <p:pic>
        <p:nvPicPr>
          <p:cNvPr id="4" name="Picture 3">
            <a:extLst>
              <a:ext uri="{FF2B5EF4-FFF2-40B4-BE49-F238E27FC236}">
                <a16:creationId xmlns:a16="http://schemas.microsoft.com/office/drawing/2014/main" id="{32E95186-631B-AB40-B213-5817148EE8CE}"/>
              </a:ext>
            </a:extLst>
          </p:cNvPr>
          <p:cNvPicPr>
            <a:picLocks noChangeAspect="1"/>
          </p:cNvPicPr>
          <p:nvPr/>
        </p:nvPicPr>
        <p:blipFill>
          <a:blip r:embed="rId6">
            <a:duotone>
              <a:prstClr val="black"/>
              <a:schemeClr val="accent1">
                <a:tint val="45000"/>
                <a:satMod val="400000"/>
              </a:schemeClr>
            </a:duotone>
            <a:alphaModFix amt="35000"/>
          </a:blip>
          <a:stretch>
            <a:fillRect/>
          </a:stretch>
        </p:blipFill>
        <p:spPr>
          <a:xfrm>
            <a:off x="-458720" y="183435"/>
            <a:ext cx="5415148" cy="1856970"/>
          </a:xfrm>
          <a:prstGeom prst="rect">
            <a:avLst/>
          </a:prstGeom>
        </p:spPr>
      </p:pic>
    </p:spTree>
    <p:extLst>
      <p:ext uri="{BB962C8B-B14F-4D97-AF65-F5344CB8AC3E}">
        <p14:creationId xmlns:p14="http://schemas.microsoft.com/office/powerpoint/2010/main" val="357696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17DCF-F404-5DDE-3F53-D463954616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C0ED77-92D6-3501-5E12-D794501CE7AC}"/>
              </a:ext>
            </a:extLst>
          </p:cNvPr>
          <p:cNvSpPr>
            <a:spLocks noGrp="1"/>
          </p:cNvSpPr>
          <p:nvPr>
            <p:ph type="title"/>
          </p:nvPr>
        </p:nvSpPr>
        <p:spPr>
          <a:xfrm>
            <a:off x="246219" y="116380"/>
            <a:ext cx="10885278" cy="1325563"/>
          </a:xfrm>
        </p:spPr>
        <p:txBody>
          <a:bodyPr>
            <a:normAutofit/>
          </a:bodyPr>
          <a:lstStyle/>
          <a:p>
            <a:r>
              <a:rPr lang="en-US" sz="3200">
                <a:solidFill>
                  <a:schemeClr val="tx1"/>
                </a:solidFill>
                <a:highlight>
                  <a:srgbClr val="FFFFFF"/>
                </a:highlight>
                <a:latin typeface="+mn-lt"/>
              </a:rPr>
              <a:t>Keystone Postbiotic decreases bloating and flatulence</a:t>
            </a:r>
            <a:endParaRPr lang="en-US" sz="3200">
              <a:solidFill>
                <a:schemeClr val="tx1"/>
              </a:solidFill>
              <a:latin typeface="+mn-lt"/>
            </a:endParaRPr>
          </a:p>
        </p:txBody>
      </p:sp>
      <p:pic>
        <p:nvPicPr>
          <p:cNvPr id="12" name="Picture 11" descr="A blue and orange circle and lines&#10;&#10;Description automatically generated with medium confidence">
            <a:extLst>
              <a:ext uri="{FF2B5EF4-FFF2-40B4-BE49-F238E27FC236}">
                <a16:creationId xmlns:a16="http://schemas.microsoft.com/office/drawing/2014/main" id="{92C844E6-6624-54A3-81BA-D39FA7FA4542}"/>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rcRect l="2925" t="20277" r="2229" b="20278"/>
          <a:stretch/>
        </p:blipFill>
        <p:spPr>
          <a:xfrm>
            <a:off x="466594" y="1669646"/>
            <a:ext cx="4828895" cy="4468755"/>
          </a:xfrm>
          <a:prstGeom prst="rect">
            <a:avLst/>
          </a:prstGeom>
        </p:spPr>
      </p:pic>
      <p:sp>
        <p:nvSpPr>
          <p:cNvPr id="13" name="Rounded Rectangle 12">
            <a:extLst>
              <a:ext uri="{FF2B5EF4-FFF2-40B4-BE49-F238E27FC236}">
                <a16:creationId xmlns:a16="http://schemas.microsoft.com/office/drawing/2014/main" id="{91DE64A0-7DAB-918E-DA19-FDEED621A173}"/>
              </a:ext>
            </a:extLst>
          </p:cNvPr>
          <p:cNvSpPr/>
          <p:nvPr/>
        </p:nvSpPr>
        <p:spPr>
          <a:xfrm>
            <a:off x="663297" y="1669647"/>
            <a:ext cx="4536106" cy="4225838"/>
          </a:xfrm>
          <a:prstGeom prst="roundRect">
            <a:avLst>
              <a:gd name="adj" fmla="val 68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37630ED-8899-8994-41EF-D29907178684}"/>
              </a:ext>
            </a:extLst>
          </p:cNvPr>
          <p:cNvSpPr txBox="1"/>
          <p:nvPr/>
        </p:nvSpPr>
        <p:spPr>
          <a:xfrm>
            <a:off x="379928" y="1119175"/>
            <a:ext cx="4915561" cy="469630"/>
          </a:xfrm>
          <a:prstGeom prst="round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5788D"/>
                </a:solidFill>
                <a:effectLst/>
                <a:uLnTx/>
                <a:uFillTx/>
                <a:latin typeface="Arial" panose="020B0604020202020204"/>
                <a:ea typeface="+mn-ea"/>
                <a:cs typeface="+mn-cs"/>
              </a:rPr>
              <a:t>Clinical Results: Flatulence</a:t>
            </a:r>
          </a:p>
        </p:txBody>
      </p:sp>
      <p:pic>
        <p:nvPicPr>
          <p:cNvPr id="6" name="Picture 5" descr="A blue and orange circle and lines&#10;&#10;Description automatically generated with medium confidence">
            <a:extLst>
              <a:ext uri="{FF2B5EF4-FFF2-40B4-BE49-F238E27FC236}">
                <a16:creationId xmlns:a16="http://schemas.microsoft.com/office/drawing/2014/main" id="{1039672D-3037-A802-3F91-FE893340429C}"/>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rcRect l="2925" t="20277" r="2229" b="20278"/>
          <a:stretch/>
        </p:blipFill>
        <p:spPr>
          <a:xfrm>
            <a:off x="5983358" y="1556000"/>
            <a:ext cx="5076664" cy="4582401"/>
          </a:xfrm>
          <a:prstGeom prst="rect">
            <a:avLst/>
          </a:prstGeom>
        </p:spPr>
      </p:pic>
      <p:sp>
        <p:nvSpPr>
          <p:cNvPr id="7" name="Rounded Rectangle 6">
            <a:extLst>
              <a:ext uri="{FF2B5EF4-FFF2-40B4-BE49-F238E27FC236}">
                <a16:creationId xmlns:a16="http://schemas.microsoft.com/office/drawing/2014/main" id="{22FEBA4D-91EA-75F1-2099-DC8DE2308870}"/>
              </a:ext>
            </a:extLst>
          </p:cNvPr>
          <p:cNvSpPr/>
          <p:nvPr/>
        </p:nvSpPr>
        <p:spPr>
          <a:xfrm>
            <a:off x="6181662" y="1556001"/>
            <a:ext cx="4810539" cy="4370705"/>
          </a:xfrm>
          <a:prstGeom prst="roundRect">
            <a:avLst>
              <a:gd name="adj" fmla="val 68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6856C31-D3F9-8DED-7C7E-A6C227BF760D}"/>
              </a:ext>
            </a:extLst>
          </p:cNvPr>
          <p:cNvSpPr txBox="1"/>
          <p:nvPr/>
        </p:nvSpPr>
        <p:spPr>
          <a:xfrm>
            <a:off x="6503143" y="1119175"/>
            <a:ext cx="4087818" cy="388082"/>
          </a:xfrm>
          <a:prstGeom prst="round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5788D"/>
                </a:solidFill>
                <a:effectLst/>
                <a:uLnTx/>
                <a:uFillTx/>
                <a:latin typeface="Arial" panose="020B0604020202020204"/>
                <a:ea typeface="+mn-ea"/>
                <a:cs typeface="+mn-cs"/>
              </a:rPr>
              <a:t>Clinical Results: Bloating</a:t>
            </a:r>
          </a:p>
        </p:txBody>
      </p:sp>
      <p:sp>
        <p:nvSpPr>
          <p:cNvPr id="5" name="Slide Number Placeholder 2">
            <a:extLst>
              <a:ext uri="{FF2B5EF4-FFF2-40B4-BE49-F238E27FC236}">
                <a16:creationId xmlns:a16="http://schemas.microsoft.com/office/drawing/2014/main" id="{FE8A81AD-3437-2DB3-7ABE-1ABBBB08D379}"/>
              </a:ext>
            </a:extLst>
          </p:cNvPr>
          <p:cNvSpPr>
            <a:spLocks noGrp="1"/>
          </p:cNvSpPr>
          <p:nvPr>
            <p:ph type="sldNum" sz="quarter" idx="14"/>
          </p:nvPr>
        </p:nvSpPr>
        <p:spPr>
          <a:xfrm>
            <a:off x="10548747" y="6355588"/>
            <a:ext cx="805051" cy="365125"/>
          </a:xfrm>
        </p:spPr>
        <p:txBody>
          <a:bodyPr/>
          <a:lstStyle/>
          <a:p>
            <a:r>
              <a:rPr lang="en-US"/>
              <a:t>PAGE </a:t>
            </a:r>
            <a:fld id="{BDBF9DCE-55C5-154E-AC34-7A0AB594817D}" type="slidenum">
              <a:rPr lang="en-US" smtClean="0"/>
              <a:pPr/>
              <a:t>25</a:t>
            </a:fld>
            <a:endParaRPr lang="en-US"/>
          </a:p>
        </p:txBody>
      </p:sp>
      <p:pic>
        <p:nvPicPr>
          <p:cNvPr id="15" name="Picture 14" descr="A graph of a graph with numbers and a bar&#10;&#10;Description automatically generated with medium confidence">
            <a:extLst>
              <a:ext uri="{FF2B5EF4-FFF2-40B4-BE49-F238E27FC236}">
                <a16:creationId xmlns:a16="http://schemas.microsoft.com/office/drawing/2014/main" id="{0933471D-C7E0-5BC7-DA7B-FF52D06CC9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9418" y="1669647"/>
            <a:ext cx="4210391" cy="4210391"/>
          </a:xfrm>
          <a:prstGeom prst="rect">
            <a:avLst/>
          </a:prstGeom>
        </p:spPr>
      </p:pic>
      <p:pic>
        <p:nvPicPr>
          <p:cNvPr id="17" name="Picture 16" descr="A graph of bloating and bloating&#10;&#10;Description automatically generated">
            <a:extLst>
              <a:ext uri="{FF2B5EF4-FFF2-40B4-BE49-F238E27FC236}">
                <a16:creationId xmlns:a16="http://schemas.microsoft.com/office/drawing/2014/main" id="{981A24E3-C605-35A0-97B5-612BB43AC5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70214" y="1621608"/>
            <a:ext cx="4433434" cy="4305098"/>
          </a:xfrm>
          <a:prstGeom prst="rect">
            <a:avLst/>
          </a:prstGeom>
        </p:spPr>
      </p:pic>
    </p:spTree>
    <p:extLst>
      <p:ext uri="{BB962C8B-B14F-4D97-AF65-F5344CB8AC3E}">
        <p14:creationId xmlns:p14="http://schemas.microsoft.com/office/powerpoint/2010/main" val="3726458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3292656-493C-FCFF-249D-CD86BBFE2CCD}"/>
              </a:ext>
            </a:extLst>
          </p:cNvPr>
          <p:cNvSpPr txBox="1"/>
          <p:nvPr/>
        </p:nvSpPr>
        <p:spPr>
          <a:xfrm>
            <a:off x="5983357" y="6317041"/>
            <a:ext cx="4649034" cy="430887"/>
          </a:xfrm>
          <a:prstGeom prst="rect">
            <a:avLst/>
          </a:prstGeom>
          <a:noFill/>
        </p:spPr>
        <p:txBody>
          <a:bodyPr wrap="square">
            <a:spAutoFit/>
          </a:bodyPr>
          <a:lstStyle/>
          <a:p>
            <a:r>
              <a:rPr lang="en-US" sz="1100"/>
              <a:t>Participants reported a significant improvement in emotional well-being (SF-36 questionnaire) after 4 weeks of Keystone supplementation.</a:t>
            </a:r>
          </a:p>
        </p:txBody>
      </p:sp>
      <p:sp>
        <p:nvSpPr>
          <p:cNvPr id="13" name="TextBox 12">
            <a:extLst>
              <a:ext uri="{FF2B5EF4-FFF2-40B4-BE49-F238E27FC236}">
                <a16:creationId xmlns:a16="http://schemas.microsoft.com/office/drawing/2014/main" id="{5D5FEBA2-6AA4-B4D7-F531-3656503FEFD0}"/>
              </a:ext>
            </a:extLst>
          </p:cNvPr>
          <p:cNvSpPr txBox="1"/>
          <p:nvPr/>
        </p:nvSpPr>
        <p:spPr>
          <a:xfrm>
            <a:off x="6066627" y="1084191"/>
            <a:ext cx="5075365" cy="442674"/>
          </a:xfrm>
          <a:prstGeom prst="round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5788D"/>
                </a:solidFill>
                <a:effectLst/>
                <a:uLnTx/>
                <a:uFillTx/>
                <a:latin typeface="Arial" panose="020B0604020202020204"/>
                <a:ea typeface="+mn-ea"/>
                <a:cs typeface="+mn-cs"/>
              </a:rPr>
              <a:t>Clinical Results: Emotional well-being</a:t>
            </a:r>
          </a:p>
        </p:txBody>
      </p:sp>
      <p:sp>
        <p:nvSpPr>
          <p:cNvPr id="3" name="Slide Number Placeholder 2">
            <a:extLst>
              <a:ext uri="{FF2B5EF4-FFF2-40B4-BE49-F238E27FC236}">
                <a16:creationId xmlns:a16="http://schemas.microsoft.com/office/drawing/2014/main" id="{77970BE1-C54E-E4B1-98BC-D7A310C5E373}"/>
              </a:ext>
            </a:extLst>
          </p:cNvPr>
          <p:cNvSpPr>
            <a:spLocks noGrp="1"/>
          </p:cNvSpPr>
          <p:nvPr>
            <p:ph type="sldNum" sz="quarter" idx="14"/>
          </p:nvPr>
        </p:nvSpPr>
        <p:spPr>
          <a:xfrm>
            <a:off x="10548747" y="6355588"/>
            <a:ext cx="805051" cy="365125"/>
          </a:xfrm>
        </p:spPr>
        <p:txBody>
          <a:bodyPr/>
          <a:lstStyle/>
          <a:p>
            <a:r>
              <a:rPr lang="en-US"/>
              <a:t>PAGE </a:t>
            </a:r>
            <a:fld id="{BDBF9DCE-55C5-154E-AC34-7A0AB594817D}" type="slidenum">
              <a:rPr lang="en-US" smtClean="0"/>
              <a:pPr/>
              <a:t>26</a:t>
            </a:fld>
            <a:endParaRPr lang="en-US"/>
          </a:p>
        </p:txBody>
      </p:sp>
      <p:sp>
        <p:nvSpPr>
          <p:cNvPr id="7" name="Title 6">
            <a:extLst>
              <a:ext uri="{FF2B5EF4-FFF2-40B4-BE49-F238E27FC236}">
                <a16:creationId xmlns:a16="http://schemas.microsoft.com/office/drawing/2014/main" id="{BF11E7E5-65A6-D90C-ED5C-4D44C3E5A94A}"/>
              </a:ext>
            </a:extLst>
          </p:cNvPr>
          <p:cNvSpPr>
            <a:spLocks noGrp="1"/>
          </p:cNvSpPr>
          <p:nvPr>
            <p:ph type="title"/>
          </p:nvPr>
        </p:nvSpPr>
        <p:spPr>
          <a:xfrm>
            <a:off x="229434" y="-33643"/>
            <a:ext cx="10515600" cy="1325563"/>
          </a:xfrm>
        </p:spPr>
        <p:txBody>
          <a:bodyPr>
            <a:normAutofit/>
          </a:bodyPr>
          <a:lstStyle/>
          <a:p>
            <a:r>
              <a:rPr lang="en-US" sz="3600"/>
              <a:t>Emotional Wellbeing</a:t>
            </a:r>
          </a:p>
        </p:txBody>
      </p:sp>
      <p:pic>
        <p:nvPicPr>
          <p:cNvPr id="9" name="Picture 8" descr="A blue and orange circle and lines&#10;&#10;Description automatically generated with medium confidence">
            <a:extLst>
              <a:ext uri="{FF2B5EF4-FFF2-40B4-BE49-F238E27FC236}">
                <a16:creationId xmlns:a16="http://schemas.microsoft.com/office/drawing/2014/main" id="{11BDC04B-0CB5-2036-1236-D0ECEEF4D4C5}"/>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rcRect l="2925" t="20277" r="2229" b="20278"/>
          <a:stretch/>
        </p:blipFill>
        <p:spPr>
          <a:xfrm>
            <a:off x="5983358" y="1549936"/>
            <a:ext cx="5083384" cy="4588466"/>
          </a:xfrm>
          <a:prstGeom prst="rect">
            <a:avLst/>
          </a:prstGeom>
        </p:spPr>
      </p:pic>
      <p:sp>
        <p:nvSpPr>
          <p:cNvPr id="22" name="Rounded Rectangle 21">
            <a:extLst>
              <a:ext uri="{FF2B5EF4-FFF2-40B4-BE49-F238E27FC236}">
                <a16:creationId xmlns:a16="http://schemas.microsoft.com/office/drawing/2014/main" id="{C050685D-5A52-E896-94CA-C5646F1F6230}"/>
              </a:ext>
            </a:extLst>
          </p:cNvPr>
          <p:cNvSpPr/>
          <p:nvPr/>
        </p:nvSpPr>
        <p:spPr>
          <a:xfrm>
            <a:off x="6181662" y="1556001"/>
            <a:ext cx="4810539" cy="4370705"/>
          </a:xfrm>
          <a:prstGeom prst="roundRect">
            <a:avLst>
              <a:gd name="adj" fmla="val 68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aph of a graph of a person&#10;&#10;Description automatically generated with medium confidence">
            <a:extLst>
              <a:ext uri="{FF2B5EF4-FFF2-40B4-BE49-F238E27FC236}">
                <a16:creationId xmlns:a16="http://schemas.microsoft.com/office/drawing/2014/main" id="{B5374D4B-9756-6BEF-3156-3AFE29F1C5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62746" y="1734640"/>
            <a:ext cx="4186001" cy="4186001"/>
          </a:xfrm>
          <a:prstGeom prst="rect">
            <a:avLst/>
          </a:prstGeom>
        </p:spPr>
      </p:pic>
      <p:sp>
        <p:nvSpPr>
          <p:cNvPr id="23" name="TextBox 22">
            <a:extLst>
              <a:ext uri="{FF2B5EF4-FFF2-40B4-BE49-F238E27FC236}">
                <a16:creationId xmlns:a16="http://schemas.microsoft.com/office/drawing/2014/main" id="{FF7C24FC-7C3F-4DB9-E721-065B4207C603}"/>
              </a:ext>
            </a:extLst>
          </p:cNvPr>
          <p:cNvSpPr txBox="1"/>
          <p:nvPr/>
        </p:nvSpPr>
        <p:spPr>
          <a:xfrm>
            <a:off x="752517" y="1084191"/>
            <a:ext cx="4658793" cy="442674"/>
          </a:xfrm>
          <a:prstGeom prst="round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5788D"/>
                </a:solidFill>
                <a:effectLst/>
                <a:uLnTx/>
                <a:uFillTx/>
                <a:latin typeface="Arial" panose="020B0604020202020204"/>
                <a:ea typeface="+mn-ea"/>
                <a:cs typeface="+mn-cs"/>
              </a:rPr>
              <a:t>Clinical Results: Mood/Stress</a:t>
            </a:r>
          </a:p>
        </p:txBody>
      </p:sp>
      <p:pic>
        <p:nvPicPr>
          <p:cNvPr id="24" name="Picture 23" descr="A blue and orange circle and lines&#10;&#10;Description automatically generated with medium confidence">
            <a:extLst>
              <a:ext uri="{FF2B5EF4-FFF2-40B4-BE49-F238E27FC236}">
                <a16:creationId xmlns:a16="http://schemas.microsoft.com/office/drawing/2014/main" id="{BC47C07E-32AF-B36B-27D0-8E8AB05FE0F8}"/>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rcRect l="2925" t="20277" r="2229" b="20278"/>
          <a:stretch/>
        </p:blipFill>
        <p:spPr>
          <a:xfrm>
            <a:off x="503016" y="1549936"/>
            <a:ext cx="5083384" cy="4588466"/>
          </a:xfrm>
          <a:prstGeom prst="rect">
            <a:avLst/>
          </a:prstGeom>
        </p:spPr>
      </p:pic>
      <p:sp>
        <p:nvSpPr>
          <p:cNvPr id="25" name="Rounded Rectangle 24">
            <a:extLst>
              <a:ext uri="{FF2B5EF4-FFF2-40B4-BE49-F238E27FC236}">
                <a16:creationId xmlns:a16="http://schemas.microsoft.com/office/drawing/2014/main" id="{7AD3524E-A447-182B-D4E1-A80DBE67D8A9}"/>
              </a:ext>
            </a:extLst>
          </p:cNvPr>
          <p:cNvSpPr/>
          <p:nvPr/>
        </p:nvSpPr>
        <p:spPr>
          <a:xfrm>
            <a:off x="720041" y="1549936"/>
            <a:ext cx="4810539" cy="4370705"/>
          </a:xfrm>
          <a:prstGeom prst="roundRect">
            <a:avLst>
              <a:gd name="adj" fmla="val 68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graph with blue squares&#10;&#10;Description automatically generated">
            <a:extLst>
              <a:ext uri="{FF2B5EF4-FFF2-40B4-BE49-F238E27FC236}">
                <a16:creationId xmlns:a16="http://schemas.microsoft.com/office/drawing/2014/main" id="{D87F0814-92F2-ECAC-4796-135C95D677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9310" y="1566402"/>
            <a:ext cx="4572000" cy="4354239"/>
          </a:xfrm>
          <a:prstGeom prst="rect">
            <a:avLst/>
          </a:prstGeom>
        </p:spPr>
      </p:pic>
      <p:sp>
        <p:nvSpPr>
          <p:cNvPr id="2" name="TextBox 1">
            <a:extLst>
              <a:ext uri="{FF2B5EF4-FFF2-40B4-BE49-F238E27FC236}">
                <a16:creationId xmlns:a16="http://schemas.microsoft.com/office/drawing/2014/main" id="{552EE2B1-2FE5-BEE3-CA07-3ADBD9C0E2CD}"/>
              </a:ext>
            </a:extLst>
          </p:cNvPr>
          <p:cNvSpPr txBox="1"/>
          <p:nvPr/>
        </p:nvSpPr>
        <p:spPr>
          <a:xfrm>
            <a:off x="285987" y="6322706"/>
            <a:ext cx="5244593" cy="430887"/>
          </a:xfrm>
          <a:prstGeom prst="rect">
            <a:avLst/>
          </a:prstGeom>
          <a:solidFill>
            <a:schemeClr val="bg1"/>
          </a:solidFill>
        </p:spPr>
        <p:txBody>
          <a:bodyPr wrap="square">
            <a:spAutoFit/>
          </a:bodyPr>
          <a:lstStyle/>
          <a:p>
            <a:r>
              <a:rPr lang="en-US" sz="1100"/>
              <a:t>Participants reported a significant reduction in anxiety symptoms (GAD-7 questionnaire) after 4 weeks of Keystone supplementation.</a:t>
            </a:r>
          </a:p>
        </p:txBody>
      </p:sp>
    </p:spTree>
    <p:extLst>
      <p:ext uri="{BB962C8B-B14F-4D97-AF65-F5344CB8AC3E}">
        <p14:creationId xmlns:p14="http://schemas.microsoft.com/office/powerpoint/2010/main" val="800178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ounded Rectangle 47">
            <a:extLst>
              <a:ext uri="{FF2B5EF4-FFF2-40B4-BE49-F238E27FC236}">
                <a16:creationId xmlns:a16="http://schemas.microsoft.com/office/drawing/2014/main" id="{13803976-89F7-2234-58A9-1872C17E80A6}"/>
              </a:ext>
            </a:extLst>
          </p:cNvPr>
          <p:cNvSpPr/>
          <p:nvPr/>
        </p:nvSpPr>
        <p:spPr>
          <a:xfrm>
            <a:off x="446138" y="1946756"/>
            <a:ext cx="10882761" cy="1863823"/>
          </a:xfrm>
          <a:prstGeom prst="roundRect">
            <a:avLst>
              <a:gd name="adj" fmla="val 9611"/>
            </a:avLst>
          </a:prstGeom>
          <a:solidFill>
            <a:srgbClr val="1578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3044D2-259A-8590-CCEE-6FC5565C66B3}"/>
              </a:ext>
            </a:extLst>
          </p:cNvPr>
          <p:cNvSpPr>
            <a:spLocks noGrp="1"/>
          </p:cNvSpPr>
          <p:nvPr>
            <p:ph type="title"/>
          </p:nvPr>
        </p:nvSpPr>
        <p:spPr>
          <a:xfrm>
            <a:off x="416969" y="446166"/>
            <a:ext cx="10515600" cy="1325563"/>
          </a:xfrm>
        </p:spPr>
        <p:txBody>
          <a:bodyPr>
            <a:normAutofit/>
          </a:bodyPr>
          <a:lstStyle/>
          <a:p>
            <a:r>
              <a:rPr lang="en-US" sz="3800"/>
              <a:t>Keystone Postbiotic Human Study #2</a:t>
            </a:r>
            <a:br>
              <a:rPr lang="en-US" sz="3800"/>
            </a:br>
            <a:endParaRPr lang="en-US" sz="3800" i="1"/>
          </a:p>
        </p:txBody>
      </p:sp>
      <p:sp>
        <p:nvSpPr>
          <p:cNvPr id="4" name="Slide Number Placeholder 3">
            <a:extLst>
              <a:ext uri="{FF2B5EF4-FFF2-40B4-BE49-F238E27FC236}">
                <a16:creationId xmlns:a16="http://schemas.microsoft.com/office/drawing/2014/main" id="{AB7DBE1E-28DD-12C4-222C-12DF1AC5CC80}"/>
              </a:ext>
            </a:extLst>
          </p:cNvPr>
          <p:cNvSpPr>
            <a:spLocks noGrp="1"/>
          </p:cNvSpPr>
          <p:nvPr>
            <p:ph type="sldNum" sz="quarter" idx="14"/>
          </p:nvPr>
        </p:nvSpPr>
        <p:spPr/>
        <p:txBody>
          <a:bodyPr/>
          <a:lstStyle/>
          <a:p>
            <a:r>
              <a:rPr lang="en-US"/>
              <a:t>PAGE </a:t>
            </a:r>
            <a:fld id="{BDBF9DCE-55C5-154E-AC34-7A0AB594817D}" type="slidenum">
              <a:rPr lang="en-US" smtClean="0"/>
              <a:pPr/>
              <a:t>27</a:t>
            </a:fld>
            <a:endParaRPr lang="en-US"/>
          </a:p>
        </p:txBody>
      </p:sp>
      <p:grpSp>
        <p:nvGrpSpPr>
          <p:cNvPr id="31" name="Group 30">
            <a:extLst>
              <a:ext uri="{FF2B5EF4-FFF2-40B4-BE49-F238E27FC236}">
                <a16:creationId xmlns:a16="http://schemas.microsoft.com/office/drawing/2014/main" id="{69C1C819-5477-3431-DE07-97A6BDD6D6E6}"/>
              </a:ext>
            </a:extLst>
          </p:cNvPr>
          <p:cNvGrpSpPr/>
          <p:nvPr/>
        </p:nvGrpSpPr>
        <p:grpSpPr>
          <a:xfrm>
            <a:off x="584833" y="2448367"/>
            <a:ext cx="10609962" cy="1179590"/>
            <a:chOff x="199441" y="2176192"/>
            <a:chExt cx="10609962" cy="1179590"/>
          </a:xfrm>
        </p:grpSpPr>
        <p:grpSp>
          <p:nvGrpSpPr>
            <p:cNvPr id="12" name="Group 11">
              <a:extLst>
                <a:ext uri="{FF2B5EF4-FFF2-40B4-BE49-F238E27FC236}">
                  <a16:creationId xmlns:a16="http://schemas.microsoft.com/office/drawing/2014/main" id="{46790164-BC6A-21E0-20A6-1CC5E8ABDE24}"/>
                </a:ext>
              </a:extLst>
            </p:cNvPr>
            <p:cNvGrpSpPr/>
            <p:nvPr/>
          </p:nvGrpSpPr>
          <p:grpSpPr>
            <a:xfrm>
              <a:off x="199441" y="2176192"/>
              <a:ext cx="2496821" cy="1171578"/>
              <a:chOff x="2912087" y="5501898"/>
              <a:chExt cx="2496821" cy="1139302"/>
            </a:xfrm>
          </p:grpSpPr>
          <p:sp>
            <p:nvSpPr>
              <p:cNvPr id="9" name="Rounded Rectangle 8">
                <a:extLst>
                  <a:ext uri="{FF2B5EF4-FFF2-40B4-BE49-F238E27FC236}">
                    <a16:creationId xmlns:a16="http://schemas.microsoft.com/office/drawing/2014/main" id="{28DEB516-7345-2737-B6D0-7EFA8A0752B9}"/>
                  </a:ext>
                </a:extLst>
              </p:cNvPr>
              <p:cNvSpPr/>
              <p:nvPr/>
            </p:nvSpPr>
            <p:spPr>
              <a:xfrm>
                <a:off x="2912087" y="5501898"/>
                <a:ext cx="2496821" cy="1139302"/>
              </a:xfrm>
              <a:prstGeom prst="roundRect">
                <a:avLst>
                  <a:gd name="adj" fmla="val 442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3A1933D-8ABE-78C0-74DF-5BD0D9405601}"/>
                  </a:ext>
                </a:extLst>
              </p:cNvPr>
              <p:cNvSpPr txBox="1"/>
              <p:nvPr/>
            </p:nvSpPr>
            <p:spPr>
              <a:xfrm>
                <a:off x="3042834" y="5614820"/>
                <a:ext cx="2207740" cy="923330"/>
              </a:xfrm>
              <a:prstGeom prst="rect">
                <a:avLst/>
              </a:prstGeom>
              <a:noFill/>
            </p:spPr>
            <p:txBody>
              <a:bodyPr wrap="square">
                <a:spAutoFit/>
              </a:bodyPr>
              <a:lstStyle/>
              <a:p>
                <a:r>
                  <a:rPr lang="en-US"/>
                  <a:t>Double-blind</a:t>
                </a:r>
              </a:p>
              <a:p>
                <a:r>
                  <a:rPr lang="en-US"/>
                  <a:t>Randomized</a:t>
                </a:r>
              </a:p>
              <a:p>
                <a:r>
                  <a:rPr lang="en-US"/>
                  <a:t>Placebo-controlled</a:t>
                </a:r>
              </a:p>
            </p:txBody>
          </p:sp>
        </p:grpSp>
        <p:grpSp>
          <p:nvGrpSpPr>
            <p:cNvPr id="13" name="Group 12">
              <a:extLst>
                <a:ext uri="{FF2B5EF4-FFF2-40B4-BE49-F238E27FC236}">
                  <a16:creationId xmlns:a16="http://schemas.microsoft.com/office/drawing/2014/main" id="{1E166E77-D96A-B8BD-7BF4-DC021C5B2CB0}"/>
                </a:ext>
              </a:extLst>
            </p:cNvPr>
            <p:cNvGrpSpPr/>
            <p:nvPr/>
          </p:nvGrpSpPr>
          <p:grpSpPr>
            <a:xfrm>
              <a:off x="2769972" y="2176192"/>
              <a:ext cx="1407609" cy="1171578"/>
              <a:chOff x="2912087" y="5501898"/>
              <a:chExt cx="2496821" cy="1139302"/>
            </a:xfrm>
          </p:grpSpPr>
          <p:sp>
            <p:nvSpPr>
              <p:cNvPr id="14" name="Rounded Rectangle 13">
                <a:extLst>
                  <a:ext uri="{FF2B5EF4-FFF2-40B4-BE49-F238E27FC236}">
                    <a16:creationId xmlns:a16="http://schemas.microsoft.com/office/drawing/2014/main" id="{683FDEAC-AF44-00AA-4701-27A995F9F38D}"/>
                  </a:ext>
                </a:extLst>
              </p:cNvPr>
              <p:cNvSpPr/>
              <p:nvPr/>
            </p:nvSpPr>
            <p:spPr>
              <a:xfrm>
                <a:off x="2912087" y="5501898"/>
                <a:ext cx="2496821" cy="1139302"/>
              </a:xfrm>
              <a:prstGeom prst="roundRect">
                <a:avLst>
                  <a:gd name="adj" fmla="val 489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20F2482-F995-5D94-3E3C-2FC3CEBC1986}"/>
                  </a:ext>
                </a:extLst>
              </p:cNvPr>
              <p:cNvSpPr txBox="1"/>
              <p:nvPr/>
            </p:nvSpPr>
            <p:spPr>
              <a:xfrm>
                <a:off x="3042834" y="5614820"/>
                <a:ext cx="2207740" cy="369332"/>
              </a:xfrm>
              <a:prstGeom prst="rect">
                <a:avLst/>
              </a:prstGeom>
              <a:noFill/>
            </p:spPr>
            <p:txBody>
              <a:bodyPr wrap="square">
                <a:spAutoFit/>
              </a:bodyPr>
              <a:lstStyle/>
              <a:p>
                <a:r>
                  <a:rPr lang="en-US"/>
                  <a:t>4 weeks</a:t>
                </a:r>
              </a:p>
            </p:txBody>
          </p:sp>
        </p:grpSp>
        <p:grpSp>
          <p:nvGrpSpPr>
            <p:cNvPr id="22" name="Group 21">
              <a:extLst>
                <a:ext uri="{FF2B5EF4-FFF2-40B4-BE49-F238E27FC236}">
                  <a16:creationId xmlns:a16="http://schemas.microsoft.com/office/drawing/2014/main" id="{46216205-7BB3-9C70-87CE-FF8063A5AD4A}"/>
                </a:ext>
              </a:extLst>
            </p:cNvPr>
            <p:cNvGrpSpPr/>
            <p:nvPr/>
          </p:nvGrpSpPr>
          <p:grpSpPr>
            <a:xfrm>
              <a:off x="4253717" y="2181222"/>
              <a:ext cx="2496821" cy="1171578"/>
              <a:chOff x="3699804" y="4209503"/>
              <a:chExt cx="2496821" cy="1139302"/>
            </a:xfrm>
          </p:grpSpPr>
          <p:sp>
            <p:nvSpPr>
              <p:cNvPr id="23" name="Rounded Rectangle 22">
                <a:extLst>
                  <a:ext uri="{FF2B5EF4-FFF2-40B4-BE49-F238E27FC236}">
                    <a16:creationId xmlns:a16="http://schemas.microsoft.com/office/drawing/2014/main" id="{E1CC05CA-E609-4E12-8985-FA96912F3D44}"/>
                  </a:ext>
                </a:extLst>
              </p:cNvPr>
              <p:cNvSpPr/>
              <p:nvPr/>
            </p:nvSpPr>
            <p:spPr>
              <a:xfrm>
                <a:off x="3699804" y="4209503"/>
                <a:ext cx="2496821" cy="1139302"/>
              </a:xfrm>
              <a:prstGeom prst="roundRect">
                <a:avLst>
                  <a:gd name="adj" fmla="val 442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343A63A-E5A1-DE31-A3F6-2B574EA80C8D}"/>
                  </a:ext>
                </a:extLst>
              </p:cNvPr>
              <p:cNvSpPr txBox="1"/>
              <p:nvPr/>
            </p:nvSpPr>
            <p:spPr>
              <a:xfrm>
                <a:off x="3768209" y="4317533"/>
                <a:ext cx="2207740" cy="923330"/>
              </a:xfrm>
              <a:prstGeom prst="rect">
                <a:avLst/>
              </a:prstGeom>
              <a:noFill/>
            </p:spPr>
            <p:txBody>
              <a:bodyPr wrap="square">
                <a:spAutoFit/>
              </a:bodyPr>
              <a:lstStyle/>
              <a:p>
                <a:r>
                  <a:rPr lang="en-US"/>
                  <a:t>Healthy</a:t>
                </a:r>
              </a:p>
              <a:p>
                <a:r>
                  <a:rPr lang="en-US"/>
                  <a:t>Male &amp; Female</a:t>
                </a:r>
              </a:p>
              <a:p>
                <a:r>
                  <a:rPr lang="en-US"/>
                  <a:t>Age 18-65</a:t>
                </a:r>
              </a:p>
            </p:txBody>
          </p:sp>
        </p:grpSp>
        <p:grpSp>
          <p:nvGrpSpPr>
            <p:cNvPr id="25" name="Group 24">
              <a:extLst>
                <a:ext uri="{FF2B5EF4-FFF2-40B4-BE49-F238E27FC236}">
                  <a16:creationId xmlns:a16="http://schemas.microsoft.com/office/drawing/2014/main" id="{D001BB50-C2D4-C023-A575-64302750A89A}"/>
                </a:ext>
              </a:extLst>
            </p:cNvPr>
            <p:cNvGrpSpPr/>
            <p:nvPr/>
          </p:nvGrpSpPr>
          <p:grpSpPr>
            <a:xfrm>
              <a:off x="6826674" y="2176192"/>
              <a:ext cx="2496821" cy="1171578"/>
              <a:chOff x="3699804" y="4209503"/>
              <a:chExt cx="2496821" cy="1139302"/>
            </a:xfrm>
          </p:grpSpPr>
          <p:sp>
            <p:nvSpPr>
              <p:cNvPr id="26" name="Rounded Rectangle 25">
                <a:extLst>
                  <a:ext uri="{FF2B5EF4-FFF2-40B4-BE49-F238E27FC236}">
                    <a16:creationId xmlns:a16="http://schemas.microsoft.com/office/drawing/2014/main" id="{84F6D312-C0D7-A3F2-EFA8-03E4E69C0891}"/>
                  </a:ext>
                </a:extLst>
              </p:cNvPr>
              <p:cNvSpPr/>
              <p:nvPr/>
            </p:nvSpPr>
            <p:spPr>
              <a:xfrm>
                <a:off x="3699804" y="4209503"/>
                <a:ext cx="2496821" cy="1139302"/>
              </a:xfrm>
              <a:prstGeom prst="roundRect">
                <a:avLst>
                  <a:gd name="adj" fmla="val 442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ABF8B0F-A196-193B-451F-EA0F9F27776B}"/>
                  </a:ext>
                </a:extLst>
              </p:cNvPr>
              <p:cNvSpPr txBox="1"/>
              <p:nvPr/>
            </p:nvSpPr>
            <p:spPr>
              <a:xfrm>
                <a:off x="3768209" y="4317533"/>
                <a:ext cx="2207740" cy="923330"/>
              </a:xfrm>
              <a:prstGeom prst="rect">
                <a:avLst/>
              </a:prstGeom>
              <a:noFill/>
            </p:spPr>
            <p:txBody>
              <a:bodyPr wrap="square">
                <a:spAutoFit/>
              </a:bodyPr>
              <a:lstStyle/>
              <a:p>
                <a:r>
                  <a:rPr lang="en-US"/>
                  <a:t>300 mg Postbiotic </a:t>
                </a:r>
              </a:p>
              <a:p>
                <a:r>
                  <a:rPr lang="en-US"/>
                  <a:t>   (n = 40)</a:t>
                </a:r>
              </a:p>
              <a:p>
                <a:r>
                  <a:rPr lang="en-US"/>
                  <a:t>Placebo (n = 40)</a:t>
                </a:r>
              </a:p>
            </p:txBody>
          </p:sp>
        </p:grpSp>
        <p:grpSp>
          <p:nvGrpSpPr>
            <p:cNvPr id="28" name="Group 27">
              <a:extLst>
                <a:ext uri="{FF2B5EF4-FFF2-40B4-BE49-F238E27FC236}">
                  <a16:creationId xmlns:a16="http://schemas.microsoft.com/office/drawing/2014/main" id="{A78D87F7-3F29-994D-24C1-92E74F53B912}"/>
                </a:ext>
              </a:extLst>
            </p:cNvPr>
            <p:cNvGrpSpPr/>
            <p:nvPr/>
          </p:nvGrpSpPr>
          <p:grpSpPr>
            <a:xfrm>
              <a:off x="9401794" y="2184204"/>
              <a:ext cx="1407609" cy="1171578"/>
              <a:chOff x="2912087" y="5501898"/>
              <a:chExt cx="2496821" cy="1139302"/>
            </a:xfrm>
          </p:grpSpPr>
          <p:sp>
            <p:nvSpPr>
              <p:cNvPr id="29" name="Rounded Rectangle 28">
                <a:extLst>
                  <a:ext uri="{FF2B5EF4-FFF2-40B4-BE49-F238E27FC236}">
                    <a16:creationId xmlns:a16="http://schemas.microsoft.com/office/drawing/2014/main" id="{468E1D4A-1718-8162-DA99-825B9D5F733D}"/>
                  </a:ext>
                </a:extLst>
              </p:cNvPr>
              <p:cNvSpPr/>
              <p:nvPr/>
            </p:nvSpPr>
            <p:spPr>
              <a:xfrm>
                <a:off x="2912087" y="5501898"/>
                <a:ext cx="2496821" cy="1139302"/>
              </a:xfrm>
              <a:prstGeom prst="roundRect">
                <a:avLst>
                  <a:gd name="adj" fmla="val 489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9176951-D885-4454-7765-A095E08CC8F8}"/>
                  </a:ext>
                </a:extLst>
              </p:cNvPr>
              <p:cNvSpPr txBox="1"/>
              <p:nvPr/>
            </p:nvSpPr>
            <p:spPr>
              <a:xfrm>
                <a:off x="3042834" y="5614820"/>
                <a:ext cx="2207740" cy="369332"/>
              </a:xfrm>
              <a:prstGeom prst="rect">
                <a:avLst/>
              </a:prstGeom>
              <a:noFill/>
            </p:spPr>
            <p:txBody>
              <a:bodyPr wrap="square">
                <a:spAutoFit/>
              </a:bodyPr>
              <a:lstStyle/>
              <a:p>
                <a:r>
                  <a:rPr lang="en-US"/>
                  <a:t>USA</a:t>
                </a:r>
              </a:p>
            </p:txBody>
          </p:sp>
        </p:grpSp>
      </p:grpSp>
      <p:sp>
        <p:nvSpPr>
          <p:cNvPr id="32" name="Rounded Rectangle 31">
            <a:extLst>
              <a:ext uri="{FF2B5EF4-FFF2-40B4-BE49-F238E27FC236}">
                <a16:creationId xmlns:a16="http://schemas.microsoft.com/office/drawing/2014/main" id="{2C8CA138-0D54-D876-F35E-B9C844187FA8}"/>
              </a:ext>
            </a:extLst>
          </p:cNvPr>
          <p:cNvSpPr/>
          <p:nvPr/>
        </p:nvSpPr>
        <p:spPr>
          <a:xfrm>
            <a:off x="686783" y="1917964"/>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DESIGN</a:t>
            </a:r>
          </a:p>
        </p:txBody>
      </p:sp>
      <p:sp>
        <p:nvSpPr>
          <p:cNvPr id="33" name="Rounded Rectangle 32">
            <a:extLst>
              <a:ext uri="{FF2B5EF4-FFF2-40B4-BE49-F238E27FC236}">
                <a16:creationId xmlns:a16="http://schemas.microsoft.com/office/drawing/2014/main" id="{96EB5E8F-14F2-99EA-A1A9-55348CA21574}"/>
              </a:ext>
            </a:extLst>
          </p:cNvPr>
          <p:cNvSpPr/>
          <p:nvPr/>
        </p:nvSpPr>
        <p:spPr>
          <a:xfrm>
            <a:off x="2735348" y="1913318"/>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DURATION</a:t>
            </a:r>
          </a:p>
        </p:txBody>
      </p:sp>
      <p:sp>
        <p:nvSpPr>
          <p:cNvPr id="34" name="Rounded Rectangle 33">
            <a:extLst>
              <a:ext uri="{FF2B5EF4-FFF2-40B4-BE49-F238E27FC236}">
                <a16:creationId xmlns:a16="http://schemas.microsoft.com/office/drawing/2014/main" id="{DC8E9523-8DBD-DD3F-0557-765176AAF6FB}"/>
              </a:ext>
            </a:extLst>
          </p:cNvPr>
          <p:cNvSpPr/>
          <p:nvPr/>
        </p:nvSpPr>
        <p:spPr>
          <a:xfrm>
            <a:off x="4766901" y="1891920"/>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SUBJECTS</a:t>
            </a:r>
          </a:p>
        </p:txBody>
      </p:sp>
      <p:sp>
        <p:nvSpPr>
          <p:cNvPr id="35" name="Rounded Rectangle 34">
            <a:extLst>
              <a:ext uri="{FF2B5EF4-FFF2-40B4-BE49-F238E27FC236}">
                <a16:creationId xmlns:a16="http://schemas.microsoft.com/office/drawing/2014/main" id="{39B3C2F1-BDDF-EB74-6016-7139CCC4F376}"/>
              </a:ext>
            </a:extLst>
          </p:cNvPr>
          <p:cNvSpPr/>
          <p:nvPr/>
        </p:nvSpPr>
        <p:spPr>
          <a:xfrm>
            <a:off x="7336523" y="1891920"/>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ARMS</a:t>
            </a:r>
          </a:p>
        </p:txBody>
      </p:sp>
      <p:sp>
        <p:nvSpPr>
          <p:cNvPr id="36" name="Rounded Rectangle 35">
            <a:extLst>
              <a:ext uri="{FF2B5EF4-FFF2-40B4-BE49-F238E27FC236}">
                <a16:creationId xmlns:a16="http://schemas.microsoft.com/office/drawing/2014/main" id="{271E76CD-2641-5403-41F3-2A6DA57A75FF}"/>
              </a:ext>
            </a:extLst>
          </p:cNvPr>
          <p:cNvSpPr/>
          <p:nvPr/>
        </p:nvSpPr>
        <p:spPr>
          <a:xfrm>
            <a:off x="9359261" y="1895090"/>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SITE</a:t>
            </a:r>
          </a:p>
        </p:txBody>
      </p:sp>
      <p:sp>
        <p:nvSpPr>
          <p:cNvPr id="42" name="TextBox 41">
            <a:extLst>
              <a:ext uri="{FF2B5EF4-FFF2-40B4-BE49-F238E27FC236}">
                <a16:creationId xmlns:a16="http://schemas.microsoft.com/office/drawing/2014/main" id="{97FF76FD-4A61-BF22-7275-F9CCB06B328D}"/>
              </a:ext>
            </a:extLst>
          </p:cNvPr>
          <p:cNvSpPr txBox="1"/>
          <p:nvPr/>
        </p:nvSpPr>
        <p:spPr>
          <a:xfrm>
            <a:off x="0" y="4595899"/>
            <a:ext cx="10481234" cy="769441"/>
          </a:xfrm>
          <a:prstGeom prst="rect">
            <a:avLst/>
          </a:prstGeom>
          <a:noFill/>
        </p:spPr>
        <p:txBody>
          <a:bodyPr wrap="square" lIns="91440" tIns="45720" rIns="91440" bIns="45720" anchor="t">
            <a:spAutoFit/>
          </a:bodyPr>
          <a:lstStyle/>
          <a:p>
            <a:pPr marL="457200">
              <a:buClr>
                <a:schemeClr val="accent2"/>
              </a:buClr>
              <a:buSzPts val="1000"/>
              <a:tabLst>
                <a:tab pos="1371600" algn="l"/>
              </a:tabLst>
            </a:pPr>
            <a:r>
              <a:rPr lang="en-US" sz="2200" kern="0">
                <a:ea typeface="Times New Roman" panose="02020603050405020304" pitchFamily="18" charset="0"/>
                <a:cs typeface="Arial"/>
              </a:rPr>
              <a:t>SCFAs </a:t>
            </a:r>
            <a:r>
              <a:rPr lang="en-US" sz="2200" b="1" kern="0">
                <a:ea typeface="Times New Roman" panose="02020603050405020304" pitchFamily="18" charset="0"/>
                <a:cs typeface="Arial"/>
              </a:rPr>
              <a:t>|</a:t>
            </a:r>
            <a:r>
              <a:rPr lang="en-US" sz="2200" kern="0">
                <a:ea typeface="Times New Roman" panose="02020603050405020304" pitchFamily="18" charset="0"/>
                <a:cs typeface="Arial"/>
              </a:rPr>
              <a:t> Inflammatory &amp; Immune markers </a:t>
            </a:r>
            <a:r>
              <a:rPr lang="en-US" sz="2200" b="1" kern="0">
                <a:ea typeface="Times New Roman" panose="02020603050405020304" pitchFamily="18" charset="0"/>
                <a:cs typeface="Arial"/>
              </a:rPr>
              <a:t>|</a:t>
            </a:r>
            <a:r>
              <a:rPr lang="en-US" sz="2200" kern="0">
                <a:ea typeface="Times New Roman" panose="02020603050405020304" pitchFamily="18" charset="0"/>
                <a:cs typeface="Arial"/>
              </a:rPr>
              <a:t> Intestinal permeability</a:t>
            </a:r>
            <a:endParaRPr lang="en-US" sz="2200" kern="100">
              <a:ea typeface="Times New Roman" panose="02020603050405020304" pitchFamily="18" charset="0"/>
              <a:cs typeface="Calibri"/>
            </a:endParaRPr>
          </a:p>
          <a:p>
            <a:pPr lvl="1">
              <a:buClr>
                <a:srgbClr val="FF612F"/>
              </a:buClr>
              <a:buSzPts val="1000"/>
              <a:tabLst>
                <a:tab pos="1371600" algn="l"/>
              </a:tabLst>
            </a:pPr>
            <a:r>
              <a:rPr lang="en-US" sz="2200" kern="0">
                <a:ea typeface="Calibri" panose="020F0502020204030204" pitchFamily="34" charset="0"/>
                <a:cs typeface="Arial"/>
              </a:rPr>
              <a:t>Fecal microbiome diversity</a:t>
            </a:r>
            <a:r>
              <a:rPr lang="en-US" sz="2200" b="1" kern="0">
                <a:ea typeface="Calibri" panose="020F0502020204030204" pitchFamily="34" charset="0"/>
                <a:cs typeface="Arial"/>
              </a:rPr>
              <a:t> | </a:t>
            </a:r>
            <a:r>
              <a:rPr lang="en-US" sz="2200" kern="0">
                <a:ea typeface="Calibri" panose="020F0502020204030204" pitchFamily="34" charset="0"/>
                <a:cs typeface="Arial"/>
              </a:rPr>
              <a:t>Cortisol levels </a:t>
            </a:r>
            <a:r>
              <a:rPr lang="en-US" sz="2200" b="1" kern="0">
                <a:ea typeface="Calibri" panose="020F0502020204030204" pitchFamily="34" charset="0"/>
                <a:cs typeface="Arial"/>
              </a:rPr>
              <a:t>|</a:t>
            </a:r>
            <a:r>
              <a:rPr lang="en-US" sz="2200" kern="0">
                <a:ea typeface="Calibri" panose="020F0502020204030204" pitchFamily="34" charset="0"/>
                <a:cs typeface="Arial"/>
              </a:rPr>
              <a:t> GI health </a:t>
            </a:r>
            <a:r>
              <a:rPr lang="en-US" sz="2200" b="1" kern="0">
                <a:ea typeface="Calibri" panose="020F0502020204030204" pitchFamily="34" charset="0"/>
                <a:cs typeface="Arial"/>
              </a:rPr>
              <a:t>| </a:t>
            </a:r>
            <a:r>
              <a:rPr lang="en-US" sz="2200" kern="0">
                <a:ea typeface="Calibri" panose="020F0502020204030204" pitchFamily="34" charset="0"/>
                <a:cs typeface="Arial"/>
              </a:rPr>
              <a:t>GLP-1 </a:t>
            </a:r>
            <a:r>
              <a:rPr lang="en-US" sz="2200" b="1" kern="0">
                <a:ea typeface="Calibri" panose="020F0502020204030204" pitchFamily="34" charset="0"/>
                <a:cs typeface="Arial"/>
              </a:rPr>
              <a:t>|</a:t>
            </a:r>
            <a:r>
              <a:rPr lang="en-US" sz="2200" kern="0">
                <a:ea typeface="Calibri" panose="020F0502020204030204" pitchFamily="34" charset="0"/>
                <a:cs typeface="Arial"/>
              </a:rPr>
              <a:t> QoL</a:t>
            </a:r>
            <a:endParaRPr lang="en-US">
              <a:cs typeface="Arial" panose="020B0604020202020204"/>
            </a:endParaRPr>
          </a:p>
        </p:txBody>
      </p:sp>
      <p:sp>
        <p:nvSpPr>
          <p:cNvPr id="44" name="TextBox 43">
            <a:extLst>
              <a:ext uri="{FF2B5EF4-FFF2-40B4-BE49-F238E27FC236}">
                <a16:creationId xmlns:a16="http://schemas.microsoft.com/office/drawing/2014/main" id="{7EAFB7D6-1DE8-61F2-C798-D3A9039E83AF}"/>
              </a:ext>
            </a:extLst>
          </p:cNvPr>
          <p:cNvSpPr txBox="1"/>
          <p:nvPr/>
        </p:nvSpPr>
        <p:spPr>
          <a:xfrm>
            <a:off x="446138" y="4219428"/>
            <a:ext cx="2235238" cy="461665"/>
          </a:xfrm>
          <a:prstGeom prst="rect">
            <a:avLst/>
          </a:prstGeom>
          <a:noFill/>
        </p:spPr>
        <p:txBody>
          <a:bodyPr wrap="square">
            <a:spAutoFit/>
          </a:bodyPr>
          <a:lstStyle/>
          <a:p>
            <a:pPr>
              <a:spcBef>
                <a:spcPts val="0"/>
              </a:spcBef>
              <a:spcAft>
                <a:spcPts val="0"/>
              </a:spcAft>
            </a:pPr>
            <a:r>
              <a:rPr lang="en-US" sz="2400" b="1">
                <a:solidFill>
                  <a:srgbClr val="15788D"/>
                </a:solidFill>
                <a:effectLst/>
              </a:rPr>
              <a:t>Endpoints:</a:t>
            </a:r>
          </a:p>
        </p:txBody>
      </p:sp>
    </p:spTree>
    <p:extLst>
      <p:ext uri="{BB962C8B-B14F-4D97-AF65-F5344CB8AC3E}">
        <p14:creationId xmlns:p14="http://schemas.microsoft.com/office/powerpoint/2010/main" val="1690697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8EEAD-AB08-3F27-1AD8-45897A4D99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28AEF0-5467-83E1-EA5D-3A8712293E21}"/>
              </a:ext>
            </a:extLst>
          </p:cNvPr>
          <p:cNvSpPr>
            <a:spLocks noGrp="1"/>
          </p:cNvSpPr>
          <p:nvPr>
            <p:ph type="title"/>
          </p:nvPr>
        </p:nvSpPr>
        <p:spPr>
          <a:xfrm>
            <a:off x="302946" y="179703"/>
            <a:ext cx="11632325" cy="1299288"/>
          </a:xfrm>
        </p:spPr>
        <p:txBody>
          <a:bodyPr>
            <a:normAutofit/>
          </a:bodyPr>
          <a:lstStyle/>
          <a:p>
            <a:r>
              <a:rPr lang="en-US" sz="2600">
                <a:latin typeface="Arial"/>
                <a:cs typeface="Arial"/>
              </a:rPr>
              <a:t>Keystone Clinical Data: Targeted microbiome modulation with Keystone</a:t>
            </a:r>
            <a:endParaRPr lang="en-US" sz="2600"/>
          </a:p>
        </p:txBody>
      </p:sp>
      <p:sp>
        <p:nvSpPr>
          <p:cNvPr id="4" name="Slide Number Placeholder 3">
            <a:extLst>
              <a:ext uri="{FF2B5EF4-FFF2-40B4-BE49-F238E27FC236}">
                <a16:creationId xmlns:a16="http://schemas.microsoft.com/office/drawing/2014/main" id="{5A133AC4-E745-5B04-8552-2174FC10180F}"/>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8197"/>
                </a:solidFill>
                <a:effectLst/>
                <a:uLnTx/>
                <a:uFillTx/>
                <a:latin typeface="Arial" panose="020B0604020202020204"/>
                <a:ea typeface="+mn-ea"/>
                <a:cs typeface="+mn-cs"/>
              </a:rPr>
              <a:t>PAGE </a:t>
            </a:r>
            <a:fld id="{BDBF9DCE-55C5-154E-AC34-7A0AB594817D}" type="slidenum">
              <a:rPr kumimoji="0" lang="en-US" sz="1000" b="0" i="0" u="none" strike="noStrike" kern="1200" cap="none" spc="0" normalizeH="0" baseline="0" noProof="0" smtClean="0">
                <a:ln>
                  <a:noFill/>
                </a:ln>
                <a:solidFill>
                  <a:srgbClr val="1E8197"/>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srgbClr val="1E8197"/>
              </a:solidFill>
              <a:effectLst/>
              <a:uLnTx/>
              <a:uFillTx/>
              <a:latin typeface="Arial" panose="020B0604020202020204"/>
              <a:ea typeface="+mn-ea"/>
              <a:cs typeface="+mn-cs"/>
            </a:endParaRPr>
          </a:p>
        </p:txBody>
      </p:sp>
      <p:sp>
        <p:nvSpPr>
          <p:cNvPr id="32" name="Rounded Rectangle 31">
            <a:extLst>
              <a:ext uri="{FF2B5EF4-FFF2-40B4-BE49-F238E27FC236}">
                <a16:creationId xmlns:a16="http://schemas.microsoft.com/office/drawing/2014/main" id="{7551586E-5CEB-8FD6-36F3-765A8639255E}"/>
              </a:ext>
            </a:extLst>
          </p:cNvPr>
          <p:cNvSpPr/>
          <p:nvPr/>
        </p:nvSpPr>
        <p:spPr>
          <a:xfrm>
            <a:off x="686783" y="1917964"/>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DESIGN</a:t>
            </a:r>
          </a:p>
        </p:txBody>
      </p:sp>
      <p:sp>
        <p:nvSpPr>
          <p:cNvPr id="33" name="Rounded Rectangle 32">
            <a:extLst>
              <a:ext uri="{FF2B5EF4-FFF2-40B4-BE49-F238E27FC236}">
                <a16:creationId xmlns:a16="http://schemas.microsoft.com/office/drawing/2014/main" id="{17A95027-A2AC-E580-77BD-FADB03F9D0F0}"/>
              </a:ext>
            </a:extLst>
          </p:cNvPr>
          <p:cNvSpPr/>
          <p:nvPr/>
        </p:nvSpPr>
        <p:spPr>
          <a:xfrm>
            <a:off x="2735348" y="1913318"/>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DURATION</a:t>
            </a:r>
          </a:p>
        </p:txBody>
      </p:sp>
      <p:sp>
        <p:nvSpPr>
          <p:cNvPr id="34" name="Rounded Rectangle 33">
            <a:extLst>
              <a:ext uri="{FF2B5EF4-FFF2-40B4-BE49-F238E27FC236}">
                <a16:creationId xmlns:a16="http://schemas.microsoft.com/office/drawing/2014/main" id="{4B6C4FB5-DA72-C2F2-5091-F48146E2D8E4}"/>
              </a:ext>
            </a:extLst>
          </p:cNvPr>
          <p:cNvSpPr/>
          <p:nvPr/>
        </p:nvSpPr>
        <p:spPr>
          <a:xfrm>
            <a:off x="4766901" y="1891920"/>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SUBJECTS</a:t>
            </a:r>
          </a:p>
        </p:txBody>
      </p:sp>
      <p:sp>
        <p:nvSpPr>
          <p:cNvPr id="36" name="Rounded Rectangle 35">
            <a:extLst>
              <a:ext uri="{FF2B5EF4-FFF2-40B4-BE49-F238E27FC236}">
                <a16:creationId xmlns:a16="http://schemas.microsoft.com/office/drawing/2014/main" id="{8294555E-F470-7C3F-77A2-81EE9F9003C0}"/>
              </a:ext>
            </a:extLst>
          </p:cNvPr>
          <p:cNvSpPr/>
          <p:nvPr/>
        </p:nvSpPr>
        <p:spPr>
          <a:xfrm>
            <a:off x="9359261" y="1895090"/>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SITE</a:t>
            </a:r>
          </a:p>
        </p:txBody>
      </p:sp>
      <p:sp>
        <p:nvSpPr>
          <p:cNvPr id="8" name="TextBox 7">
            <a:extLst>
              <a:ext uri="{FF2B5EF4-FFF2-40B4-BE49-F238E27FC236}">
                <a16:creationId xmlns:a16="http://schemas.microsoft.com/office/drawing/2014/main" id="{2A9C9611-C196-B52D-47E0-277D4F8E5B34}"/>
              </a:ext>
            </a:extLst>
          </p:cNvPr>
          <p:cNvSpPr txBox="1"/>
          <p:nvPr/>
        </p:nvSpPr>
        <p:spPr>
          <a:xfrm>
            <a:off x="359169" y="5733040"/>
            <a:ext cx="12085370" cy="36933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kern="1200">
                <a:solidFill>
                  <a:srgbClr val="15788D"/>
                </a:solidFill>
                <a:ea typeface="+mn-lt"/>
              </a:rPr>
              <a:t>Takeaway: </a:t>
            </a:r>
            <a:r>
              <a:rPr lang="en-US" kern="1200">
                <a:solidFill>
                  <a:srgbClr val="15788D"/>
                </a:solidFill>
                <a:ea typeface="+mn-lt"/>
              </a:rPr>
              <a:t>Significant</a:t>
            </a:r>
            <a:r>
              <a:rPr kumimoji="0" lang="en-US" b="0" i="0" u="none" strike="noStrike" kern="1200" cap="none" spc="0" normalizeH="0" baseline="0" noProof="0">
                <a:ln>
                  <a:noFill/>
                </a:ln>
                <a:solidFill>
                  <a:srgbClr val="15788D"/>
                </a:solidFill>
                <a:effectLst/>
                <a:uLnTx/>
                <a:uFillTx/>
                <a:latin typeface="Arial" panose="020B0604020202020204"/>
                <a:ea typeface="+mn-lt"/>
                <a:cs typeface="Arial" panose="020B0604020202020204"/>
              </a:rPr>
              <a:t> rise in 33 beneficial species and drop in 38 potentially harmful species vs placebo</a:t>
            </a:r>
            <a:endParaRPr kumimoji="0" lang="en-US" sz="1400" b="0" i="0" u="none" strike="noStrike" kern="1200" cap="none" spc="0" normalizeH="0" baseline="0" noProof="0">
              <a:ln>
                <a:noFill/>
              </a:ln>
              <a:solidFill>
                <a:srgbClr val="14788C"/>
              </a:solidFill>
              <a:effectLst/>
              <a:uLnTx/>
              <a:uFillTx/>
              <a:latin typeface="Arial" panose="020B0604020202020204"/>
              <a:ea typeface="+mn-lt"/>
              <a:cs typeface="Arial" panose="020B0604020202020204"/>
            </a:endParaRPr>
          </a:p>
        </p:txBody>
      </p:sp>
      <p:pic>
        <p:nvPicPr>
          <p:cNvPr id="9" name="Content Placeholder 5" descr="A close-up of a chart&#10;&#10;AI-generated content may be incorrect.">
            <a:extLst>
              <a:ext uri="{FF2B5EF4-FFF2-40B4-BE49-F238E27FC236}">
                <a16:creationId xmlns:a16="http://schemas.microsoft.com/office/drawing/2014/main" id="{FA7FC5FD-CB11-D8E1-DFE5-90F9A1BB5CE4}"/>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l="2528" t="3513" r="2528" b="3513"/>
          <a:stretch>
            <a:fillRect/>
          </a:stretch>
        </p:blipFill>
        <p:spPr>
          <a:xfrm>
            <a:off x="6214623" y="2178795"/>
            <a:ext cx="5534464" cy="3170607"/>
          </a:xfrm>
        </p:spPr>
      </p:pic>
      <p:grpSp>
        <p:nvGrpSpPr>
          <p:cNvPr id="7" name="Group 6">
            <a:extLst>
              <a:ext uri="{FF2B5EF4-FFF2-40B4-BE49-F238E27FC236}">
                <a16:creationId xmlns:a16="http://schemas.microsoft.com/office/drawing/2014/main" id="{BF045C31-4C57-9C1A-D9E8-C38ACC1E443D}"/>
              </a:ext>
            </a:extLst>
          </p:cNvPr>
          <p:cNvGrpSpPr/>
          <p:nvPr/>
        </p:nvGrpSpPr>
        <p:grpSpPr>
          <a:xfrm>
            <a:off x="243508" y="1551229"/>
            <a:ext cx="5638817" cy="3980338"/>
            <a:chOff x="174013" y="1523669"/>
            <a:chExt cx="5949750" cy="3999197"/>
          </a:xfrm>
        </p:grpSpPr>
        <p:pic>
          <p:nvPicPr>
            <p:cNvPr id="5" name="Picture 4" descr="A blue and orange circle and lines&#10;&#10;Description automatically generated with medium confidence">
              <a:extLst>
                <a:ext uri="{FF2B5EF4-FFF2-40B4-BE49-F238E27FC236}">
                  <a16:creationId xmlns:a16="http://schemas.microsoft.com/office/drawing/2014/main" id="{7268248F-5930-2306-97BC-95DBA512077B}"/>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rcRect/>
            <a:stretch/>
          </p:blipFill>
          <p:spPr>
            <a:xfrm>
              <a:off x="174013" y="1523669"/>
              <a:ext cx="5949750" cy="3999197"/>
            </a:xfrm>
            <a:prstGeom prst="rect">
              <a:avLst/>
            </a:prstGeom>
          </p:spPr>
        </p:pic>
        <p:sp>
          <p:nvSpPr>
            <p:cNvPr id="6" name="Rounded Rectangle 5">
              <a:extLst>
                <a:ext uri="{FF2B5EF4-FFF2-40B4-BE49-F238E27FC236}">
                  <a16:creationId xmlns:a16="http://schemas.microsoft.com/office/drawing/2014/main" id="{4B6C62C3-9341-F553-2929-14D0785197FA}"/>
                </a:ext>
              </a:extLst>
            </p:cNvPr>
            <p:cNvSpPr/>
            <p:nvPr/>
          </p:nvSpPr>
          <p:spPr>
            <a:xfrm>
              <a:off x="378099" y="1536773"/>
              <a:ext cx="5725035" cy="3803065"/>
            </a:xfrm>
            <a:prstGeom prst="roundRect">
              <a:avLst>
                <a:gd name="adj" fmla="val 500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3251F97-7418-2B54-A579-E49368C64FED}"/>
                </a:ext>
              </a:extLst>
            </p:cNvPr>
            <p:cNvPicPr>
              <a:picLocks noChangeAspect="1"/>
            </p:cNvPicPr>
            <p:nvPr/>
          </p:nvPicPr>
          <p:blipFill>
            <a:blip r:embed="rId5"/>
            <a:stretch>
              <a:fillRect/>
            </a:stretch>
          </p:blipFill>
          <p:spPr>
            <a:xfrm>
              <a:off x="316015" y="1668831"/>
              <a:ext cx="5787119" cy="3642633"/>
            </a:xfrm>
            <a:prstGeom prst="rect">
              <a:avLst/>
            </a:prstGeom>
          </p:spPr>
        </p:pic>
      </p:grpSp>
      <p:sp>
        <p:nvSpPr>
          <p:cNvPr id="10" name="Rounded Rectangle 9">
            <a:extLst>
              <a:ext uri="{FF2B5EF4-FFF2-40B4-BE49-F238E27FC236}">
                <a16:creationId xmlns:a16="http://schemas.microsoft.com/office/drawing/2014/main" id="{468DAA37-4412-A585-8C89-550391C9347B}"/>
              </a:ext>
            </a:extLst>
          </p:cNvPr>
          <p:cNvSpPr/>
          <p:nvPr/>
        </p:nvSpPr>
        <p:spPr>
          <a:xfrm>
            <a:off x="6059909" y="2107635"/>
            <a:ext cx="5754002" cy="3267637"/>
          </a:xfrm>
          <a:prstGeom prst="roundRect">
            <a:avLst>
              <a:gd name="adj" fmla="val 4411"/>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833A6AC-99A0-B432-6A22-439C6DDBC489}"/>
              </a:ext>
            </a:extLst>
          </p:cNvPr>
          <p:cNvSpPr txBox="1"/>
          <p:nvPr/>
        </p:nvSpPr>
        <p:spPr>
          <a:xfrm>
            <a:off x="6016906" y="1135719"/>
            <a:ext cx="5455820" cy="871180"/>
          </a:xfrm>
          <a:prstGeom prst="roundRect">
            <a:avLst>
              <a:gd name="adj" fmla="val 8082"/>
            </a:avLst>
          </a:prstGeom>
          <a:solidFill>
            <a:schemeClr val="accent5"/>
          </a:solidFill>
          <a:ln>
            <a:noFill/>
          </a:ln>
        </p:spPr>
        <p:txBody>
          <a:bodyPr wrap="square" lIns="91440" tIns="45720" rIns="91440" bIns="45720" anchor="t">
            <a:spAutoFit/>
          </a:bodyPr>
          <a:lstStyle/>
          <a:p>
            <a:r>
              <a:rPr lang="en-US" sz="1600" dirty="0">
                <a:effectLst/>
                <a:latin typeface="Helvetica"/>
                <a:cs typeface="Helvetica"/>
              </a:rPr>
              <a:t>Increases endogenous </a:t>
            </a:r>
            <a:r>
              <a:rPr lang="en-US" sz="1600" i="1" dirty="0" err="1">
                <a:effectLst/>
                <a:latin typeface="Helvetica"/>
                <a:cs typeface="Helvetica"/>
              </a:rPr>
              <a:t>Akkermansia</a:t>
            </a:r>
            <a:r>
              <a:rPr lang="en-US" sz="1600" i="1" dirty="0">
                <a:effectLst/>
                <a:latin typeface="Helvetica"/>
                <a:cs typeface="Helvetica"/>
              </a:rPr>
              <a:t> </a:t>
            </a:r>
            <a:r>
              <a:rPr lang="en-US" sz="1600" dirty="0">
                <a:effectLst/>
                <a:latin typeface="Helvetica"/>
                <a:cs typeface="Helvetica"/>
              </a:rPr>
              <a:t>and other beneficial bacteria already living in your gut, no colonization by foreign probiotic strains</a:t>
            </a:r>
          </a:p>
        </p:txBody>
      </p:sp>
      <p:pic>
        <p:nvPicPr>
          <p:cNvPr id="14" name="Graphic 13" descr="Line arrow: Counter-clockwise curve outline">
            <a:extLst>
              <a:ext uri="{FF2B5EF4-FFF2-40B4-BE49-F238E27FC236}">
                <a16:creationId xmlns:a16="http://schemas.microsoft.com/office/drawing/2014/main" id="{35D90888-0ECC-BEF5-0309-C1F466B2B4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1801297">
            <a:off x="4959456" y="1923906"/>
            <a:ext cx="2093004" cy="2093004"/>
          </a:xfrm>
          <a:prstGeom prst="rect">
            <a:avLst/>
          </a:prstGeom>
        </p:spPr>
      </p:pic>
    </p:spTree>
    <p:extLst>
      <p:ext uri="{BB962C8B-B14F-4D97-AF65-F5344CB8AC3E}">
        <p14:creationId xmlns:p14="http://schemas.microsoft.com/office/powerpoint/2010/main" val="1276684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8981A-E8A8-7778-1A42-DA9823C12BBC}"/>
              </a:ext>
            </a:extLst>
          </p:cNvPr>
          <p:cNvSpPr>
            <a:spLocks noGrp="1"/>
          </p:cNvSpPr>
          <p:nvPr>
            <p:ph type="title"/>
          </p:nvPr>
        </p:nvSpPr>
        <p:spPr>
          <a:xfrm>
            <a:off x="679992" y="154100"/>
            <a:ext cx="10975675" cy="1339940"/>
          </a:xfrm>
        </p:spPr>
        <p:txBody>
          <a:bodyPr>
            <a:normAutofit/>
          </a:bodyPr>
          <a:lstStyle/>
          <a:p>
            <a:r>
              <a:rPr lang="en-US" sz="3200" dirty="0">
                <a:latin typeface="Arial"/>
                <a:cs typeface="Arial"/>
              </a:rPr>
              <a:t>Keystone Clinical Data: Biomarkers Measured</a:t>
            </a:r>
            <a:r>
              <a:rPr lang="en-US" sz="3600" dirty="0">
                <a:latin typeface="Arial"/>
                <a:cs typeface="Arial"/>
              </a:rPr>
              <a:t> </a:t>
            </a:r>
            <a:endParaRPr lang="en-US" sz="3600" dirty="0"/>
          </a:p>
        </p:txBody>
      </p:sp>
      <p:sp>
        <p:nvSpPr>
          <p:cNvPr id="4" name="Slide Number Placeholder 3">
            <a:extLst>
              <a:ext uri="{FF2B5EF4-FFF2-40B4-BE49-F238E27FC236}">
                <a16:creationId xmlns:a16="http://schemas.microsoft.com/office/drawing/2014/main" id="{832F5C9C-34BE-3451-FE7A-7FB678B6C9FE}"/>
              </a:ext>
            </a:extLst>
          </p:cNvPr>
          <p:cNvSpPr>
            <a:spLocks noGrp="1"/>
          </p:cNvSpPr>
          <p:nvPr>
            <p:ph type="sldNum" sz="quarter" idx="14"/>
          </p:nvPr>
        </p:nvSpPr>
        <p:spPr/>
        <p:txBody>
          <a:bodyPr/>
          <a:lstStyle/>
          <a:p>
            <a:r>
              <a:rPr lang="en-US"/>
              <a:t>PAGE </a:t>
            </a:r>
            <a:fld id="{BDBF9DCE-55C5-154E-AC34-7A0AB594817D}" type="slidenum">
              <a:rPr lang="en-US" smtClean="0"/>
              <a:pPr/>
              <a:t>29</a:t>
            </a:fld>
            <a:endParaRPr lang="en-US"/>
          </a:p>
        </p:txBody>
      </p:sp>
      <p:grpSp>
        <p:nvGrpSpPr>
          <p:cNvPr id="12" name="Group 11">
            <a:extLst>
              <a:ext uri="{FF2B5EF4-FFF2-40B4-BE49-F238E27FC236}">
                <a16:creationId xmlns:a16="http://schemas.microsoft.com/office/drawing/2014/main" id="{002176A5-C0AA-0A63-B36A-DFAF11998154}"/>
              </a:ext>
            </a:extLst>
          </p:cNvPr>
          <p:cNvGrpSpPr/>
          <p:nvPr/>
        </p:nvGrpSpPr>
        <p:grpSpPr>
          <a:xfrm>
            <a:off x="207191" y="1372186"/>
            <a:ext cx="10870432" cy="4054340"/>
            <a:chOff x="125549" y="1199359"/>
            <a:chExt cx="10971901" cy="4315156"/>
          </a:xfrm>
        </p:grpSpPr>
        <p:pic>
          <p:nvPicPr>
            <p:cNvPr id="9" name="Picture 8" descr="A blue and orange circle and lines&#10;&#10;Description automatically generated with medium confidence">
              <a:extLst>
                <a:ext uri="{FF2B5EF4-FFF2-40B4-BE49-F238E27FC236}">
                  <a16:creationId xmlns:a16="http://schemas.microsoft.com/office/drawing/2014/main" id="{914ECC6C-0A23-AF25-5087-4602F98173DD}"/>
                </a:ext>
              </a:extLst>
            </p:cNvPr>
            <p:cNvPicPr>
              <a:picLocks noChangeAspect="1"/>
            </p:cNvPicPr>
            <p:nvPr/>
          </p:nvPicPr>
          <p:blipFill>
            <a:blip r:embed="rId2" cstate="screen">
              <a:alphaModFix amt="50000"/>
              <a:extLst>
                <a:ext uri="{28A0092B-C50C-407E-A947-70E740481C1C}">
                  <a14:useLocalDpi xmlns:a14="http://schemas.microsoft.com/office/drawing/2010/main"/>
                </a:ext>
              </a:extLst>
            </a:blip>
            <a:srcRect l="2925" t="20277" r="2229" b="20278"/>
            <a:stretch/>
          </p:blipFill>
          <p:spPr>
            <a:xfrm>
              <a:off x="125549" y="1199359"/>
              <a:ext cx="10971901" cy="4315156"/>
            </a:xfrm>
            <a:prstGeom prst="rect">
              <a:avLst/>
            </a:prstGeom>
          </p:spPr>
        </p:pic>
        <p:sp>
          <p:nvSpPr>
            <p:cNvPr id="11" name="Rounded Rectangle 10">
              <a:extLst>
                <a:ext uri="{FF2B5EF4-FFF2-40B4-BE49-F238E27FC236}">
                  <a16:creationId xmlns:a16="http://schemas.microsoft.com/office/drawing/2014/main" id="{34572F88-5ADA-C9DF-F5E1-D22B1417672A}"/>
                </a:ext>
              </a:extLst>
            </p:cNvPr>
            <p:cNvSpPr/>
            <p:nvPr/>
          </p:nvSpPr>
          <p:spPr>
            <a:xfrm>
              <a:off x="403459" y="1225815"/>
              <a:ext cx="10544289" cy="4047716"/>
            </a:xfrm>
            <a:prstGeom prst="roundRect">
              <a:avLst>
                <a:gd name="adj" fmla="val 500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F68592C-513D-93E9-2EE4-A6C0E9CAB6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84594" y="1478687"/>
              <a:ext cx="4981789" cy="3794844"/>
            </a:xfrm>
            <a:prstGeom prst="rect">
              <a:avLst/>
            </a:prstGeom>
          </p:spPr>
        </p:pic>
        <p:pic>
          <p:nvPicPr>
            <p:cNvPr id="5" name="Picture 4">
              <a:extLst>
                <a:ext uri="{FF2B5EF4-FFF2-40B4-BE49-F238E27FC236}">
                  <a16:creationId xmlns:a16="http://schemas.microsoft.com/office/drawing/2014/main" id="{B57D4451-0A57-18B2-81F1-585C9282C143}"/>
                </a:ext>
              </a:extLst>
            </p:cNvPr>
            <p:cNvPicPr>
              <a:picLocks noChangeAspect="1"/>
            </p:cNvPicPr>
            <p:nvPr/>
          </p:nvPicPr>
          <p:blipFill>
            <a:blip r:embed="rId4" cstate="screen">
              <a:extLst>
                <a:ext uri="{28A0092B-C50C-407E-A947-70E740481C1C}">
                  <a14:useLocalDpi xmlns:a14="http://schemas.microsoft.com/office/drawing/2010/main"/>
                </a:ext>
              </a:extLst>
            </a:blip>
            <a:srcRect r="-2134" b="-1076"/>
            <a:stretch>
              <a:fillRect/>
            </a:stretch>
          </p:blipFill>
          <p:spPr>
            <a:xfrm>
              <a:off x="536333" y="1443072"/>
              <a:ext cx="4663185" cy="3881428"/>
            </a:xfrm>
            <a:prstGeom prst="rect">
              <a:avLst/>
            </a:prstGeom>
          </p:spPr>
        </p:pic>
        <p:sp>
          <p:nvSpPr>
            <p:cNvPr id="7" name="TextBox 6">
              <a:extLst>
                <a:ext uri="{FF2B5EF4-FFF2-40B4-BE49-F238E27FC236}">
                  <a16:creationId xmlns:a16="http://schemas.microsoft.com/office/drawing/2014/main" id="{7030D2CD-6904-B902-7D8B-D478FEE34CF9}"/>
                </a:ext>
              </a:extLst>
            </p:cNvPr>
            <p:cNvSpPr txBox="1"/>
            <p:nvPr/>
          </p:nvSpPr>
          <p:spPr>
            <a:xfrm>
              <a:off x="1525617" y="1478687"/>
              <a:ext cx="289933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Serum Butyrate </a:t>
              </a:r>
              <a:r>
                <a:rPr lang="en-US" i="1"/>
                <a:t>p</a:t>
              </a:r>
              <a:r>
                <a:rPr lang="en-US"/>
                <a:t>=0.053</a:t>
              </a:r>
            </a:p>
          </p:txBody>
        </p:sp>
        <p:sp>
          <p:nvSpPr>
            <p:cNvPr id="10" name="TextBox 9">
              <a:extLst>
                <a:ext uri="{FF2B5EF4-FFF2-40B4-BE49-F238E27FC236}">
                  <a16:creationId xmlns:a16="http://schemas.microsoft.com/office/drawing/2014/main" id="{2ECBB5C5-98DF-6585-43A8-B2D5E49D4E4B}"/>
                </a:ext>
              </a:extLst>
            </p:cNvPr>
            <p:cNvSpPr txBox="1"/>
            <p:nvPr/>
          </p:nvSpPr>
          <p:spPr>
            <a:xfrm>
              <a:off x="6373322" y="1477474"/>
              <a:ext cx="360433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Salivary Morning Cortisol </a:t>
              </a:r>
              <a:r>
                <a:rPr lang="en-US" i="1"/>
                <a:t>p</a:t>
              </a:r>
              <a:r>
                <a:rPr lang="en-US"/>
                <a:t>=0.03</a:t>
              </a:r>
            </a:p>
          </p:txBody>
        </p:sp>
      </p:grpSp>
      <p:sp>
        <p:nvSpPr>
          <p:cNvPr id="3" name="TextBox 2">
            <a:extLst>
              <a:ext uri="{FF2B5EF4-FFF2-40B4-BE49-F238E27FC236}">
                <a16:creationId xmlns:a16="http://schemas.microsoft.com/office/drawing/2014/main" id="{D829D13B-D722-13AB-2F2D-C5862B3340B3}"/>
              </a:ext>
            </a:extLst>
          </p:cNvPr>
          <p:cNvSpPr txBox="1"/>
          <p:nvPr/>
        </p:nvSpPr>
        <p:spPr>
          <a:xfrm>
            <a:off x="466627" y="5451383"/>
            <a:ext cx="101839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solidFill>
              </a:rPr>
              <a:t>Takeaway: </a:t>
            </a:r>
            <a:r>
              <a:rPr lang="en-US" dirty="0">
                <a:solidFill>
                  <a:schemeClr val="tx1"/>
                </a:solidFill>
              </a:rPr>
              <a:t>Participants on Keystone had </a:t>
            </a:r>
            <a:r>
              <a:rPr lang="en-US" b="1" dirty="0">
                <a:solidFill>
                  <a:schemeClr val="tx1"/>
                </a:solidFill>
              </a:rPr>
              <a:t>more butyrate</a:t>
            </a:r>
            <a:r>
              <a:rPr lang="en-US" dirty="0">
                <a:solidFill>
                  <a:schemeClr val="tx1"/>
                </a:solidFill>
              </a:rPr>
              <a:t> in blood and significantly </a:t>
            </a:r>
            <a:r>
              <a:rPr lang="en-US" b="1" dirty="0">
                <a:solidFill>
                  <a:schemeClr val="tx1"/>
                </a:solidFill>
              </a:rPr>
              <a:t>lower rates of the stress hormone cortisol production</a:t>
            </a:r>
            <a:r>
              <a:rPr lang="en-US" dirty="0">
                <a:solidFill>
                  <a:schemeClr val="tx1"/>
                </a:solidFill>
              </a:rPr>
              <a:t> after 4 weeks</a:t>
            </a:r>
          </a:p>
        </p:txBody>
      </p:sp>
      <p:sp>
        <p:nvSpPr>
          <p:cNvPr id="6" name="TextBox 5">
            <a:extLst>
              <a:ext uri="{FF2B5EF4-FFF2-40B4-BE49-F238E27FC236}">
                <a16:creationId xmlns:a16="http://schemas.microsoft.com/office/drawing/2014/main" id="{0F9DB157-08FB-25C7-770C-925D5FEA8F4B}"/>
              </a:ext>
            </a:extLst>
          </p:cNvPr>
          <p:cNvSpPr txBox="1"/>
          <p:nvPr/>
        </p:nvSpPr>
        <p:spPr>
          <a:xfrm>
            <a:off x="10495324" y="4082048"/>
            <a:ext cx="197856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t>KEY</a:t>
            </a:r>
            <a:r>
              <a:rPr lang="en-US" sz="1200"/>
              <a:t>:</a:t>
            </a:r>
            <a:br>
              <a:rPr lang="en-US" sz="1200">
                <a:solidFill>
                  <a:srgbClr val="FF0000"/>
                </a:solidFill>
              </a:rPr>
            </a:br>
            <a:r>
              <a:rPr lang="en-US" sz="1200">
                <a:solidFill>
                  <a:srgbClr val="FF0000"/>
                </a:solidFill>
              </a:rPr>
              <a:t>Red = Placebo</a:t>
            </a:r>
          </a:p>
          <a:p>
            <a:r>
              <a:rPr lang="en-US" sz="1200">
                <a:solidFill>
                  <a:srgbClr val="000000"/>
                </a:solidFill>
              </a:rPr>
              <a:t>Black = Keystone</a:t>
            </a:r>
          </a:p>
        </p:txBody>
      </p:sp>
    </p:spTree>
    <p:extLst>
      <p:ext uri="{BB962C8B-B14F-4D97-AF65-F5344CB8AC3E}">
        <p14:creationId xmlns:p14="http://schemas.microsoft.com/office/powerpoint/2010/main" val="1512917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2778251" y="6362700"/>
            <a:ext cx="195059" cy="214883"/>
          </a:xfrm>
          <a:prstGeom prst="rect">
            <a:avLst/>
          </a:prstGeom>
        </p:spPr>
      </p:pic>
      <p:sp>
        <p:nvSpPr>
          <p:cNvPr id="4" name="object 4"/>
          <p:cNvSpPr txBox="1"/>
          <p:nvPr/>
        </p:nvSpPr>
        <p:spPr>
          <a:xfrm>
            <a:off x="375805" y="4744231"/>
            <a:ext cx="11249660" cy="1267014"/>
          </a:xfrm>
          <a:prstGeom prst="rect">
            <a:avLst/>
          </a:prstGeom>
        </p:spPr>
        <p:txBody>
          <a:bodyPr vert="horz" wrap="square" lIns="0" tIns="111760" rIns="0" bIns="0" rtlCol="0" anchor="t">
            <a:spAutoFit/>
          </a:bodyPr>
          <a:lstStyle/>
          <a:p>
            <a:pPr marL="12700">
              <a:lnSpc>
                <a:spcPct val="100000"/>
              </a:lnSpc>
              <a:spcBef>
                <a:spcPts val="880"/>
              </a:spcBef>
            </a:pPr>
            <a:r>
              <a:rPr lang="en-US" b="1" spc="-20">
                <a:latin typeface="Arial"/>
                <a:cs typeface="Arial"/>
              </a:rPr>
              <a:t>VERB’S VISION</a:t>
            </a:r>
            <a:endParaRPr lang="en-US">
              <a:latin typeface="Arial"/>
              <a:cs typeface="Arial"/>
            </a:endParaRPr>
          </a:p>
          <a:p>
            <a:pPr marL="12700">
              <a:lnSpc>
                <a:spcPts val="1620"/>
              </a:lnSpc>
              <a:spcBef>
                <a:spcPts val="615"/>
              </a:spcBef>
              <a:tabLst>
                <a:tab pos="241300" algn="l"/>
              </a:tabLst>
            </a:pPr>
            <a:r>
              <a:rPr sz="1600">
                <a:solidFill>
                  <a:srgbClr val="13788B"/>
                </a:solidFill>
                <a:latin typeface="Arial"/>
                <a:cs typeface="Arial"/>
              </a:rPr>
              <a:t>Create</a:t>
            </a:r>
            <a:r>
              <a:rPr sz="1600" spc="-40">
                <a:solidFill>
                  <a:srgbClr val="13788B"/>
                </a:solidFill>
                <a:latin typeface="Arial"/>
                <a:cs typeface="Arial"/>
              </a:rPr>
              <a:t> </a:t>
            </a:r>
            <a:r>
              <a:rPr sz="1600">
                <a:solidFill>
                  <a:srgbClr val="13788B"/>
                </a:solidFill>
                <a:latin typeface="Arial"/>
                <a:cs typeface="Arial"/>
              </a:rPr>
              <a:t>a</a:t>
            </a:r>
            <a:r>
              <a:rPr sz="1600" spc="-40">
                <a:solidFill>
                  <a:srgbClr val="13788B"/>
                </a:solidFill>
                <a:latin typeface="Arial"/>
                <a:cs typeface="Arial"/>
              </a:rPr>
              <a:t> </a:t>
            </a:r>
            <a:r>
              <a:rPr lang="en-US" sz="1600" spc="-40">
                <a:solidFill>
                  <a:srgbClr val="13788B"/>
                </a:solidFill>
                <a:latin typeface="Arial"/>
                <a:cs typeface="Arial"/>
              </a:rPr>
              <a:t>m</a:t>
            </a:r>
            <a:r>
              <a:rPr lang="en-US" sz="1600">
                <a:solidFill>
                  <a:srgbClr val="13788B"/>
                </a:solidFill>
                <a:latin typeface="Arial"/>
                <a:cs typeface="Arial"/>
              </a:rPr>
              <a:t>etabolite</a:t>
            </a:r>
            <a:r>
              <a:rPr lang="en-US" sz="1600" spc="-10">
                <a:solidFill>
                  <a:srgbClr val="13788B"/>
                </a:solidFill>
                <a:latin typeface="Arial"/>
                <a:cs typeface="Arial"/>
              </a:rPr>
              <a:t> l</a:t>
            </a:r>
            <a:r>
              <a:rPr lang="en-US" sz="1600">
                <a:solidFill>
                  <a:srgbClr val="13788B"/>
                </a:solidFill>
                <a:latin typeface="Arial"/>
                <a:cs typeface="Arial"/>
              </a:rPr>
              <a:t>eaderboard</a:t>
            </a:r>
            <a:r>
              <a:rPr lang="en-US" sz="1600" spc="-25">
                <a:solidFill>
                  <a:srgbClr val="13788B"/>
                </a:solidFill>
                <a:latin typeface="Arial"/>
                <a:cs typeface="Arial"/>
              </a:rPr>
              <a:t> </a:t>
            </a:r>
            <a:r>
              <a:rPr sz="1600">
                <a:solidFill>
                  <a:srgbClr val="13788B"/>
                </a:solidFill>
                <a:latin typeface="Arial"/>
                <a:cs typeface="Arial"/>
              </a:rPr>
              <a:t>targeting</a:t>
            </a:r>
            <a:r>
              <a:rPr sz="1600" spc="-40">
                <a:solidFill>
                  <a:srgbClr val="13788B"/>
                </a:solidFill>
                <a:latin typeface="Arial"/>
                <a:cs typeface="Arial"/>
              </a:rPr>
              <a:t> </a:t>
            </a:r>
            <a:r>
              <a:rPr sz="1600">
                <a:solidFill>
                  <a:srgbClr val="13788B"/>
                </a:solidFill>
                <a:latin typeface="Arial"/>
                <a:cs typeface="Arial"/>
              </a:rPr>
              <a:t>key</a:t>
            </a:r>
            <a:r>
              <a:rPr sz="1600" spc="-40">
                <a:solidFill>
                  <a:srgbClr val="13788B"/>
                </a:solidFill>
                <a:latin typeface="Arial"/>
                <a:cs typeface="Arial"/>
              </a:rPr>
              <a:t> </a:t>
            </a:r>
            <a:r>
              <a:rPr sz="1600">
                <a:solidFill>
                  <a:srgbClr val="13788B"/>
                </a:solidFill>
                <a:latin typeface="Arial"/>
                <a:cs typeface="Arial"/>
              </a:rPr>
              <a:t>health</a:t>
            </a:r>
            <a:r>
              <a:rPr sz="1600" spc="-55">
                <a:solidFill>
                  <a:srgbClr val="13788B"/>
                </a:solidFill>
                <a:latin typeface="Arial"/>
                <a:cs typeface="Arial"/>
              </a:rPr>
              <a:t> </a:t>
            </a:r>
            <a:r>
              <a:rPr sz="1600" spc="-10">
                <a:solidFill>
                  <a:srgbClr val="13788B"/>
                </a:solidFill>
                <a:latin typeface="Arial"/>
                <a:cs typeface="Arial"/>
              </a:rPr>
              <a:t>conditions</a:t>
            </a:r>
            <a:endParaRPr lang="en-US" sz="1600">
              <a:latin typeface="Arial"/>
              <a:cs typeface="Arial"/>
            </a:endParaRPr>
          </a:p>
          <a:p>
            <a:pPr marL="12700">
              <a:lnSpc>
                <a:spcPts val="1620"/>
              </a:lnSpc>
              <a:spcBef>
                <a:spcPts val="600"/>
              </a:spcBef>
              <a:tabLst>
                <a:tab pos="241300" algn="l"/>
              </a:tabLst>
            </a:pPr>
            <a:r>
              <a:rPr sz="1600" spc="-20">
                <a:solidFill>
                  <a:srgbClr val="13788B"/>
                </a:solidFill>
                <a:latin typeface="Arial"/>
                <a:cs typeface="Arial"/>
              </a:rPr>
              <a:t>Technologies</a:t>
            </a:r>
            <a:r>
              <a:rPr sz="1600" spc="-65">
                <a:solidFill>
                  <a:srgbClr val="13788B"/>
                </a:solidFill>
                <a:latin typeface="Arial"/>
                <a:cs typeface="Arial"/>
              </a:rPr>
              <a:t> </a:t>
            </a:r>
            <a:r>
              <a:rPr sz="1600">
                <a:solidFill>
                  <a:srgbClr val="13788B"/>
                </a:solidFill>
                <a:latin typeface="Arial"/>
                <a:cs typeface="Arial"/>
              </a:rPr>
              <a:t>are</a:t>
            </a:r>
            <a:r>
              <a:rPr sz="1600" spc="-20">
                <a:solidFill>
                  <a:srgbClr val="13788B"/>
                </a:solidFill>
                <a:latin typeface="Arial"/>
                <a:cs typeface="Arial"/>
              </a:rPr>
              <a:t> </a:t>
            </a:r>
            <a:r>
              <a:rPr sz="1600">
                <a:solidFill>
                  <a:srgbClr val="13788B"/>
                </a:solidFill>
                <a:latin typeface="Arial"/>
                <a:cs typeface="Arial"/>
              </a:rPr>
              <a:t>modular</a:t>
            </a:r>
            <a:r>
              <a:rPr lang="en-US" sz="1600">
                <a:solidFill>
                  <a:srgbClr val="13788B"/>
                </a:solidFill>
                <a:latin typeface="Arial"/>
                <a:cs typeface="Arial"/>
              </a:rPr>
              <a:t>. Standalone</a:t>
            </a:r>
            <a:r>
              <a:rPr sz="1600">
                <a:solidFill>
                  <a:srgbClr val="13788B"/>
                </a:solidFill>
                <a:latin typeface="Arial"/>
                <a:cs typeface="Arial"/>
              </a:rPr>
              <a:t>,</a:t>
            </a:r>
            <a:r>
              <a:rPr sz="1600" spc="-10">
                <a:solidFill>
                  <a:srgbClr val="13788B"/>
                </a:solidFill>
                <a:latin typeface="Arial"/>
                <a:cs typeface="Arial"/>
              </a:rPr>
              <a:t> </a:t>
            </a:r>
            <a:r>
              <a:rPr lang="en-US" sz="1600">
                <a:solidFill>
                  <a:srgbClr val="13788B"/>
                </a:solidFill>
                <a:latin typeface="Arial"/>
                <a:cs typeface="Arial"/>
              </a:rPr>
              <a:t>stacked</a:t>
            </a:r>
            <a:r>
              <a:rPr lang="en-US" sz="1600" spc="-30">
                <a:solidFill>
                  <a:srgbClr val="13788B"/>
                </a:solidFill>
                <a:latin typeface="Arial"/>
                <a:cs typeface="Arial"/>
              </a:rPr>
              <a:t> </a:t>
            </a:r>
            <a:r>
              <a:rPr sz="1600">
                <a:solidFill>
                  <a:srgbClr val="13788B"/>
                </a:solidFill>
                <a:latin typeface="Arial"/>
                <a:cs typeface="Arial"/>
              </a:rPr>
              <a:t>with</a:t>
            </a:r>
            <a:r>
              <a:rPr sz="1600" spc="-35">
                <a:solidFill>
                  <a:srgbClr val="13788B"/>
                </a:solidFill>
                <a:latin typeface="Arial"/>
                <a:cs typeface="Arial"/>
              </a:rPr>
              <a:t> </a:t>
            </a:r>
            <a:r>
              <a:rPr sz="1600">
                <a:solidFill>
                  <a:srgbClr val="13788B"/>
                </a:solidFill>
                <a:latin typeface="Arial"/>
                <a:cs typeface="Arial"/>
              </a:rPr>
              <a:t>other</a:t>
            </a:r>
            <a:r>
              <a:rPr sz="1600" spc="-25">
                <a:solidFill>
                  <a:srgbClr val="13788B"/>
                </a:solidFill>
                <a:latin typeface="Arial"/>
                <a:cs typeface="Arial"/>
              </a:rPr>
              <a:t> </a:t>
            </a:r>
            <a:r>
              <a:rPr sz="1600">
                <a:solidFill>
                  <a:srgbClr val="13788B"/>
                </a:solidFill>
                <a:latin typeface="Arial"/>
                <a:cs typeface="Arial"/>
              </a:rPr>
              <a:t>Verb</a:t>
            </a:r>
            <a:r>
              <a:rPr sz="1600" spc="-45">
                <a:solidFill>
                  <a:srgbClr val="13788B"/>
                </a:solidFill>
                <a:latin typeface="Arial"/>
                <a:cs typeface="Arial"/>
              </a:rPr>
              <a:t> </a:t>
            </a:r>
            <a:r>
              <a:rPr sz="1600">
                <a:solidFill>
                  <a:srgbClr val="13788B"/>
                </a:solidFill>
                <a:latin typeface="Arial"/>
                <a:cs typeface="Arial"/>
              </a:rPr>
              <a:t>technologies,</a:t>
            </a:r>
            <a:r>
              <a:rPr sz="1600" spc="-55">
                <a:solidFill>
                  <a:srgbClr val="13788B"/>
                </a:solidFill>
                <a:latin typeface="Arial"/>
                <a:cs typeface="Arial"/>
              </a:rPr>
              <a:t> </a:t>
            </a:r>
            <a:r>
              <a:rPr sz="1600">
                <a:solidFill>
                  <a:srgbClr val="13788B"/>
                </a:solidFill>
                <a:latin typeface="Arial"/>
                <a:cs typeface="Arial"/>
              </a:rPr>
              <a:t>or</a:t>
            </a:r>
            <a:r>
              <a:rPr sz="1600" spc="-30">
                <a:solidFill>
                  <a:srgbClr val="13788B"/>
                </a:solidFill>
                <a:latin typeface="Arial"/>
                <a:cs typeface="Arial"/>
              </a:rPr>
              <a:t> </a:t>
            </a:r>
            <a:r>
              <a:rPr lang="en-US" sz="1600">
                <a:solidFill>
                  <a:srgbClr val="13788B"/>
                </a:solidFill>
                <a:latin typeface="Arial"/>
                <a:cs typeface="Arial"/>
              </a:rPr>
              <a:t>integrated</a:t>
            </a:r>
            <a:r>
              <a:rPr lang="en-US" sz="1600" spc="-5">
                <a:solidFill>
                  <a:srgbClr val="13788B"/>
                </a:solidFill>
                <a:latin typeface="Arial"/>
                <a:cs typeface="Arial"/>
              </a:rPr>
              <a:t> </a:t>
            </a:r>
            <a:r>
              <a:rPr sz="1600">
                <a:solidFill>
                  <a:srgbClr val="13788B"/>
                </a:solidFill>
                <a:latin typeface="Arial"/>
                <a:cs typeface="Arial"/>
              </a:rPr>
              <a:t>with</a:t>
            </a:r>
            <a:r>
              <a:rPr sz="1600" spc="-30">
                <a:solidFill>
                  <a:srgbClr val="13788B"/>
                </a:solidFill>
                <a:latin typeface="Arial"/>
                <a:cs typeface="Arial"/>
              </a:rPr>
              <a:t> </a:t>
            </a:r>
            <a:r>
              <a:rPr lang="en-US" sz="1600">
                <a:solidFill>
                  <a:srgbClr val="13788B"/>
                </a:solidFill>
                <a:latin typeface="Arial"/>
                <a:cs typeface="Arial"/>
              </a:rPr>
              <a:t>customer</a:t>
            </a:r>
            <a:r>
              <a:rPr lang="en-US" sz="1600" spc="-20">
                <a:solidFill>
                  <a:srgbClr val="13788B"/>
                </a:solidFill>
                <a:latin typeface="Arial"/>
                <a:cs typeface="Arial"/>
              </a:rPr>
              <a:t> </a:t>
            </a:r>
            <a:r>
              <a:rPr lang="en-US" sz="1600" spc="-10">
                <a:solidFill>
                  <a:srgbClr val="13788B"/>
                </a:solidFill>
                <a:latin typeface="Arial"/>
                <a:cs typeface="Arial"/>
              </a:rPr>
              <a:t>ingredients</a:t>
            </a:r>
            <a:endParaRPr lang="en-US" sz="1600">
              <a:latin typeface="Arial"/>
              <a:cs typeface="Arial"/>
            </a:endParaRPr>
          </a:p>
          <a:p>
            <a:pPr marL="12700">
              <a:lnSpc>
                <a:spcPts val="1620"/>
              </a:lnSpc>
              <a:spcBef>
                <a:spcPts val="600"/>
              </a:spcBef>
              <a:tabLst>
                <a:tab pos="241300" algn="l"/>
              </a:tabLst>
            </a:pPr>
            <a:r>
              <a:rPr sz="1600">
                <a:solidFill>
                  <a:srgbClr val="13788B"/>
                </a:solidFill>
                <a:latin typeface="Arial"/>
                <a:cs typeface="Arial"/>
              </a:rPr>
              <a:t>North</a:t>
            </a:r>
            <a:r>
              <a:rPr sz="1600" spc="-35">
                <a:solidFill>
                  <a:srgbClr val="13788B"/>
                </a:solidFill>
                <a:latin typeface="Arial"/>
                <a:cs typeface="Arial"/>
              </a:rPr>
              <a:t> </a:t>
            </a:r>
            <a:r>
              <a:rPr sz="1600">
                <a:solidFill>
                  <a:srgbClr val="13788B"/>
                </a:solidFill>
                <a:latin typeface="Arial"/>
                <a:cs typeface="Arial"/>
              </a:rPr>
              <a:t>Star:</a:t>
            </a:r>
            <a:r>
              <a:rPr sz="1600" spc="-40">
                <a:solidFill>
                  <a:srgbClr val="13788B"/>
                </a:solidFill>
                <a:latin typeface="Arial"/>
                <a:cs typeface="Arial"/>
              </a:rPr>
              <a:t> </a:t>
            </a:r>
            <a:r>
              <a:rPr lang="en-US" sz="1600">
                <a:solidFill>
                  <a:srgbClr val="13788B"/>
                </a:solidFill>
                <a:latin typeface="Arial"/>
                <a:cs typeface="Arial"/>
              </a:rPr>
              <a:t>Efficacy.</a:t>
            </a:r>
            <a:r>
              <a:rPr lang="en-US" sz="1600" spc="15">
                <a:solidFill>
                  <a:srgbClr val="13788B"/>
                </a:solidFill>
                <a:latin typeface="Arial"/>
                <a:cs typeface="Arial"/>
              </a:rPr>
              <a:t> C</a:t>
            </a:r>
            <a:r>
              <a:rPr lang="en-US" sz="1600">
                <a:solidFill>
                  <a:srgbClr val="13788B"/>
                </a:solidFill>
                <a:latin typeface="Arial"/>
                <a:cs typeface="Arial"/>
              </a:rPr>
              <a:t>onsumer</a:t>
            </a:r>
            <a:r>
              <a:rPr lang="en-US" sz="1600" spc="-45">
                <a:solidFill>
                  <a:srgbClr val="13788B"/>
                </a:solidFill>
                <a:latin typeface="Arial"/>
                <a:cs typeface="Arial"/>
              </a:rPr>
              <a:t> </a:t>
            </a:r>
            <a:r>
              <a:rPr lang="en-US" sz="1600">
                <a:solidFill>
                  <a:srgbClr val="13788B"/>
                </a:solidFill>
                <a:latin typeface="Arial"/>
                <a:cs typeface="Arial"/>
              </a:rPr>
              <a:t>need to</a:t>
            </a:r>
            <a:r>
              <a:rPr sz="1600" spc="-45">
                <a:solidFill>
                  <a:srgbClr val="13788B"/>
                </a:solidFill>
                <a:latin typeface="Arial"/>
                <a:cs typeface="Arial"/>
              </a:rPr>
              <a:t> </a:t>
            </a:r>
            <a:r>
              <a:rPr sz="1600" b="1">
                <a:solidFill>
                  <a:srgbClr val="13788B"/>
                </a:solidFill>
                <a:latin typeface="Arial"/>
                <a:cs typeface="Arial"/>
              </a:rPr>
              <a:t>"</a:t>
            </a:r>
            <a:r>
              <a:rPr lang="en-US" sz="1600" b="1" i="1">
                <a:solidFill>
                  <a:srgbClr val="13788B"/>
                </a:solidFill>
                <a:latin typeface="Arial"/>
                <a:cs typeface="Arial"/>
              </a:rPr>
              <a:t>feel</a:t>
            </a:r>
            <a:r>
              <a:rPr lang="en-US" sz="1600" b="1" i="1" spc="-35">
                <a:solidFill>
                  <a:srgbClr val="13788B"/>
                </a:solidFill>
                <a:latin typeface="Arial"/>
                <a:cs typeface="Arial"/>
              </a:rPr>
              <a:t> </a:t>
            </a:r>
            <a:r>
              <a:rPr lang="en-US" sz="1600" b="1" i="1">
                <a:solidFill>
                  <a:srgbClr val="13788B"/>
                </a:solidFill>
                <a:latin typeface="Arial"/>
                <a:cs typeface="Arial"/>
              </a:rPr>
              <a:t>the</a:t>
            </a:r>
            <a:r>
              <a:rPr lang="en-US" sz="1600" b="1" i="1" spc="-30">
                <a:solidFill>
                  <a:srgbClr val="13788B"/>
                </a:solidFill>
                <a:latin typeface="Arial"/>
                <a:cs typeface="Arial"/>
              </a:rPr>
              <a:t> </a:t>
            </a:r>
            <a:r>
              <a:rPr lang="en-US" sz="1600" b="1" i="1" spc="-10">
                <a:solidFill>
                  <a:srgbClr val="13788B"/>
                </a:solidFill>
                <a:latin typeface="Arial"/>
                <a:cs typeface="Arial"/>
              </a:rPr>
              <a:t>effect"</a:t>
            </a:r>
            <a:endParaRPr lang="en-US" sz="1600">
              <a:latin typeface="Arial"/>
              <a:cs typeface="Arial"/>
            </a:endParaRPr>
          </a:p>
        </p:txBody>
      </p:sp>
      <p:sp>
        <p:nvSpPr>
          <p:cNvPr id="5" name="object 5"/>
          <p:cNvSpPr txBox="1"/>
          <p:nvPr/>
        </p:nvSpPr>
        <p:spPr>
          <a:xfrm>
            <a:off x="11630824" y="6637054"/>
            <a:ext cx="481330" cy="177800"/>
          </a:xfrm>
          <a:prstGeom prst="rect">
            <a:avLst/>
          </a:prstGeom>
        </p:spPr>
        <p:txBody>
          <a:bodyPr vert="horz" wrap="square" lIns="0" tIns="12065" rIns="0" bIns="0" rtlCol="0">
            <a:spAutoFit/>
          </a:bodyPr>
          <a:lstStyle/>
          <a:p>
            <a:pPr marL="12700">
              <a:lnSpc>
                <a:spcPct val="100000"/>
              </a:lnSpc>
              <a:spcBef>
                <a:spcPts val="95"/>
              </a:spcBef>
            </a:pPr>
            <a:r>
              <a:rPr sz="1000">
                <a:solidFill>
                  <a:srgbClr val="13788B"/>
                </a:solidFill>
                <a:latin typeface="Arial"/>
                <a:cs typeface="Arial"/>
              </a:rPr>
              <a:t>PAGE</a:t>
            </a:r>
            <a:r>
              <a:rPr sz="1000" spc="-25">
                <a:solidFill>
                  <a:srgbClr val="13788B"/>
                </a:solidFill>
                <a:latin typeface="Arial"/>
                <a:cs typeface="Arial"/>
              </a:rPr>
              <a:t> </a:t>
            </a:r>
            <a:r>
              <a:rPr sz="1000" spc="-50">
                <a:solidFill>
                  <a:srgbClr val="13788B"/>
                </a:solidFill>
                <a:latin typeface="Arial"/>
                <a:cs typeface="Arial"/>
              </a:rPr>
              <a:t>4</a:t>
            </a:r>
            <a:endParaRPr sz="1000">
              <a:latin typeface="Arial"/>
              <a:cs typeface="Arial"/>
            </a:endParaRPr>
          </a:p>
        </p:txBody>
      </p:sp>
      <p:sp>
        <p:nvSpPr>
          <p:cNvPr id="6" name="object 6"/>
          <p:cNvSpPr txBox="1">
            <a:spLocks noGrp="1"/>
          </p:cNvSpPr>
          <p:nvPr>
            <p:ph type="title"/>
          </p:nvPr>
        </p:nvSpPr>
        <p:spPr>
          <a:xfrm>
            <a:off x="398490" y="251724"/>
            <a:ext cx="10515600" cy="1325563"/>
          </a:xfrm>
          <a:prstGeom prst="rect">
            <a:avLst/>
          </a:prstGeom>
        </p:spPr>
        <p:txBody>
          <a:bodyPr vert="horz" wrap="square" lIns="0" tIns="13335" rIns="0" bIns="0" rtlCol="0">
            <a:spAutoFit/>
          </a:bodyPr>
          <a:lstStyle/>
          <a:p>
            <a:pPr marL="12700">
              <a:lnSpc>
                <a:spcPct val="100000"/>
              </a:lnSpc>
              <a:spcBef>
                <a:spcPts val="105"/>
              </a:spcBef>
            </a:pPr>
            <a:r>
              <a:rPr sz="3200">
                <a:solidFill>
                  <a:srgbClr val="13788B"/>
                </a:solidFill>
              </a:rPr>
              <a:t>Platforms</a:t>
            </a:r>
            <a:r>
              <a:rPr sz="3200" spc="-60">
                <a:solidFill>
                  <a:srgbClr val="13788B"/>
                </a:solidFill>
              </a:rPr>
              <a:t> </a:t>
            </a:r>
            <a:r>
              <a:rPr sz="3200">
                <a:solidFill>
                  <a:srgbClr val="13788B"/>
                </a:solidFill>
              </a:rPr>
              <a:t>build</a:t>
            </a:r>
            <a:r>
              <a:rPr sz="3200" spc="-55">
                <a:solidFill>
                  <a:srgbClr val="13788B"/>
                </a:solidFill>
              </a:rPr>
              <a:t> </a:t>
            </a:r>
            <a:r>
              <a:rPr sz="3200">
                <a:solidFill>
                  <a:srgbClr val="13788B"/>
                </a:solidFill>
              </a:rPr>
              <a:t>upon</a:t>
            </a:r>
            <a:r>
              <a:rPr sz="3200" spc="-60">
                <a:solidFill>
                  <a:srgbClr val="13788B"/>
                </a:solidFill>
              </a:rPr>
              <a:t> </a:t>
            </a:r>
            <a:r>
              <a:rPr sz="3200">
                <a:solidFill>
                  <a:srgbClr val="13788B"/>
                </a:solidFill>
              </a:rPr>
              <a:t>foundation</a:t>
            </a:r>
            <a:r>
              <a:rPr sz="3200" spc="-55">
                <a:solidFill>
                  <a:srgbClr val="13788B"/>
                </a:solidFill>
              </a:rPr>
              <a:t> </a:t>
            </a:r>
            <a:r>
              <a:rPr sz="3200">
                <a:solidFill>
                  <a:srgbClr val="13788B"/>
                </a:solidFill>
              </a:rPr>
              <a:t>of</a:t>
            </a:r>
            <a:r>
              <a:rPr sz="3200" spc="-55">
                <a:solidFill>
                  <a:srgbClr val="13788B"/>
                </a:solidFill>
              </a:rPr>
              <a:t> </a:t>
            </a:r>
            <a:r>
              <a:rPr sz="3200" spc="-10">
                <a:solidFill>
                  <a:srgbClr val="13788B"/>
                </a:solidFill>
              </a:rPr>
              <a:t>science</a:t>
            </a:r>
            <a:endParaRPr sz="3200"/>
          </a:p>
          <a:p>
            <a:pPr marL="12700">
              <a:lnSpc>
                <a:spcPct val="100000"/>
              </a:lnSpc>
              <a:spcBef>
                <a:spcPts val="35"/>
              </a:spcBef>
            </a:pPr>
            <a:r>
              <a:rPr sz="2000">
                <a:solidFill>
                  <a:srgbClr val="13788B"/>
                </a:solidFill>
              </a:rPr>
              <a:t>Supporting</a:t>
            </a:r>
            <a:r>
              <a:rPr sz="2000" spc="-40">
                <a:solidFill>
                  <a:srgbClr val="13788B"/>
                </a:solidFill>
              </a:rPr>
              <a:t> </a:t>
            </a:r>
            <a:r>
              <a:rPr sz="2000">
                <a:solidFill>
                  <a:srgbClr val="13788B"/>
                </a:solidFill>
              </a:rPr>
              <a:t>specific</a:t>
            </a:r>
            <a:r>
              <a:rPr sz="2000" spc="-30">
                <a:solidFill>
                  <a:srgbClr val="13788B"/>
                </a:solidFill>
              </a:rPr>
              <a:t> </a:t>
            </a:r>
            <a:r>
              <a:rPr sz="2000">
                <a:solidFill>
                  <a:srgbClr val="13788B"/>
                </a:solidFill>
              </a:rPr>
              <a:t>needs</a:t>
            </a:r>
            <a:r>
              <a:rPr sz="2000" spc="-35">
                <a:solidFill>
                  <a:srgbClr val="13788B"/>
                </a:solidFill>
              </a:rPr>
              <a:t> </a:t>
            </a:r>
            <a:r>
              <a:rPr sz="2000">
                <a:solidFill>
                  <a:srgbClr val="13788B"/>
                </a:solidFill>
              </a:rPr>
              <a:t>states</a:t>
            </a:r>
            <a:r>
              <a:rPr sz="2000" spc="-30">
                <a:solidFill>
                  <a:srgbClr val="13788B"/>
                </a:solidFill>
              </a:rPr>
              <a:t> </a:t>
            </a:r>
            <a:r>
              <a:rPr sz="2000">
                <a:solidFill>
                  <a:srgbClr val="13788B"/>
                </a:solidFill>
              </a:rPr>
              <a:t>of</a:t>
            </a:r>
            <a:r>
              <a:rPr sz="2000" spc="-30">
                <a:solidFill>
                  <a:srgbClr val="13788B"/>
                </a:solidFill>
              </a:rPr>
              <a:t> </a:t>
            </a:r>
            <a:r>
              <a:rPr sz="2000">
                <a:solidFill>
                  <a:srgbClr val="13788B"/>
                </a:solidFill>
              </a:rPr>
              <a:t>the</a:t>
            </a:r>
            <a:r>
              <a:rPr sz="2000" spc="-25">
                <a:solidFill>
                  <a:srgbClr val="13788B"/>
                </a:solidFill>
              </a:rPr>
              <a:t> </a:t>
            </a:r>
            <a:r>
              <a:rPr sz="2000">
                <a:solidFill>
                  <a:srgbClr val="13788B"/>
                </a:solidFill>
              </a:rPr>
              <a:t>target</a:t>
            </a:r>
            <a:r>
              <a:rPr sz="2000" spc="-40">
                <a:solidFill>
                  <a:srgbClr val="13788B"/>
                </a:solidFill>
              </a:rPr>
              <a:t> </a:t>
            </a:r>
            <a:r>
              <a:rPr sz="2000" spc="-10">
                <a:solidFill>
                  <a:srgbClr val="13788B"/>
                </a:solidFill>
              </a:rPr>
              <a:t>population</a:t>
            </a:r>
            <a:endParaRPr sz="2000"/>
          </a:p>
        </p:txBody>
      </p:sp>
      <p:sp>
        <p:nvSpPr>
          <p:cNvPr id="7" name="object 7"/>
          <p:cNvSpPr txBox="1"/>
          <p:nvPr/>
        </p:nvSpPr>
        <p:spPr>
          <a:xfrm>
            <a:off x="1537894" y="2074478"/>
            <a:ext cx="1700346" cy="684803"/>
          </a:xfrm>
          <a:prstGeom prst="rect">
            <a:avLst/>
          </a:prstGeom>
        </p:spPr>
        <p:txBody>
          <a:bodyPr vert="horz" wrap="square" lIns="0" tIns="12700" rIns="0" bIns="0" rtlCol="0">
            <a:spAutoFit/>
          </a:bodyPr>
          <a:lstStyle/>
          <a:p>
            <a:pPr marL="298450" indent="-285750">
              <a:lnSpc>
                <a:spcPct val="100000"/>
              </a:lnSpc>
              <a:spcBef>
                <a:spcPts val="100"/>
              </a:spcBef>
              <a:buClr>
                <a:srgbClr val="7BFF5E"/>
              </a:buClr>
              <a:buFont typeface="Arial" panose="020B0604020202020204" pitchFamily="34" charset="0"/>
              <a:buChar char="•"/>
              <a:tabLst>
                <a:tab pos="299085" algn="l"/>
              </a:tabLst>
            </a:pPr>
            <a:r>
              <a:rPr lang="en-US" sz="1400" spc="-20">
                <a:solidFill>
                  <a:srgbClr val="13788B"/>
                </a:solidFill>
                <a:latin typeface="Arial"/>
                <a:cs typeface="Arial"/>
              </a:rPr>
              <a:t>stress</a:t>
            </a:r>
          </a:p>
          <a:p>
            <a:pPr marL="298450" indent="-285750">
              <a:lnSpc>
                <a:spcPct val="100000"/>
              </a:lnSpc>
              <a:spcBef>
                <a:spcPts val="100"/>
              </a:spcBef>
              <a:buClr>
                <a:srgbClr val="7BFF5E"/>
              </a:buClr>
              <a:buFont typeface="Arial" panose="020B0604020202020204" pitchFamily="34" charset="0"/>
              <a:buChar char="•"/>
              <a:tabLst>
                <a:tab pos="299085" algn="l"/>
              </a:tabLst>
            </a:pPr>
            <a:r>
              <a:rPr lang="en-US" sz="1400" spc="-20">
                <a:solidFill>
                  <a:srgbClr val="13788B"/>
                </a:solidFill>
                <a:latin typeface="Arial"/>
                <a:cs typeface="Arial"/>
              </a:rPr>
              <a:t>mood</a:t>
            </a:r>
          </a:p>
          <a:p>
            <a:pPr marL="298450" indent="-285750">
              <a:lnSpc>
                <a:spcPct val="100000"/>
              </a:lnSpc>
              <a:spcBef>
                <a:spcPts val="100"/>
              </a:spcBef>
              <a:buClr>
                <a:srgbClr val="7BFF5E"/>
              </a:buClr>
              <a:buFont typeface="Arial" panose="020B0604020202020204" pitchFamily="34" charset="0"/>
              <a:buChar char="•"/>
              <a:tabLst>
                <a:tab pos="299085" algn="l"/>
              </a:tabLst>
            </a:pPr>
            <a:r>
              <a:rPr lang="en-US" sz="1400" spc="-20">
                <a:solidFill>
                  <a:srgbClr val="13788B"/>
                </a:solidFill>
                <a:latin typeface="Arial"/>
                <a:cs typeface="Arial"/>
              </a:rPr>
              <a:t>sleep</a:t>
            </a:r>
            <a:endParaRPr lang="en-US" sz="1400">
              <a:latin typeface="Arial"/>
              <a:cs typeface="Arial"/>
            </a:endParaRPr>
          </a:p>
        </p:txBody>
      </p:sp>
      <p:sp>
        <p:nvSpPr>
          <p:cNvPr id="8" name="object 8"/>
          <p:cNvSpPr txBox="1"/>
          <p:nvPr/>
        </p:nvSpPr>
        <p:spPr>
          <a:xfrm>
            <a:off x="1506923" y="1820689"/>
            <a:ext cx="2010410" cy="227626"/>
          </a:xfrm>
          <a:prstGeom prst="rect">
            <a:avLst/>
          </a:prstGeom>
        </p:spPr>
        <p:txBody>
          <a:bodyPr vert="horz" wrap="square" lIns="0" tIns="12065" rIns="0" bIns="0" rtlCol="0">
            <a:spAutoFit/>
          </a:bodyPr>
          <a:lstStyle/>
          <a:p>
            <a:pPr marL="12700">
              <a:lnSpc>
                <a:spcPct val="100000"/>
              </a:lnSpc>
              <a:spcBef>
                <a:spcPts val="95"/>
              </a:spcBef>
            </a:pPr>
            <a:r>
              <a:rPr lang="en-US" sz="1400" b="1" spc="-45">
                <a:solidFill>
                  <a:srgbClr val="13788B"/>
                </a:solidFill>
                <a:latin typeface="Arial"/>
                <a:cs typeface="Arial"/>
              </a:rPr>
              <a:t>GUT-</a:t>
            </a:r>
            <a:r>
              <a:rPr lang="en-US" sz="1400" b="1">
                <a:solidFill>
                  <a:srgbClr val="13788B"/>
                </a:solidFill>
                <a:latin typeface="Arial"/>
                <a:cs typeface="Arial"/>
              </a:rPr>
              <a:t>BRAIN</a:t>
            </a:r>
            <a:r>
              <a:rPr lang="en-US" sz="1400" b="1" spc="20">
                <a:solidFill>
                  <a:srgbClr val="13788B"/>
                </a:solidFill>
                <a:latin typeface="Arial"/>
                <a:cs typeface="Arial"/>
              </a:rPr>
              <a:t> </a:t>
            </a:r>
            <a:r>
              <a:rPr lang="en-US" sz="1400" b="1" spc="-10">
                <a:solidFill>
                  <a:srgbClr val="13788B"/>
                </a:solidFill>
                <a:latin typeface="Arial"/>
                <a:cs typeface="Arial"/>
              </a:rPr>
              <a:t>HEALTH</a:t>
            </a:r>
            <a:endParaRPr lang="en-US" sz="1400">
              <a:latin typeface="Arial"/>
              <a:cs typeface="Arial"/>
            </a:endParaRPr>
          </a:p>
        </p:txBody>
      </p:sp>
      <p:sp>
        <p:nvSpPr>
          <p:cNvPr id="10" name="object 10"/>
          <p:cNvSpPr txBox="1"/>
          <p:nvPr/>
        </p:nvSpPr>
        <p:spPr>
          <a:xfrm>
            <a:off x="9047464" y="2041291"/>
            <a:ext cx="2463720" cy="684803"/>
          </a:xfrm>
          <a:prstGeom prst="rect">
            <a:avLst/>
          </a:prstGeom>
        </p:spPr>
        <p:txBody>
          <a:bodyPr vert="horz" wrap="square" lIns="0" tIns="12700" rIns="0" bIns="0" rtlCol="0">
            <a:spAutoFit/>
          </a:bodyPr>
          <a:lstStyle/>
          <a:p>
            <a:pPr marL="298450" indent="-285750">
              <a:lnSpc>
                <a:spcPct val="100000"/>
              </a:lnSpc>
              <a:spcBef>
                <a:spcPts val="100"/>
              </a:spcBef>
              <a:buClr>
                <a:srgbClr val="7BFF5E"/>
              </a:buClr>
              <a:buSzPct val="116666"/>
              <a:buFont typeface="Arial" panose="020B0604020202020204" pitchFamily="34" charset="0"/>
              <a:buChar char="•"/>
              <a:tabLst>
                <a:tab pos="299085" algn="l"/>
              </a:tabLst>
            </a:pPr>
            <a:r>
              <a:rPr lang="en-US" sz="1400">
                <a:solidFill>
                  <a:srgbClr val="13788B"/>
                </a:solidFill>
                <a:latin typeface="Arial"/>
                <a:cs typeface="Arial"/>
              </a:rPr>
              <a:t>joint</a:t>
            </a:r>
            <a:r>
              <a:rPr lang="en-US" sz="1400" spc="-10">
                <a:solidFill>
                  <a:srgbClr val="13788B"/>
                </a:solidFill>
                <a:latin typeface="Arial"/>
                <a:cs typeface="Arial"/>
              </a:rPr>
              <a:t> health</a:t>
            </a:r>
          </a:p>
          <a:p>
            <a:pPr marL="298450" indent="-285750">
              <a:lnSpc>
                <a:spcPct val="100000"/>
              </a:lnSpc>
              <a:spcBef>
                <a:spcPts val="100"/>
              </a:spcBef>
              <a:buClr>
                <a:srgbClr val="7BFF5E"/>
              </a:buClr>
              <a:buSzPct val="116666"/>
              <a:buFont typeface="Arial" panose="020B0604020202020204" pitchFamily="34" charset="0"/>
              <a:buChar char="•"/>
              <a:tabLst>
                <a:tab pos="299085" algn="l"/>
              </a:tabLst>
            </a:pPr>
            <a:r>
              <a:rPr lang="en-US" sz="1400">
                <a:latin typeface="Arial"/>
                <a:cs typeface="Arial"/>
              </a:rPr>
              <a:t>I</a:t>
            </a:r>
            <a:r>
              <a:rPr lang="en-US" sz="1400" spc="-10">
                <a:solidFill>
                  <a:srgbClr val="13788B"/>
                </a:solidFill>
                <a:latin typeface="Arial"/>
                <a:cs typeface="Arial"/>
              </a:rPr>
              <a:t>nflammation</a:t>
            </a:r>
          </a:p>
          <a:p>
            <a:pPr marL="298450" indent="-285750">
              <a:lnSpc>
                <a:spcPct val="100000"/>
              </a:lnSpc>
              <a:spcBef>
                <a:spcPts val="100"/>
              </a:spcBef>
              <a:buClr>
                <a:srgbClr val="7BFF5E"/>
              </a:buClr>
              <a:buSzPct val="116666"/>
              <a:buFont typeface="Arial" panose="020B0604020202020204" pitchFamily="34" charset="0"/>
              <a:buChar char="•"/>
              <a:tabLst>
                <a:tab pos="299085" algn="l"/>
              </a:tabLst>
            </a:pPr>
            <a:r>
              <a:rPr lang="en-US" sz="1400" spc="-10">
                <a:latin typeface="Arial"/>
                <a:cs typeface="Arial"/>
              </a:rPr>
              <a:t>m</a:t>
            </a:r>
            <a:r>
              <a:rPr lang="en-US" sz="1400">
                <a:solidFill>
                  <a:srgbClr val="13788B"/>
                </a:solidFill>
                <a:latin typeface="Arial"/>
                <a:cs typeface="Arial"/>
              </a:rPr>
              <a:t>uscle</a:t>
            </a:r>
            <a:r>
              <a:rPr lang="en-US" sz="1400" spc="-25">
                <a:solidFill>
                  <a:srgbClr val="13788B"/>
                </a:solidFill>
                <a:latin typeface="Arial"/>
                <a:cs typeface="Arial"/>
              </a:rPr>
              <a:t> </a:t>
            </a:r>
            <a:r>
              <a:rPr lang="en-US" sz="1400" spc="-10">
                <a:solidFill>
                  <a:srgbClr val="13788B"/>
                </a:solidFill>
                <a:latin typeface="Arial"/>
                <a:cs typeface="Arial"/>
              </a:rPr>
              <a:t>maintenance</a:t>
            </a:r>
            <a:endParaRPr lang="en-US" sz="1400">
              <a:latin typeface="Arial"/>
              <a:cs typeface="Arial"/>
            </a:endParaRPr>
          </a:p>
        </p:txBody>
      </p:sp>
      <p:sp>
        <p:nvSpPr>
          <p:cNvPr id="11" name="object 11"/>
          <p:cNvSpPr txBox="1"/>
          <p:nvPr/>
        </p:nvSpPr>
        <p:spPr>
          <a:xfrm>
            <a:off x="9047464" y="1770448"/>
            <a:ext cx="1672589" cy="227626"/>
          </a:xfrm>
          <a:prstGeom prst="rect">
            <a:avLst/>
          </a:prstGeom>
        </p:spPr>
        <p:txBody>
          <a:bodyPr vert="horz" wrap="square" lIns="0" tIns="12065" rIns="0" bIns="0" rtlCol="0" anchor="t">
            <a:spAutoFit/>
          </a:bodyPr>
          <a:lstStyle/>
          <a:p>
            <a:pPr marL="12700">
              <a:spcBef>
                <a:spcPts val="95"/>
              </a:spcBef>
            </a:pPr>
            <a:r>
              <a:rPr lang="en-US" sz="1400" b="1" spc="-25" dirty="0">
                <a:solidFill>
                  <a:srgbClr val="13788B"/>
                </a:solidFill>
                <a:latin typeface="Arial"/>
                <a:cs typeface="Arial"/>
              </a:rPr>
              <a:t>HEALTHLY AGING</a:t>
            </a:r>
          </a:p>
        </p:txBody>
      </p:sp>
      <p:sp>
        <p:nvSpPr>
          <p:cNvPr id="13" name="object 13"/>
          <p:cNvSpPr txBox="1"/>
          <p:nvPr/>
        </p:nvSpPr>
        <p:spPr>
          <a:xfrm>
            <a:off x="5180759" y="3606270"/>
            <a:ext cx="2154230" cy="659155"/>
          </a:xfrm>
          <a:prstGeom prst="rect">
            <a:avLst/>
          </a:prstGeom>
        </p:spPr>
        <p:txBody>
          <a:bodyPr vert="horz" wrap="square" lIns="0" tIns="12700" rIns="0" bIns="0" rtlCol="0">
            <a:spAutoFit/>
          </a:bodyPr>
          <a:lstStyle/>
          <a:p>
            <a:pPr marL="299085" indent="-286385">
              <a:lnSpc>
                <a:spcPct val="100000"/>
              </a:lnSpc>
              <a:spcBef>
                <a:spcPts val="100"/>
              </a:spcBef>
              <a:buClr>
                <a:srgbClr val="7BFF5E"/>
              </a:buClr>
              <a:buSzPct val="116666"/>
              <a:buChar char="•"/>
              <a:tabLst>
                <a:tab pos="299085" algn="l"/>
              </a:tabLst>
            </a:pPr>
            <a:r>
              <a:rPr lang="en-US" sz="1400">
                <a:solidFill>
                  <a:srgbClr val="13788B"/>
                </a:solidFill>
                <a:latin typeface="Arial"/>
                <a:cs typeface="Arial"/>
              </a:rPr>
              <a:t>healthy</a:t>
            </a:r>
            <a:r>
              <a:rPr lang="en-US" sz="1400" spc="-45">
                <a:solidFill>
                  <a:srgbClr val="13788B"/>
                </a:solidFill>
                <a:latin typeface="Arial"/>
                <a:cs typeface="Arial"/>
              </a:rPr>
              <a:t> </a:t>
            </a:r>
            <a:r>
              <a:rPr lang="en-US" sz="1400" spc="-10">
                <a:solidFill>
                  <a:srgbClr val="13788B"/>
                </a:solidFill>
                <a:latin typeface="Arial"/>
                <a:cs typeface="Arial"/>
              </a:rPr>
              <a:t>weight</a:t>
            </a:r>
            <a:endParaRPr lang="en-US" sz="1400">
              <a:latin typeface="Arial"/>
              <a:cs typeface="Arial"/>
            </a:endParaRPr>
          </a:p>
          <a:p>
            <a:pPr marL="299085" indent="-286385">
              <a:lnSpc>
                <a:spcPct val="100000"/>
              </a:lnSpc>
              <a:buClr>
                <a:srgbClr val="7BFF5E"/>
              </a:buClr>
              <a:buSzPct val="116666"/>
              <a:buChar char="•"/>
              <a:tabLst>
                <a:tab pos="299085" algn="l"/>
              </a:tabLst>
            </a:pPr>
            <a:r>
              <a:rPr lang="en-US" sz="1400">
                <a:solidFill>
                  <a:srgbClr val="13788B"/>
                </a:solidFill>
                <a:latin typeface="Arial"/>
                <a:cs typeface="Arial"/>
              </a:rPr>
              <a:t>blood</a:t>
            </a:r>
            <a:r>
              <a:rPr lang="en-US" sz="1400" spc="-35">
                <a:solidFill>
                  <a:srgbClr val="13788B"/>
                </a:solidFill>
                <a:latin typeface="Arial"/>
                <a:cs typeface="Arial"/>
              </a:rPr>
              <a:t> </a:t>
            </a:r>
            <a:r>
              <a:rPr lang="en-US" sz="1400" spc="-10">
                <a:solidFill>
                  <a:srgbClr val="13788B"/>
                </a:solidFill>
                <a:latin typeface="Arial"/>
                <a:cs typeface="Arial"/>
              </a:rPr>
              <a:t>glucose</a:t>
            </a:r>
            <a:endParaRPr lang="en-US" sz="1400">
              <a:latin typeface="Arial"/>
              <a:cs typeface="Arial"/>
            </a:endParaRPr>
          </a:p>
          <a:p>
            <a:pPr marL="299085" indent="-286385">
              <a:lnSpc>
                <a:spcPct val="100000"/>
              </a:lnSpc>
              <a:buClr>
                <a:srgbClr val="7BFF5E"/>
              </a:buClr>
              <a:buSzPct val="116666"/>
              <a:buChar char="•"/>
              <a:tabLst>
                <a:tab pos="299085" algn="l"/>
              </a:tabLst>
            </a:pPr>
            <a:r>
              <a:rPr lang="en-US" sz="1400" spc="-10">
                <a:solidFill>
                  <a:srgbClr val="13788B"/>
                </a:solidFill>
                <a:latin typeface="Arial"/>
                <a:cs typeface="Arial"/>
              </a:rPr>
              <a:t>satiety</a:t>
            </a:r>
            <a:endParaRPr lang="en-US" sz="1400">
              <a:latin typeface="Arial"/>
              <a:cs typeface="Arial"/>
            </a:endParaRPr>
          </a:p>
        </p:txBody>
      </p:sp>
      <p:sp>
        <p:nvSpPr>
          <p:cNvPr id="14" name="object 14"/>
          <p:cNvSpPr txBox="1"/>
          <p:nvPr/>
        </p:nvSpPr>
        <p:spPr>
          <a:xfrm>
            <a:off x="5180759" y="3367480"/>
            <a:ext cx="2362200" cy="227626"/>
          </a:xfrm>
          <a:prstGeom prst="rect">
            <a:avLst/>
          </a:prstGeom>
        </p:spPr>
        <p:txBody>
          <a:bodyPr vert="horz" wrap="square" lIns="0" tIns="12065" rIns="0" bIns="0" rtlCol="0">
            <a:spAutoFit/>
          </a:bodyPr>
          <a:lstStyle/>
          <a:p>
            <a:pPr marL="12700">
              <a:lnSpc>
                <a:spcPct val="100000"/>
              </a:lnSpc>
              <a:spcBef>
                <a:spcPts val="95"/>
              </a:spcBef>
            </a:pPr>
            <a:r>
              <a:rPr lang="en-US" sz="1400" b="1" spc="-20">
                <a:solidFill>
                  <a:srgbClr val="13788B"/>
                </a:solidFill>
                <a:latin typeface="Arial"/>
                <a:cs typeface="Arial"/>
              </a:rPr>
              <a:t>HEALTHY</a:t>
            </a:r>
            <a:r>
              <a:rPr lang="en-US" sz="1400" b="1" spc="-45">
                <a:solidFill>
                  <a:srgbClr val="13788B"/>
                </a:solidFill>
                <a:latin typeface="Arial"/>
                <a:cs typeface="Arial"/>
              </a:rPr>
              <a:t> </a:t>
            </a:r>
            <a:r>
              <a:rPr lang="en-US" sz="1400" b="1" spc="-10">
                <a:solidFill>
                  <a:srgbClr val="13788B"/>
                </a:solidFill>
                <a:latin typeface="Arial"/>
                <a:cs typeface="Arial"/>
              </a:rPr>
              <a:t>METABOLISM</a:t>
            </a:r>
            <a:endParaRPr lang="en-US" sz="1400">
              <a:latin typeface="Arial"/>
              <a:cs typeface="Arial"/>
            </a:endParaRPr>
          </a:p>
        </p:txBody>
      </p:sp>
      <p:sp>
        <p:nvSpPr>
          <p:cNvPr id="17" name="object 17"/>
          <p:cNvSpPr txBox="1"/>
          <p:nvPr/>
        </p:nvSpPr>
        <p:spPr>
          <a:xfrm>
            <a:off x="5180759" y="1831659"/>
            <a:ext cx="2032000" cy="227626"/>
          </a:xfrm>
          <a:prstGeom prst="rect">
            <a:avLst/>
          </a:prstGeom>
        </p:spPr>
        <p:txBody>
          <a:bodyPr vert="horz" wrap="square" lIns="0" tIns="12065" rIns="0" bIns="0" rtlCol="0">
            <a:spAutoFit/>
          </a:bodyPr>
          <a:lstStyle>
            <a:defPPr>
              <a:defRPr lang="en-US"/>
            </a:defPPr>
            <a:lvl1pPr marL="12700">
              <a:lnSpc>
                <a:spcPct val="100000"/>
              </a:lnSpc>
              <a:spcBef>
                <a:spcPts val="95"/>
              </a:spcBef>
              <a:defRPr sz="1400" b="1" spc="-45">
                <a:solidFill>
                  <a:srgbClr val="13788B"/>
                </a:solidFill>
                <a:latin typeface="Arial"/>
                <a:cs typeface="Arial"/>
              </a:defRPr>
            </a:lvl1pPr>
          </a:lstStyle>
          <a:p>
            <a:r>
              <a:rPr lang="en-US"/>
              <a:t>SPORTS RECOVERY</a:t>
            </a:r>
          </a:p>
        </p:txBody>
      </p:sp>
      <p:sp>
        <p:nvSpPr>
          <p:cNvPr id="18" name="object 18"/>
          <p:cNvSpPr txBox="1"/>
          <p:nvPr/>
        </p:nvSpPr>
        <p:spPr>
          <a:xfrm>
            <a:off x="5180759" y="2074478"/>
            <a:ext cx="3866705" cy="684803"/>
          </a:xfrm>
          <a:prstGeom prst="rect">
            <a:avLst/>
          </a:prstGeom>
        </p:spPr>
        <p:txBody>
          <a:bodyPr vert="horz" wrap="square" lIns="0" tIns="12700" rIns="0" bIns="0" rtlCol="0">
            <a:spAutoFit/>
          </a:bodyPr>
          <a:lstStyle/>
          <a:p>
            <a:pPr marL="298450" indent="-285750">
              <a:lnSpc>
                <a:spcPct val="100000"/>
              </a:lnSpc>
              <a:spcBef>
                <a:spcPts val="100"/>
              </a:spcBef>
              <a:buClr>
                <a:srgbClr val="7BFF5E"/>
              </a:buClr>
              <a:buSzPct val="116666"/>
              <a:buFont typeface="Arial" panose="020B0604020202020204" pitchFamily="34" charset="0"/>
              <a:buChar char="•"/>
              <a:tabLst>
                <a:tab pos="184150" algn="l"/>
              </a:tabLst>
            </a:pPr>
            <a:r>
              <a:rPr lang="en-US" sz="1400">
                <a:solidFill>
                  <a:srgbClr val="13788B"/>
                </a:solidFill>
                <a:latin typeface="Arial"/>
                <a:cs typeface="Arial"/>
              </a:rPr>
              <a:t>gut </a:t>
            </a:r>
            <a:r>
              <a:rPr lang="en-US" sz="1400" spc="-10">
                <a:solidFill>
                  <a:srgbClr val="13788B"/>
                </a:solidFill>
                <a:latin typeface="Arial"/>
                <a:cs typeface="Arial"/>
              </a:rPr>
              <a:t>permeability</a:t>
            </a:r>
          </a:p>
          <a:p>
            <a:pPr marL="298450" indent="-285750">
              <a:lnSpc>
                <a:spcPct val="100000"/>
              </a:lnSpc>
              <a:spcBef>
                <a:spcPts val="100"/>
              </a:spcBef>
              <a:buClr>
                <a:srgbClr val="7BFF5E"/>
              </a:buClr>
              <a:buSzPct val="116666"/>
              <a:buFont typeface="Arial" panose="020B0604020202020204" pitchFamily="34" charset="0"/>
              <a:buChar char="•"/>
              <a:tabLst>
                <a:tab pos="184150" algn="l"/>
              </a:tabLst>
            </a:pPr>
            <a:r>
              <a:rPr lang="en-US" sz="1400" spc="-10">
                <a:solidFill>
                  <a:srgbClr val="13788B"/>
                </a:solidFill>
                <a:latin typeface="Arial"/>
                <a:cs typeface="Arial"/>
              </a:rPr>
              <a:t>soreness</a:t>
            </a:r>
          </a:p>
          <a:p>
            <a:pPr marL="298450" indent="-285750">
              <a:lnSpc>
                <a:spcPct val="100000"/>
              </a:lnSpc>
              <a:spcBef>
                <a:spcPts val="100"/>
              </a:spcBef>
              <a:buClr>
                <a:srgbClr val="7BFF5E"/>
              </a:buClr>
              <a:buSzPct val="116666"/>
              <a:buFont typeface="Arial" panose="020B0604020202020204" pitchFamily="34" charset="0"/>
              <a:buChar char="•"/>
              <a:tabLst>
                <a:tab pos="184150" algn="l"/>
              </a:tabLst>
            </a:pPr>
            <a:r>
              <a:rPr lang="en-US" sz="1400" spc="-10">
                <a:solidFill>
                  <a:srgbClr val="13788B"/>
                </a:solidFill>
                <a:latin typeface="Arial"/>
                <a:cs typeface="Arial"/>
              </a:rPr>
              <a:t>e</a:t>
            </a:r>
            <a:r>
              <a:rPr lang="en-US" sz="1400">
                <a:solidFill>
                  <a:srgbClr val="13788B"/>
                </a:solidFill>
                <a:latin typeface="Arial"/>
                <a:cs typeface="Arial"/>
              </a:rPr>
              <a:t>nergy/</a:t>
            </a:r>
            <a:r>
              <a:rPr lang="en-US" sz="1400" spc="-10">
                <a:solidFill>
                  <a:srgbClr val="13788B"/>
                </a:solidFill>
                <a:latin typeface="Arial"/>
                <a:cs typeface="Arial"/>
              </a:rPr>
              <a:t>stamina</a:t>
            </a:r>
            <a:endParaRPr lang="en-US" sz="1400">
              <a:latin typeface="Arial"/>
              <a:cs typeface="Arial"/>
            </a:endParaRPr>
          </a:p>
        </p:txBody>
      </p:sp>
      <p:sp>
        <p:nvSpPr>
          <p:cNvPr id="19" name="object 19"/>
          <p:cNvSpPr txBox="1"/>
          <p:nvPr/>
        </p:nvSpPr>
        <p:spPr>
          <a:xfrm>
            <a:off x="1506923" y="3367480"/>
            <a:ext cx="1805939" cy="227626"/>
          </a:xfrm>
          <a:prstGeom prst="rect">
            <a:avLst/>
          </a:prstGeom>
        </p:spPr>
        <p:txBody>
          <a:bodyPr vert="horz" wrap="square" lIns="0" tIns="12065" rIns="0" bIns="0" rtlCol="0">
            <a:spAutoFit/>
          </a:bodyPr>
          <a:lstStyle/>
          <a:p>
            <a:pPr marL="12700">
              <a:lnSpc>
                <a:spcPct val="100000"/>
              </a:lnSpc>
              <a:spcBef>
                <a:spcPts val="95"/>
              </a:spcBef>
            </a:pPr>
            <a:r>
              <a:rPr lang="en-US" sz="1400" b="1" spc="-20">
                <a:solidFill>
                  <a:srgbClr val="13788B"/>
                </a:solidFill>
                <a:latin typeface="Arial"/>
                <a:cs typeface="Arial"/>
              </a:rPr>
              <a:t>WOMENS</a:t>
            </a:r>
            <a:r>
              <a:rPr lang="en-US" sz="1400" b="1" spc="-50">
                <a:solidFill>
                  <a:srgbClr val="13788B"/>
                </a:solidFill>
                <a:latin typeface="Arial"/>
                <a:cs typeface="Arial"/>
              </a:rPr>
              <a:t> </a:t>
            </a:r>
            <a:r>
              <a:rPr lang="en-US" sz="1400" b="1" spc="-10">
                <a:solidFill>
                  <a:srgbClr val="13788B"/>
                </a:solidFill>
                <a:latin typeface="Arial"/>
                <a:cs typeface="Arial"/>
              </a:rPr>
              <a:t>HEALTH</a:t>
            </a:r>
            <a:endParaRPr lang="en-US" sz="1400">
              <a:latin typeface="Arial"/>
              <a:cs typeface="Arial"/>
            </a:endParaRPr>
          </a:p>
        </p:txBody>
      </p:sp>
      <p:sp>
        <p:nvSpPr>
          <p:cNvPr id="20" name="object 20"/>
          <p:cNvSpPr txBox="1"/>
          <p:nvPr/>
        </p:nvSpPr>
        <p:spPr>
          <a:xfrm>
            <a:off x="1454126" y="3651148"/>
            <a:ext cx="1805939" cy="659155"/>
          </a:xfrm>
          <a:prstGeom prst="rect">
            <a:avLst/>
          </a:prstGeom>
        </p:spPr>
        <p:txBody>
          <a:bodyPr vert="horz" wrap="square" lIns="0" tIns="12700" rIns="0" bIns="0" rtlCol="0">
            <a:spAutoFit/>
          </a:bodyPr>
          <a:lstStyle/>
          <a:p>
            <a:pPr marL="184150" indent="-171450">
              <a:lnSpc>
                <a:spcPct val="100000"/>
              </a:lnSpc>
              <a:spcBef>
                <a:spcPts val="100"/>
              </a:spcBef>
              <a:buClr>
                <a:srgbClr val="7BFF5E"/>
              </a:buClr>
              <a:buSzPct val="116666"/>
              <a:buChar char="•"/>
              <a:tabLst>
                <a:tab pos="184150" algn="l"/>
              </a:tabLst>
            </a:pPr>
            <a:r>
              <a:rPr lang="en-US" sz="1400">
                <a:solidFill>
                  <a:srgbClr val="1E8196"/>
                </a:solidFill>
                <a:latin typeface="Arial"/>
                <a:cs typeface="Arial"/>
              </a:rPr>
              <a:t>menopausal</a:t>
            </a:r>
            <a:r>
              <a:rPr lang="en-US" sz="1400" spc="-75">
                <a:solidFill>
                  <a:srgbClr val="1E8196"/>
                </a:solidFill>
                <a:latin typeface="Arial"/>
                <a:cs typeface="Arial"/>
              </a:rPr>
              <a:t> </a:t>
            </a:r>
            <a:r>
              <a:rPr lang="en-US" sz="1400" spc="-10">
                <a:solidFill>
                  <a:srgbClr val="1E8196"/>
                </a:solidFill>
                <a:latin typeface="Arial"/>
                <a:cs typeface="Arial"/>
              </a:rPr>
              <a:t>support</a:t>
            </a:r>
            <a:endParaRPr lang="en-US" sz="1400">
              <a:latin typeface="Arial"/>
              <a:cs typeface="Arial"/>
            </a:endParaRPr>
          </a:p>
          <a:p>
            <a:pPr marL="184150" indent="-171450">
              <a:lnSpc>
                <a:spcPct val="100000"/>
              </a:lnSpc>
              <a:buClr>
                <a:srgbClr val="7BFF5E"/>
              </a:buClr>
              <a:buSzPct val="116666"/>
              <a:buChar char="•"/>
              <a:tabLst>
                <a:tab pos="184150" algn="l"/>
              </a:tabLst>
            </a:pPr>
            <a:r>
              <a:rPr lang="en-US" sz="1400" spc="-10">
                <a:solidFill>
                  <a:srgbClr val="1E8196"/>
                </a:solidFill>
                <a:latin typeface="Arial"/>
                <a:cs typeface="Arial"/>
              </a:rPr>
              <a:t>stress/mood</a:t>
            </a:r>
            <a:endParaRPr lang="en-US" sz="1400">
              <a:latin typeface="Arial"/>
              <a:cs typeface="Arial"/>
            </a:endParaRPr>
          </a:p>
          <a:p>
            <a:pPr marL="184150" indent="-171450">
              <a:lnSpc>
                <a:spcPct val="100000"/>
              </a:lnSpc>
              <a:buClr>
                <a:srgbClr val="7BFF5E"/>
              </a:buClr>
              <a:buSzPct val="116666"/>
              <a:buChar char="•"/>
              <a:tabLst>
                <a:tab pos="184150" algn="l"/>
              </a:tabLst>
            </a:pPr>
            <a:r>
              <a:rPr lang="en-US" sz="1400">
                <a:solidFill>
                  <a:srgbClr val="1E8196"/>
                </a:solidFill>
                <a:latin typeface="Arial"/>
                <a:cs typeface="Arial"/>
              </a:rPr>
              <a:t>hormone</a:t>
            </a:r>
            <a:r>
              <a:rPr lang="en-US" sz="1400" spc="-60">
                <a:solidFill>
                  <a:srgbClr val="1E8196"/>
                </a:solidFill>
                <a:latin typeface="Arial"/>
                <a:cs typeface="Arial"/>
              </a:rPr>
              <a:t> </a:t>
            </a:r>
            <a:r>
              <a:rPr lang="en-US" sz="1400" spc="-10">
                <a:solidFill>
                  <a:srgbClr val="1E8196"/>
                </a:solidFill>
                <a:latin typeface="Arial"/>
                <a:cs typeface="Arial"/>
              </a:rPr>
              <a:t>support</a:t>
            </a:r>
            <a:endParaRPr lang="en-US" sz="1400">
              <a:latin typeface="Arial"/>
              <a:cs typeface="Arial"/>
            </a:endParaRPr>
          </a:p>
        </p:txBody>
      </p:sp>
      <p:pic>
        <p:nvPicPr>
          <p:cNvPr id="23" name="Picture 22" descr="A blue brain in a white circle&#10;&#10;AI-generated content may be incorrect.">
            <a:extLst>
              <a:ext uri="{FF2B5EF4-FFF2-40B4-BE49-F238E27FC236}">
                <a16:creationId xmlns:a16="http://schemas.microsoft.com/office/drawing/2014/main" id="{EACADD8E-DC3A-F761-15BB-11FD0E8EA761}"/>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377321" y="1772219"/>
            <a:ext cx="1017162" cy="1017162"/>
          </a:xfrm>
          <a:prstGeom prst="rect">
            <a:avLst/>
          </a:prstGeom>
        </p:spPr>
      </p:pic>
      <p:pic>
        <p:nvPicPr>
          <p:cNvPr id="25" name="Picture 24" descr="A logo of a shoe&#10;&#10;AI-generated content may be incorrect.">
            <a:extLst>
              <a:ext uri="{FF2B5EF4-FFF2-40B4-BE49-F238E27FC236}">
                <a16:creationId xmlns:a16="http://schemas.microsoft.com/office/drawing/2014/main" id="{C5AB777B-5CCC-91CF-B5B9-46D5CF9E4608}"/>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a:off x="4088673" y="1776818"/>
            <a:ext cx="1029548" cy="1029548"/>
          </a:xfrm>
          <a:prstGeom prst="rect">
            <a:avLst/>
          </a:prstGeom>
        </p:spPr>
      </p:pic>
      <p:pic>
        <p:nvPicPr>
          <p:cNvPr id="27" name="Picture 26" descr="A blue line drawing of a hourglass&#10;&#10;AI-generated content may be incorrect.">
            <a:extLst>
              <a:ext uri="{FF2B5EF4-FFF2-40B4-BE49-F238E27FC236}">
                <a16:creationId xmlns:a16="http://schemas.microsoft.com/office/drawing/2014/main" id="{8E35A32F-F5A7-5722-80E3-75099DF5A907}"/>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a:ext>
            </a:extLst>
          </a:blip>
          <a:stretch>
            <a:fillRect/>
          </a:stretch>
        </p:blipFill>
        <p:spPr>
          <a:xfrm>
            <a:off x="8012184" y="1770703"/>
            <a:ext cx="1018678" cy="1018678"/>
          </a:xfrm>
          <a:prstGeom prst="rect">
            <a:avLst/>
          </a:prstGeom>
        </p:spPr>
      </p:pic>
      <p:pic>
        <p:nvPicPr>
          <p:cNvPr id="29" name="Picture 28" descr="A blue line drawing of a person&#10;&#10;AI-generated content may be incorrect.">
            <a:extLst>
              <a:ext uri="{FF2B5EF4-FFF2-40B4-BE49-F238E27FC236}">
                <a16:creationId xmlns:a16="http://schemas.microsoft.com/office/drawing/2014/main" id="{8F2E5646-6BA5-E2EF-FE6B-65C763C7EECC}"/>
              </a:ext>
            </a:extLst>
          </p:cNvPr>
          <p:cNvPicPr>
            <a:picLocks noChangeAspect="1"/>
          </p:cNvPicPr>
          <p:nvPr/>
        </p:nvPicPr>
        <p:blipFill>
          <a:blip r:embed="rId9" cstate="screen">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a:ext>
            </a:extLst>
          </a:blip>
          <a:stretch>
            <a:fillRect/>
          </a:stretch>
        </p:blipFill>
        <p:spPr>
          <a:xfrm>
            <a:off x="375805" y="3380513"/>
            <a:ext cx="1018678" cy="1018678"/>
          </a:xfrm>
          <a:prstGeom prst="rect">
            <a:avLst/>
          </a:prstGeom>
        </p:spPr>
      </p:pic>
      <p:pic>
        <p:nvPicPr>
          <p:cNvPr id="31" name="Picture 30" descr="A logo of a fire flame&#10;&#10;AI-generated content may be incorrect.">
            <a:extLst>
              <a:ext uri="{FF2B5EF4-FFF2-40B4-BE49-F238E27FC236}">
                <a16:creationId xmlns:a16="http://schemas.microsoft.com/office/drawing/2014/main" id="{40A17611-C340-EC19-E321-0FFC54024347}"/>
              </a:ext>
            </a:extLst>
          </p:cNvPr>
          <p:cNvPicPr>
            <a:picLocks noChangeAspect="1"/>
          </p:cNvPicPr>
          <p:nvPr/>
        </p:nvPicPr>
        <p:blipFill>
          <a:blip r:embed="rId11" cstate="screen">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a:ext>
            </a:extLst>
          </a:blip>
          <a:stretch>
            <a:fillRect/>
          </a:stretch>
        </p:blipFill>
        <p:spPr>
          <a:xfrm>
            <a:off x="4088673" y="3396464"/>
            <a:ext cx="1029548" cy="1029548"/>
          </a:xfrm>
          <a:prstGeom prst="rect">
            <a:avLst/>
          </a:prstGeom>
        </p:spPr>
      </p:pic>
      <p:pic>
        <p:nvPicPr>
          <p:cNvPr id="33" name="Picture 32" descr="A logo of a dog with a leash&#10;&#10;AI-generated content may be incorrect.">
            <a:extLst>
              <a:ext uri="{FF2B5EF4-FFF2-40B4-BE49-F238E27FC236}">
                <a16:creationId xmlns:a16="http://schemas.microsoft.com/office/drawing/2014/main" id="{860AD2A0-E8DC-AA48-5A12-AF699870FE74}"/>
              </a:ext>
            </a:extLst>
          </p:cNvPr>
          <p:cNvPicPr>
            <a:picLocks noChangeAspect="1"/>
          </p:cNvPicPr>
          <p:nvPr/>
        </p:nvPicPr>
        <p:blipFill>
          <a:blip r:embed="rId13" cstate="screen">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a:ext>
            </a:extLst>
          </a:blip>
          <a:stretch>
            <a:fillRect/>
          </a:stretch>
        </p:blipFill>
        <p:spPr>
          <a:xfrm>
            <a:off x="8012184" y="3396464"/>
            <a:ext cx="1018678" cy="1018678"/>
          </a:xfrm>
          <a:prstGeom prst="rect">
            <a:avLst/>
          </a:prstGeom>
        </p:spPr>
      </p:pic>
      <p:sp>
        <p:nvSpPr>
          <p:cNvPr id="22" name="object 11">
            <a:extLst>
              <a:ext uri="{FF2B5EF4-FFF2-40B4-BE49-F238E27FC236}">
                <a16:creationId xmlns:a16="http://schemas.microsoft.com/office/drawing/2014/main" id="{0B24F2A2-6DF4-1AFA-E52C-B9C4C3C7E549}"/>
              </a:ext>
            </a:extLst>
          </p:cNvPr>
          <p:cNvSpPr txBox="1"/>
          <p:nvPr/>
        </p:nvSpPr>
        <p:spPr>
          <a:xfrm>
            <a:off x="9030862" y="3367480"/>
            <a:ext cx="2225782" cy="227626"/>
          </a:xfrm>
          <a:prstGeom prst="rect">
            <a:avLst/>
          </a:prstGeom>
        </p:spPr>
        <p:txBody>
          <a:bodyPr vert="horz" wrap="square" lIns="0" tIns="12065" rIns="0" bIns="0" rtlCol="0">
            <a:spAutoFit/>
          </a:bodyPr>
          <a:lstStyle/>
          <a:p>
            <a:pPr marL="12700">
              <a:lnSpc>
                <a:spcPct val="100000"/>
              </a:lnSpc>
              <a:spcBef>
                <a:spcPts val="95"/>
              </a:spcBef>
            </a:pPr>
            <a:r>
              <a:rPr lang="en-US" sz="1400" b="1" spc="-25">
                <a:solidFill>
                  <a:srgbClr val="13788B"/>
                </a:solidFill>
                <a:latin typeface="Arial"/>
                <a:cs typeface="Arial"/>
              </a:rPr>
              <a:t>COMPANION ANIMAL</a:t>
            </a:r>
            <a:endParaRPr sz="1400">
              <a:latin typeface="Arial"/>
              <a:cs typeface="Arial"/>
            </a:endParaRPr>
          </a:p>
        </p:txBody>
      </p:sp>
      <p:sp>
        <p:nvSpPr>
          <p:cNvPr id="24" name="object 10">
            <a:extLst>
              <a:ext uri="{FF2B5EF4-FFF2-40B4-BE49-F238E27FC236}">
                <a16:creationId xmlns:a16="http://schemas.microsoft.com/office/drawing/2014/main" id="{204C16A8-9246-0B57-2689-2757965851CD}"/>
              </a:ext>
            </a:extLst>
          </p:cNvPr>
          <p:cNvSpPr txBox="1"/>
          <p:nvPr/>
        </p:nvSpPr>
        <p:spPr>
          <a:xfrm>
            <a:off x="9047464" y="3638323"/>
            <a:ext cx="2463720" cy="684803"/>
          </a:xfrm>
          <a:prstGeom prst="rect">
            <a:avLst/>
          </a:prstGeom>
        </p:spPr>
        <p:txBody>
          <a:bodyPr vert="horz" wrap="square" lIns="0" tIns="12700" rIns="0" bIns="0" rtlCol="0">
            <a:spAutoFit/>
          </a:bodyPr>
          <a:lstStyle/>
          <a:p>
            <a:pPr marL="298450" indent="-285750">
              <a:lnSpc>
                <a:spcPct val="100000"/>
              </a:lnSpc>
              <a:spcBef>
                <a:spcPts val="100"/>
              </a:spcBef>
              <a:buClr>
                <a:srgbClr val="7BFF5E"/>
              </a:buClr>
              <a:buSzPct val="116666"/>
              <a:buFont typeface="Arial" panose="020B0604020202020204" pitchFamily="34" charset="0"/>
              <a:buChar char="•"/>
              <a:tabLst>
                <a:tab pos="299085" algn="l"/>
              </a:tabLst>
            </a:pPr>
            <a:r>
              <a:rPr lang="en-US" sz="1400" spc="-10">
                <a:solidFill>
                  <a:srgbClr val="13788B"/>
                </a:solidFill>
                <a:latin typeface="Arial"/>
                <a:cs typeface="Arial"/>
              </a:rPr>
              <a:t>anxiety</a:t>
            </a:r>
          </a:p>
          <a:p>
            <a:pPr marL="298450" indent="-285750">
              <a:lnSpc>
                <a:spcPct val="100000"/>
              </a:lnSpc>
              <a:spcBef>
                <a:spcPts val="100"/>
              </a:spcBef>
              <a:buClr>
                <a:srgbClr val="7BFF5E"/>
              </a:buClr>
              <a:buSzPct val="116666"/>
              <a:buFont typeface="Arial" panose="020B0604020202020204" pitchFamily="34" charset="0"/>
              <a:buChar char="•"/>
              <a:tabLst>
                <a:tab pos="299085" algn="l"/>
              </a:tabLst>
            </a:pPr>
            <a:r>
              <a:rPr lang="en-US" sz="1400">
                <a:latin typeface="Arial"/>
                <a:cs typeface="Arial"/>
              </a:rPr>
              <a:t>aggression</a:t>
            </a:r>
            <a:endParaRPr lang="en-US" sz="1400" spc="-10">
              <a:solidFill>
                <a:srgbClr val="13788B"/>
              </a:solidFill>
              <a:latin typeface="Arial"/>
              <a:cs typeface="Arial"/>
            </a:endParaRPr>
          </a:p>
          <a:p>
            <a:pPr marL="298450" indent="-285750">
              <a:lnSpc>
                <a:spcPct val="100000"/>
              </a:lnSpc>
              <a:spcBef>
                <a:spcPts val="100"/>
              </a:spcBef>
              <a:buClr>
                <a:srgbClr val="7BFF5E"/>
              </a:buClr>
              <a:buSzPct val="116666"/>
              <a:buFont typeface="Arial" panose="020B0604020202020204" pitchFamily="34" charset="0"/>
              <a:buChar char="•"/>
              <a:tabLst>
                <a:tab pos="299085" algn="l"/>
              </a:tabLst>
            </a:pPr>
            <a:r>
              <a:rPr lang="en-US" sz="1400" spc="-10">
                <a:latin typeface="Arial"/>
                <a:cs typeface="Arial"/>
              </a:rPr>
              <a:t>sleep </a:t>
            </a:r>
            <a:endParaRPr sz="1400">
              <a:latin typeface="Arial"/>
              <a:cs typeface="Arial"/>
            </a:endParaRPr>
          </a:p>
        </p:txBody>
      </p:sp>
      <p:cxnSp>
        <p:nvCxnSpPr>
          <p:cNvPr id="30" name="Straight Connector 29">
            <a:extLst>
              <a:ext uri="{FF2B5EF4-FFF2-40B4-BE49-F238E27FC236}">
                <a16:creationId xmlns:a16="http://schemas.microsoft.com/office/drawing/2014/main" id="{96334BD2-8F8F-8C46-1F4E-E2A88FF07BAC}"/>
              </a:ext>
            </a:extLst>
          </p:cNvPr>
          <p:cNvCxnSpPr>
            <a:cxnSpLocks/>
          </p:cNvCxnSpPr>
          <p:nvPr/>
        </p:nvCxnSpPr>
        <p:spPr>
          <a:xfrm>
            <a:off x="266673" y="4789377"/>
            <a:ext cx="0" cy="126701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orange circle and lines&#10;&#10;Description automatically generated with medium confidence">
            <a:extLst>
              <a:ext uri="{FF2B5EF4-FFF2-40B4-BE49-F238E27FC236}">
                <a16:creationId xmlns:a16="http://schemas.microsoft.com/office/drawing/2014/main" id="{B02BBEB7-A153-26AC-193E-2FD120DCD18D}"/>
              </a:ext>
            </a:extLst>
          </p:cNvPr>
          <p:cNvPicPr>
            <a:picLocks noChangeAspect="1"/>
          </p:cNvPicPr>
          <p:nvPr/>
        </p:nvPicPr>
        <p:blipFill>
          <a:blip r:embed="rId2" cstate="screen">
            <a:alphaModFix amt="50000"/>
            <a:extLst>
              <a:ext uri="{28A0092B-C50C-407E-A947-70E740481C1C}">
                <a14:useLocalDpi xmlns:a14="http://schemas.microsoft.com/office/drawing/2010/main"/>
              </a:ext>
            </a:extLst>
          </a:blip>
          <a:srcRect l="2925" t="20277" r="2229" b="20278"/>
          <a:stretch/>
        </p:blipFill>
        <p:spPr>
          <a:xfrm>
            <a:off x="247227" y="1413637"/>
            <a:ext cx="10386675" cy="4024381"/>
          </a:xfrm>
          <a:prstGeom prst="rect">
            <a:avLst/>
          </a:prstGeom>
        </p:spPr>
      </p:pic>
      <p:sp>
        <p:nvSpPr>
          <p:cNvPr id="13" name="Rounded Rectangle 12">
            <a:extLst>
              <a:ext uri="{FF2B5EF4-FFF2-40B4-BE49-F238E27FC236}">
                <a16:creationId xmlns:a16="http://schemas.microsoft.com/office/drawing/2014/main" id="{5B829916-C7A8-1393-8497-504AF92B1347}"/>
              </a:ext>
            </a:extLst>
          </p:cNvPr>
          <p:cNvSpPr/>
          <p:nvPr/>
        </p:nvSpPr>
        <p:spPr>
          <a:xfrm>
            <a:off x="479983" y="1413637"/>
            <a:ext cx="9994910" cy="3816969"/>
          </a:xfrm>
          <a:prstGeom prst="roundRect">
            <a:avLst>
              <a:gd name="adj" fmla="val 500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17F54-9598-603B-0241-0889EB16BE1B}"/>
              </a:ext>
            </a:extLst>
          </p:cNvPr>
          <p:cNvSpPr>
            <a:spLocks noGrp="1"/>
          </p:cNvSpPr>
          <p:nvPr>
            <p:ph type="title"/>
          </p:nvPr>
        </p:nvSpPr>
        <p:spPr>
          <a:xfrm>
            <a:off x="719667" y="246591"/>
            <a:ext cx="10515600" cy="1325563"/>
          </a:xfrm>
        </p:spPr>
        <p:txBody>
          <a:bodyPr>
            <a:normAutofit/>
          </a:bodyPr>
          <a:lstStyle/>
          <a:p>
            <a:r>
              <a:rPr lang="en-US" sz="3600"/>
              <a:t>Keystone Clinical Data: Biomarkers</a:t>
            </a:r>
          </a:p>
        </p:txBody>
      </p:sp>
      <p:sp>
        <p:nvSpPr>
          <p:cNvPr id="4" name="Slide Number Placeholder 3">
            <a:extLst>
              <a:ext uri="{FF2B5EF4-FFF2-40B4-BE49-F238E27FC236}">
                <a16:creationId xmlns:a16="http://schemas.microsoft.com/office/drawing/2014/main" id="{F5A3273A-48B7-D83A-5677-D4BB14A92375}"/>
              </a:ext>
            </a:extLst>
          </p:cNvPr>
          <p:cNvSpPr>
            <a:spLocks noGrp="1"/>
          </p:cNvSpPr>
          <p:nvPr>
            <p:ph type="sldNum" sz="quarter" idx="14"/>
          </p:nvPr>
        </p:nvSpPr>
        <p:spPr>
          <a:xfrm>
            <a:off x="10633902" y="6422501"/>
            <a:ext cx="805051" cy="365125"/>
          </a:xfrm>
        </p:spPr>
        <p:txBody>
          <a:bodyPr/>
          <a:lstStyle/>
          <a:p>
            <a:r>
              <a:rPr lang="en-US"/>
              <a:t>PAGE </a:t>
            </a:r>
            <a:fld id="{BDBF9DCE-55C5-154E-AC34-7A0AB594817D}" type="slidenum">
              <a:rPr lang="en-US" smtClean="0"/>
              <a:pPr/>
              <a:t>30</a:t>
            </a:fld>
            <a:endParaRPr lang="en-US"/>
          </a:p>
        </p:txBody>
      </p:sp>
      <p:grpSp>
        <p:nvGrpSpPr>
          <p:cNvPr id="11" name="Group 10">
            <a:extLst>
              <a:ext uri="{FF2B5EF4-FFF2-40B4-BE49-F238E27FC236}">
                <a16:creationId xmlns:a16="http://schemas.microsoft.com/office/drawing/2014/main" id="{67EDCA1C-DC0F-78C3-E95C-642BF4724192}"/>
              </a:ext>
            </a:extLst>
          </p:cNvPr>
          <p:cNvGrpSpPr/>
          <p:nvPr/>
        </p:nvGrpSpPr>
        <p:grpSpPr>
          <a:xfrm>
            <a:off x="5899825" y="1406502"/>
            <a:ext cx="4599374" cy="3627309"/>
            <a:chOff x="599623" y="1825625"/>
            <a:chExt cx="4872263" cy="3737818"/>
          </a:xfrm>
        </p:grpSpPr>
        <p:pic>
          <p:nvPicPr>
            <p:cNvPr id="5" name="Picture 4">
              <a:extLst>
                <a:ext uri="{FF2B5EF4-FFF2-40B4-BE49-F238E27FC236}">
                  <a16:creationId xmlns:a16="http://schemas.microsoft.com/office/drawing/2014/main" id="{25A17DED-C119-33FD-0ABB-02E1B9E5E2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623" y="1825625"/>
              <a:ext cx="4872263" cy="3737818"/>
            </a:xfrm>
            <a:prstGeom prst="rect">
              <a:avLst/>
            </a:prstGeom>
          </p:spPr>
        </p:pic>
        <p:sp>
          <p:nvSpPr>
            <p:cNvPr id="6" name="TextBox 5">
              <a:extLst>
                <a:ext uri="{FF2B5EF4-FFF2-40B4-BE49-F238E27FC236}">
                  <a16:creationId xmlns:a16="http://schemas.microsoft.com/office/drawing/2014/main" id="{28CA75BE-152F-D4DD-EE1C-EC8A698AD2A7}"/>
                </a:ext>
              </a:extLst>
            </p:cNvPr>
            <p:cNvSpPr txBox="1"/>
            <p:nvPr/>
          </p:nvSpPr>
          <p:spPr>
            <a:xfrm>
              <a:off x="1387163" y="1832977"/>
              <a:ext cx="3888667"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Albumin/Globulin Ratio </a:t>
              </a:r>
              <a:r>
                <a:rPr lang="en-US" i="1"/>
                <a:t>p</a:t>
              </a:r>
              <a:r>
                <a:rPr lang="en-US"/>
                <a:t>=0.0308</a:t>
              </a:r>
            </a:p>
          </p:txBody>
        </p:sp>
      </p:grpSp>
      <p:sp>
        <p:nvSpPr>
          <p:cNvPr id="7" name="TextBox 6">
            <a:extLst>
              <a:ext uri="{FF2B5EF4-FFF2-40B4-BE49-F238E27FC236}">
                <a16:creationId xmlns:a16="http://schemas.microsoft.com/office/drawing/2014/main" id="{B7BB144B-AF2F-9599-C35B-6B16EBB52978}"/>
              </a:ext>
            </a:extLst>
          </p:cNvPr>
          <p:cNvSpPr txBox="1"/>
          <p:nvPr/>
        </p:nvSpPr>
        <p:spPr>
          <a:xfrm>
            <a:off x="719667" y="5438018"/>
            <a:ext cx="9687267" cy="646331"/>
          </a:xfrm>
          <a:prstGeom prst="rect">
            <a:avLst/>
          </a:prstGeom>
          <a:noFill/>
        </p:spPr>
        <p:txBody>
          <a:bodyPr wrap="none" rtlCol="0">
            <a:spAutoFit/>
          </a:bodyPr>
          <a:lstStyle/>
          <a:p>
            <a:r>
              <a:rPr lang="en-US"/>
              <a:t>IL-8 increases at a significantly lower rate than placebo when on Keystone, while</a:t>
            </a:r>
          </a:p>
          <a:p>
            <a:r>
              <a:rPr lang="en-US"/>
              <a:t>A/G ratio demonstrates a significantly faster rate of increase when on Keystone (liver health).</a:t>
            </a:r>
          </a:p>
        </p:txBody>
      </p:sp>
      <p:grpSp>
        <p:nvGrpSpPr>
          <p:cNvPr id="12" name="Group 11">
            <a:extLst>
              <a:ext uri="{FF2B5EF4-FFF2-40B4-BE49-F238E27FC236}">
                <a16:creationId xmlns:a16="http://schemas.microsoft.com/office/drawing/2014/main" id="{E0019E56-86CA-9150-832B-A10CB8F90A46}"/>
              </a:ext>
            </a:extLst>
          </p:cNvPr>
          <p:cNvGrpSpPr/>
          <p:nvPr/>
        </p:nvGrpSpPr>
        <p:grpSpPr>
          <a:xfrm>
            <a:off x="876835" y="1488623"/>
            <a:ext cx="4733011" cy="3557029"/>
            <a:chOff x="6040917" y="1800827"/>
            <a:chExt cx="5312881" cy="3762616"/>
          </a:xfrm>
        </p:grpSpPr>
        <p:pic>
          <p:nvPicPr>
            <p:cNvPr id="8" name="Picture 7">
              <a:extLst>
                <a:ext uri="{FF2B5EF4-FFF2-40B4-BE49-F238E27FC236}">
                  <a16:creationId xmlns:a16="http://schemas.microsoft.com/office/drawing/2014/main" id="{6CC5D6EE-87F8-A665-A4A7-568E73E6BF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0917" y="1812782"/>
              <a:ext cx="4872263" cy="3750661"/>
            </a:xfrm>
            <a:prstGeom prst="rect">
              <a:avLst/>
            </a:prstGeom>
          </p:spPr>
        </p:pic>
        <p:sp>
          <p:nvSpPr>
            <p:cNvPr id="9" name="TextBox 8">
              <a:extLst>
                <a:ext uri="{FF2B5EF4-FFF2-40B4-BE49-F238E27FC236}">
                  <a16:creationId xmlns:a16="http://schemas.microsoft.com/office/drawing/2014/main" id="{431D1073-F7EB-0DAA-50B2-B9F75DB919F9}"/>
                </a:ext>
              </a:extLst>
            </p:cNvPr>
            <p:cNvSpPr txBox="1"/>
            <p:nvPr/>
          </p:nvSpPr>
          <p:spPr>
            <a:xfrm>
              <a:off x="7465131" y="1800827"/>
              <a:ext cx="3888667"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IL-8 Rate </a:t>
              </a:r>
              <a:r>
                <a:rPr lang="en-US" i="1"/>
                <a:t>p</a:t>
              </a:r>
              <a:r>
                <a:rPr lang="en-US"/>
                <a:t>=0.040</a:t>
              </a:r>
            </a:p>
          </p:txBody>
        </p:sp>
      </p:grpSp>
      <p:sp>
        <p:nvSpPr>
          <p:cNvPr id="10" name="TextBox 9">
            <a:extLst>
              <a:ext uri="{FF2B5EF4-FFF2-40B4-BE49-F238E27FC236}">
                <a16:creationId xmlns:a16="http://schemas.microsoft.com/office/drawing/2014/main" id="{63F15DA6-FC09-3D4B-5AE1-E40EA95354B6}"/>
              </a:ext>
            </a:extLst>
          </p:cNvPr>
          <p:cNvSpPr txBox="1"/>
          <p:nvPr/>
        </p:nvSpPr>
        <p:spPr>
          <a:xfrm>
            <a:off x="10499199" y="4560964"/>
            <a:ext cx="1528765"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t>KEY</a:t>
            </a:r>
            <a:r>
              <a:rPr lang="en-US" sz="1200"/>
              <a:t>:</a:t>
            </a:r>
            <a:br>
              <a:rPr lang="en-US" sz="1200">
                <a:solidFill>
                  <a:srgbClr val="FF0000"/>
                </a:solidFill>
              </a:rPr>
            </a:br>
            <a:r>
              <a:rPr lang="en-US" sz="1200">
                <a:solidFill>
                  <a:srgbClr val="FF0000"/>
                </a:solidFill>
              </a:rPr>
              <a:t>Red = Placebo</a:t>
            </a:r>
          </a:p>
          <a:p>
            <a:r>
              <a:rPr lang="en-US" sz="1200">
                <a:solidFill>
                  <a:srgbClr val="000000"/>
                </a:solidFill>
              </a:rPr>
              <a:t>Black = Keystone</a:t>
            </a:r>
          </a:p>
        </p:txBody>
      </p:sp>
    </p:spTree>
    <p:extLst>
      <p:ext uri="{BB962C8B-B14F-4D97-AF65-F5344CB8AC3E}">
        <p14:creationId xmlns:p14="http://schemas.microsoft.com/office/powerpoint/2010/main" val="3883181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ue and orange circle and lines&#10;&#10;Description automatically generated with medium confidence">
            <a:extLst>
              <a:ext uri="{FF2B5EF4-FFF2-40B4-BE49-F238E27FC236}">
                <a16:creationId xmlns:a16="http://schemas.microsoft.com/office/drawing/2014/main" id="{9A148CFF-340C-BF4C-55CB-EA3209985F2D}"/>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rcRect/>
          <a:stretch/>
        </p:blipFill>
        <p:spPr>
          <a:xfrm>
            <a:off x="6299200" y="1351175"/>
            <a:ext cx="4267200" cy="4079654"/>
          </a:xfrm>
          <a:prstGeom prst="rect">
            <a:avLst/>
          </a:prstGeom>
        </p:spPr>
      </p:pic>
      <p:sp>
        <p:nvSpPr>
          <p:cNvPr id="15" name="Rounded Rectangle 14">
            <a:extLst>
              <a:ext uri="{FF2B5EF4-FFF2-40B4-BE49-F238E27FC236}">
                <a16:creationId xmlns:a16="http://schemas.microsoft.com/office/drawing/2014/main" id="{CDE5E067-9B1D-2B15-B5DD-F3E4FB9616A7}"/>
              </a:ext>
            </a:extLst>
          </p:cNvPr>
          <p:cNvSpPr/>
          <p:nvPr/>
        </p:nvSpPr>
        <p:spPr>
          <a:xfrm>
            <a:off x="6474655" y="1364728"/>
            <a:ext cx="4074092" cy="3898629"/>
          </a:xfrm>
          <a:prstGeom prst="roundRect">
            <a:avLst>
              <a:gd name="adj" fmla="val 500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9C4621-1D72-5766-83FA-0CC45A0F3EA4}"/>
              </a:ext>
            </a:extLst>
          </p:cNvPr>
          <p:cNvSpPr>
            <a:spLocks noGrp="1"/>
          </p:cNvSpPr>
          <p:nvPr>
            <p:ph type="title"/>
          </p:nvPr>
        </p:nvSpPr>
        <p:spPr>
          <a:xfrm>
            <a:off x="435672" y="374520"/>
            <a:ext cx="10515600" cy="1325563"/>
          </a:xfrm>
        </p:spPr>
        <p:txBody>
          <a:bodyPr>
            <a:normAutofit/>
          </a:bodyPr>
          <a:lstStyle/>
          <a:p>
            <a:r>
              <a:rPr lang="en-US" sz="3600" dirty="0">
                <a:latin typeface="Arial"/>
                <a:cs typeface="Arial"/>
              </a:rPr>
              <a:t>Keystone Clinical Data: Emotional Health </a:t>
            </a:r>
            <a:endParaRPr lang="en-US" sz="3600" dirty="0"/>
          </a:p>
        </p:txBody>
      </p:sp>
      <p:sp>
        <p:nvSpPr>
          <p:cNvPr id="4" name="Slide Number Placeholder 3">
            <a:extLst>
              <a:ext uri="{FF2B5EF4-FFF2-40B4-BE49-F238E27FC236}">
                <a16:creationId xmlns:a16="http://schemas.microsoft.com/office/drawing/2014/main" id="{1AB91966-BF2D-7033-4222-F19ED720AA5D}"/>
              </a:ext>
            </a:extLst>
          </p:cNvPr>
          <p:cNvSpPr>
            <a:spLocks noGrp="1"/>
          </p:cNvSpPr>
          <p:nvPr>
            <p:ph type="sldNum" sz="quarter" idx="14"/>
          </p:nvPr>
        </p:nvSpPr>
        <p:spPr/>
        <p:txBody>
          <a:bodyPr/>
          <a:lstStyle/>
          <a:p>
            <a:r>
              <a:rPr lang="en-US"/>
              <a:t>PAGE </a:t>
            </a:r>
            <a:fld id="{BDBF9DCE-55C5-154E-AC34-7A0AB594817D}" type="slidenum">
              <a:rPr lang="en-US" smtClean="0"/>
              <a:pPr/>
              <a:t>31</a:t>
            </a:fld>
            <a:endParaRPr lang="en-US"/>
          </a:p>
        </p:txBody>
      </p:sp>
      <p:graphicFrame>
        <p:nvGraphicFramePr>
          <p:cNvPr id="11" name="Table 10">
            <a:extLst>
              <a:ext uri="{FF2B5EF4-FFF2-40B4-BE49-F238E27FC236}">
                <a16:creationId xmlns:a16="http://schemas.microsoft.com/office/drawing/2014/main" id="{6735DACE-FC8B-7A65-FAE4-CE6FE05604F8}"/>
              </a:ext>
            </a:extLst>
          </p:cNvPr>
          <p:cNvGraphicFramePr>
            <a:graphicFrameLocks noGrp="1"/>
          </p:cNvGraphicFramePr>
          <p:nvPr>
            <p:extLst>
              <p:ext uri="{D42A27DB-BD31-4B8C-83A1-F6EECF244321}">
                <p14:modId xmlns:p14="http://schemas.microsoft.com/office/powerpoint/2010/main" val="1130147028"/>
              </p:ext>
            </p:extLst>
          </p:nvPr>
        </p:nvGraphicFramePr>
        <p:xfrm>
          <a:off x="465751" y="2252071"/>
          <a:ext cx="4267200" cy="933705"/>
        </p:xfrm>
        <a:graphic>
          <a:graphicData uri="http://schemas.openxmlformats.org/drawingml/2006/table">
            <a:tbl>
              <a:tblPr firstRow="1" bandRow="1"/>
              <a:tblGrid>
                <a:gridCol w="1066800">
                  <a:extLst>
                    <a:ext uri="{9D8B030D-6E8A-4147-A177-3AD203B41FA5}">
                      <a16:colId xmlns:a16="http://schemas.microsoft.com/office/drawing/2014/main" val="2358236864"/>
                    </a:ext>
                  </a:extLst>
                </a:gridCol>
                <a:gridCol w="1066800">
                  <a:extLst>
                    <a:ext uri="{9D8B030D-6E8A-4147-A177-3AD203B41FA5}">
                      <a16:colId xmlns:a16="http://schemas.microsoft.com/office/drawing/2014/main" val="3412532032"/>
                    </a:ext>
                  </a:extLst>
                </a:gridCol>
                <a:gridCol w="1066800">
                  <a:extLst>
                    <a:ext uri="{9D8B030D-6E8A-4147-A177-3AD203B41FA5}">
                      <a16:colId xmlns:a16="http://schemas.microsoft.com/office/drawing/2014/main" val="175728170"/>
                    </a:ext>
                  </a:extLst>
                </a:gridCol>
                <a:gridCol w="1066800">
                  <a:extLst>
                    <a:ext uri="{9D8B030D-6E8A-4147-A177-3AD203B41FA5}">
                      <a16:colId xmlns:a16="http://schemas.microsoft.com/office/drawing/2014/main" val="2526487664"/>
                    </a:ext>
                  </a:extLst>
                </a:gridCol>
              </a:tblGrid>
              <a:tr h="276225">
                <a:tc>
                  <a:txBody>
                    <a:bodyPr/>
                    <a:lstStyle/>
                    <a:p>
                      <a:pPr fontAlgn="b">
                        <a:buNone/>
                      </a:pPr>
                      <a:endParaRPr lang="en-US">
                        <a:solidFill>
                          <a:schemeClr val="tx1"/>
                        </a:solidFill>
                        <a:effectLst/>
                      </a:endParaRPr>
                    </a:p>
                  </a:txBody>
                  <a:tcPr marL="9525" marR="9525" marT="9525"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ase">
                        <a:lnSpc>
                          <a:spcPts val="1950"/>
                        </a:lnSpc>
                        <a:buNone/>
                      </a:pPr>
                      <a:r>
                        <a:rPr lang="en-US" sz="1400" b="1" dirty="0">
                          <a:solidFill>
                            <a:schemeClr val="tx1"/>
                          </a:solidFill>
                          <a:effectLst/>
                          <a:latin typeface="Aptos Narrow"/>
                        </a:rPr>
                        <a:t>Decreased</a:t>
                      </a:r>
                      <a:endParaRPr lang="en-US" sz="1600" b="1" dirty="0">
                        <a:solidFill>
                          <a:schemeClr val="tx1"/>
                        </a:solidFill>
                        <a:effectLst/>
                        <a:latin typeface="Aptos Narrow"/>
                      </a:endParaRPr>
                    </a:p>
                  </a:txBody>
                  <a:tcPr marL="9525" marR="9525" marT="9525"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ase">
                        <a:lnSpc>
                          <a:spcPts val="1950"/>
                        </a:lnSpc>
                        <a:buNone/>
                      </a:pPr>
                      <a:r>
                        <a:rPr lang="en-US" sz="1400" b="1" dirty="0">
                          <a:solidFill>
                            <a:schemeClr val="tx1"/>
                          </a:solidFill>
                          <a:effectLst/>
                          <a:latin typeface="Aptos Narrow"/>
                        </a:rPr>
                        <a:t>No Change</a:t>
                      </a:r>
                      <a:endParaRPr lang="en-US" sz="1600" b="1" dirty="0">
                        <a:solidFill>
                          <a:schemeClr val="tx1"/>
                        </a:solidFill>
                        <a:effectLst/>
                        <a:latin typeface="Aptos Narrow"/>
                      </a:endParaRPr>
                    </a:p>
                  </a:txBody>
                  <a:tcPr marL="9525" marR="9525" marT="9525"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ase">
                        <a:lnSpc>
                          <a:spcPts val="1950"/>
                        </a:lnSpc>
                        <a:buNone/>
                      </a:pPr>
                      <a:r>
                        <a:rPr lang="en-US" sz="1400" b="1" dirty="0">
                          <a:solidFill>
                            <a:schemeClr val="tx1"/>
                          </a:solidFill>
                          <a:effectLst/>
                          <a:latin typeface="Aptos Narrow"/>
                        </a:rPr>
                        <a:t>Increased </a:t>
                      </a:r>
                      <a:endParaRPr lang="en-US" sz="1600" b="1" dirty="0">
                        <a:solidFill>
                          <a:schemeClr val="tx1"/>
                        </a:solidFill>
                        <a:effectLst/>
                        <a:latin typeface="Aptos Narrow"/>
                      </a:endParaRPr>
                    </a:p>
                  </a:txBody>
                  <a:tcPr marL="9525" marR="9525" marT="9525"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124509298"/>
                  </a:ext>
                </a:extLst>
              </a:tr>
              <a:tr h="276225">
                <a:tc>
                  <a:txBody>
                    <a:bodyPr/>
                    <a:lstStyle/>
                    <a:p>
                      <a:pPr algn="ctr" fontAlgn="base">
                        <a:lnSpc>
                          <a:spcPts val="1950"/>
                        </a:lnSpc>
                        <a:buNone/>
                      </a:pPr>
                      <a:r>
                        <a:rPr lang="en-US" sz="1400" b="1" dirty="0">
                          <a:solidFill>
                            <a:schemeClr val="tx1"/>
                          </a:solidFill>
                          <a:effectLst/>
                          <a:latin typeface="Aptos Narrow"/>
                        </a:rPr>
                        <a:t>Placebo</a:t>
                      </a:r>
                      <a:endParaRPr lang="en-US" sz="1600" b="1" dirty="0">
                        <a:solidFill>
                          <a:schemeClr val="tx1"/>
                        </a:solidFill>
                        <a:effectLst/>
                        <a:latin typeface="Aptos Narrow"/>
                      </a:endParaRPr>
                    </a:p>
                  </a:txBody>
                  <a:tcPr marL="9525" marR="9525" marT="9525"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ase">
                        <a:lnSpc>
                          <a:spcPts val="1950"/>
                        </a:lnSpc>
                        <a:buNone/>
                      </a:pPr>
                      <a:r>
                        <a:rPr lang="en-US" sz="1600" dirty="0">
                          <a:solidFill>
                            <a:schemeClr val="tx1"/>
                          </a:solidFill>
                          <a:effectLst/>
                          <a:latin typeface="Aptos Narrow"/>
                        </a:rPr>
                        <a:t>34%</a:t>
                      </a:r>
                      <a:endParaRPr lang="en-US" dirty="0">
                        <a:solidFill>
                          <a:schemeClr val="tx1"/>
                        </a:solidFill>
                        <a:effectLst/>
                        <a:latin typeface="Aptos Narrow"/>
                      </a:endParaRPr>
                    </a:p>
                  </a:txBody>
                  <a:tcPr marL="9525" marR="9525" marT="9525"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ase">
                        <a:lnSpc>
                          <a:spcPts val="1950"/>
                        </a:lnSpc>
                        <a:buNone/>
                      </a:pPr>
                      <a:r>
                        <a:rPr lang="en-US" sz="1600" dirty="0">
                          <a:solidFill>
                            <a:schemeClr val="tx1"/>
                          </a:solidFill>
                          <a:effectLst/>
                          <a:latin typeface="Aptos Narrow"/>
                        </a:rPr>
                        <a:t>47%</a:t>
                      </a:r>
                      <a:endParaRPr lang="en-US" dirty="0">
                        <a:solidFill>
                          <a:schemeClr val="tx1"/>
                        </a:solidFill>
                        <a:effectLst/>
                        <a:latin typeface="Aptos Narrow"/>
                      </a:endParaRPr>
                    </a:p>
                  </a:txBody>
                  <a:tcPr marL="9525" marR="9525" marT="9525"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ase">
                        <a:lnSpc>
                          <a:spcPts val="1950"/>
                        </a:lnSpc>
                        <a:buNone/>
                      </a:pPr>
                      <a:r>
                        <a:rPr lang="en-US" sz="1600" dirty="0">
                          <a:solidFill>
                            <a:schemeClr val="tx1"/>
                          </a:solidFill>
                          <a:effectLst/>
                          <a:latin typeface="Aptos Narrow"/>
                        </a:rPr>
                        <a:t>18%</a:t>
                      </a:r>
                      <a:endParaRPr lang="en-US" dirty="0">
                        <a:solidFill>
                          <a:schemeClr val="tx1"/>
                        </a:solidFill>
                        <a:effectLst/>
                        <a:latin typeface="Aptos Narrow"/>
                      </a:endParaRPr>
                    </a:p>
                  </a:txBody>
                  <a:tcPr marL="9525" marR="9525" marT="9525"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99891164"/>
                  </a:ext>
                </a:extLst>
              </a:tr>
              <a:tr h="276225">
                <a:tc>
                  <a:txBody>
                    <a:bodyPr/>
                    <a:lstStyle/>
                    <a:p>
                      <a:pPr algn="ctr" fontAlgn="base">
                        <a:lnSpc>
                          <a:spcPts val="1950"/>
                        </a:lnSpc>
                        <a:buNone/>
                      </a:pPr>
                      <a:r>
                        <a:rPr lang="en-US" sz="1400" b="1" dirty="0">
                          <a:solidFill>
                            <a:schemeClr val="tx1"/>
                          </a:solidFill>
                          <a:effectLst/>
                          <a:latin typeface="Aptos Narrow"/>
                        </a:rPr>
                        <a:t>Keystone</a:t>
                      </a:r>
                      <a:endParaRPr lang="en-US" sz="1600" b="1" dirty="0">
                        <a:solidFill>
                          <a:schemeClr val="tx1"/>
                        </a:solidFill>
                        <a:effectLst/>
                        <a:latin typeface="Aptos Narrow"/>
                      </a:endParaRPr>
                    </a:p>
                  </a:txBody>
                  <a:tcPr marL="9525" marR="9525" marT="9525"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ase">
                        <a:lnSpc>
                          <a:spcPts val="1950"/>
                        </a:lnSpc>
                        <a:buNone/>
                      </a:pPr>
                      <a:r>
                        <a:rPr lang="en-US" sz="1600" b="1" dirty="0">
                          <a:solidFill>
                            <a:schemeClr val="tx1"/>
                          </a:solidFill>
                          <a:effectLst/>
                          <a:latin typeface="Aptos Narrow"/>
                        </a:rPr>
                        <a:t>68%</a:t>
                      </a:r>
                      <a:endParaRPr lang="en-US" b="1" dirty="0">
                        <a:solidFill>
                          <a:schemeClr val="tx1"/>
                        </a:solidFill>
                        <a:effectLst/>
                      </a:endParaRPr>
                    </a:p>
                  </a:txBody>
                  <a:tcPr marL="9525" marR="9525" marT="952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ase">
                        <a:lnSpc>
                          <a:spcPts val="1950"/>
                        </a:lnSpc>
                        <a:buNone/>
                      </a:pPr>
                      <a:r>
                        <a:rPr lang="en-US" sz="1600" dirty="0">
                          <a:solidFill>
                            <a:schemeClr val="tx1"/>
                          </a:solidFill>
                          <a:effectLst/>
                          <a:latin typeface="Aptos Narrow"/>
                        </a:rPr>
                        <a:t>24%</a:t>
                      </a:r>
                      <a:endParaRPr lang="en-US" dirty="0">
                        <a:solidFill>
                          <a:schemeClr val="tx1"/>
                        </a:solidFill>
                        <a:effectLst/>
                        <a:latin typeface="Aptos Narrow"/>
                      </a:endParaRPr>
                    </a:p>
                  </a:txBody>
                  <a:tcPr marL="9525" marR="9525" marT="9525"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ase">
                        <a:lnSpc>
                          <a:spcPts val="1950"/>
                        </a:lnSpc>
                        <a:buNone/>
                      </a:pPr>
                      <a:r>
                        <a:rPr lang="en-US" sz="1600" dirty="0">
                          <a:solidFill>
                            <a:schemeClr val="tx1"/>
                          </a:solidFill>
                          <a:effectLst/>
                          <a:latin typeface="Aptos Narrow"/>
                        </a:rPr>
                        <a:t>8%</a:t>
                      </a:r>
                      <a:endParaRPr lang="en-US" dirty="0">
                        <a:solidFill>
                          <a:schemeClr val="tx1"/>
                        </a:solidFill>
                        <a:effectLst/>
                        <a:latin typeface="Aptos Narrow"/>
                      </a:endParaRPr>
                    </a:p>
                  </a:txBody>
                  <a:tcPr marL="9525" marR="9525" marT="9525"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2254024"/>
                  </a:ext>
                </a:extLst>
              </a:tr>
            </a:tbl>
          </a:graphicData>
        </a:graphic>
      </p:graphicFrame>
      <p:sp>
        <p:nvSpPr>
          <p:cNvPr id="12" name="TextBox 15">
            <a:extLst>
              <a:ext uri="{FF2B5EF4-FFF2-40B4-BE49-F238E27FC236}">
                <a16:creationId xmlns:a16="http://schemas.microsoft.com/office/drawing/2014/main" id="{5C6B18E3-DEE4-C0F7-120D-7D35AACD5441}"/>
              </a:ext>
            </a:extLst>
          </p:cNvPr>
          <p:cNvSpPr txBox="1"/>
          <p:nvPr/>
        </p:nvSpPr>
        <p:spPr>
          <a:xfrm>
            <a:off x="465751" y="1780041"/>
            <a:ext cx="480862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dirty="0">
                <a:solidFill>
                  <a:schemeClr val="tx1"/>
                </a:solidFill>
              </a:rPr>
              <a:t>DASS21 Low Mood Change over 4 weeks</a:t>
            </a:r>
          </a:p>
        </p:txBody>
      </p:sp>
      <p:sp>
        <p:nvSpPr>
          <p:cNvPr id="13" name="TextBox 22">
            <a:extLst>
              <a:ext uri="{FF2B5EF4-FFF2-40B4-BE49-F238E27FC236}">
                <a16:creationId xmlns:a16="http://schemas.microsoft.com/office/drawing/2014/main" id="{89693EEF-E160-E863-305C-5C5C243A72A7}"/>
              </a:ext>
            </a:extLst>
          </p:cNvPr>
          <p:cNvSpPr txBox="1"/>
          <p:nvPr/>
        </p:nvSpPr>
        <p:spPr>
          <a:xfrm>
            <a:off x="465751" y="3204606"/>
            <a:ext cx="27432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1200">
                <a:solidFill>
                  <a:schemeClr val="tx1"/>
                </a:solidFill>
              </a:rPr>
              <a:t>*p=0.011</a:t>
            </a:r>
          </a:p>
        </p:txBody>
      </p:sp>
      <p:sp>
        <p:nvSpPr>
          <p:cNvPr id="6" name="TextBox 21">
            <a:extLst>
              <a:ext uri="{FF2B5EF4-FFF2-40B4-BE49-F238E27FC236}">
                <a16:creationId xmlns:a16="http://schemas.microsoft.com/office/drawing/2014/main" id="{04259C4C-6921-C5B5-FA4F-3728C92D782F}"/>
              </a:ext>
            </a:extLst>
          </p:cNvPr>
          <p:cNvSpPr txBox="1"/>
          <p:nvPr/>
        </p:nvSpPr>
        <p:spPr>
          <a:xfrm>
            <a:off x="10507004" y="4927762"/>
            <a:ext cx="27432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a:solidFill>
                  <a:schemeClr val="tx1"/>
                </a:solidFill>
              </a:rPr>
              <a:t>p &lt; 0.05</a:t>
            </a:r>
          </a:p>
        </p:txBody>
      </p:sp>
      <p:sp>
        <p:nvSpPr>
          <p:cNvPr id="9" name="TextBox 15">
            <a:extLst>
              <a:ext uri="{FF2B5EF4-FFF2-40B4-BE49-F238E27FC236}">
                <a16:creationId xmlns:a16="http://schemas.microsoft.com/office/drawing/2014/main" id="{1C710361-A82C-3474-DD34-69B9A2319F42}"/>
              </a:ext>
            </a:extLst>
          </p:cNvPr>
          <p:cNvSpPr txBox="1"/>
          <p:nvPr/>
        </p:nvSpPr>
        <p:spPr>
          <a:xfrm>
            <a:off x="455725" y="3758091"/>
            <a:ext cx="480862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a:solidFill>
                  <a:schemeClr val="tx1"/>
                </a:solidFill>
              </a:rPr>
              <a:t>DASS21 Stress Change over 4 weeks</a:t>
            </a:r>
          </a:p>
        </p:txBody>
      </p:sp>
      <p:sp>
        <p:nvSpPr>
          <p:cNvPr id="3" name="TextBox 2">
            <a:extLst>
              <a:ext uri="{FF2B5EF4-FFF2-40B4-BE49-F238E27FC236}">
                <a16:creationId xmlns:a16="http://schemas.microsoft.com/office/drawing/2014/main" id="{F372B815-D110-64E0-13ED-0318C63FA206}"/>
              </a:ext>
            </a:extLst>
          </p:cNvPr>
          <p:cNvSpPr txBox="1"/>
          <p:nvPr/>
        </p:nvSpPr>
        <p:spPr>
          <a:xfrm>
            <a:off x="286404" y="5395454"/>
            <a:ext cx="117198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solidFill>
              </a:rPr>
              <a:t>Takeaway: </a:t>
            </a:r>
            <a:r>
              <a:rPr lang="en-US" dirty="0">
                <a:solidFill>
                  <a:schemeClr val="tx1"/>
                </a:solidFill>
              </a:rPr>
              <a:t>Participants on Keystone demonstrated a </a:t>
            </a:r>
            <a:r>
              <a:rPr lang="en-US" b="1" dirty="0">
                <a:solidFill>
                  <a:schemeClr val="tx1"/>
                </a:solidFill>
              </a:rPr>
              <a:t>significant decrease </a:t>
            </a:r>
            <a:r>
              <a:rPr lang="en-US" dirty="0">
                <a:solidFill>
                  <a:schemeClr val="tx1"/>
                </a:solidFill>
              </a:rPr>
              <a:t>in feeling depressed, statistically improved emotional well-being and a higher percentage of them reported a decrease in stress after 4 weeks. </a:t>
            </a:r>
          </a:p>
        </p:txBody>
      </p:sp>
      <p:graphicFrame>
        <p:nvGraphicFramePr>
          <p:cNvPr id="8" name="Table 7">
            <a:extLst>
              <a:ext uri="{FF2B5EF4-FFF2-40B4-BE49-F238E27FC236}">
                <a16:creationId xmlns:a16="http://schemas.microsoft.com/office/drawing/2014/main" id="{28AC993E-CCDD-732C-9FD3-A4D044A386B5}"/>
              </a:ext>
            </a:extLst>
          </p:cNvPr>
          <p:cNvGraphicFramePr>
            <a:graphicFrameLocks noGrp="1"/>
          </p:cNvGraphicFramePr>
          <p:nvPr>
            <p:extLst>
              <p:ext uri="{D42A27DB-BD31-4B8C-83A1-F6EECF244321}">
                <p14:modId xmlns:p14="http://schemas.microsoft.com/office/powerpoint/2010/main" val="125543993"/>
              </p:ext>
            </p:extLst>
          </p:nvPr>
        </p:nvGraphicFramePr>
        <p:xfrm>
          <a:off x="455725" y="4180533"/>
          <a:ext cx="4235844" cy="999840"/>
        </p:xfrm>
        <a:graphic>
          <a:graphicData uri="http://schemas.openxmlformats.org/drawingml/2006/table">
            <a:tbl>
              <a:tblPr firstRow="1" bandRow="1"/>
              <a:tblGrid>
                <a:gridCol w="1058961">
                  <a:extLst>
                    <a:ext uri="{9D8B030D-6E8A-4147-A177-3AD203B41FA5}">
                      <a16:colId xmlns:a16="http://schemas.microsoft.com/office/drawing/2014/main" val="434928681"/>
                    </a:ext>
                  </a:extLst>
                </a:gridCol>
                <a:gridCol w="1058961">
                  <a:extLst>
                    <a:ext uri="{9D8B030D-6E8A-4147-A177-3AD203B41FA5}">
                      <a16:colId xmlns:a16="http://schemas.microsoft.com/office/drawing/2014/main" val="1724740026"/>
                    </a:ext>
                  </a:extLst>
                </a:gridCol>
                <a:gridCol w="1058961">
                  <a:extLst>
                    <a:ext uri="{9D8B030D-6E8A-4147-A177-3AD203B41FA5}">
                      <a16:colId xmlns:a16="http://schemas.microsoft.com/office/drawing/2014/main" val="325157901"/>
                    </a:ext>
                  </a:extLst>
                </a:gridCol>
                <a:gridCol w="1058961">
                  <a:extLst>
                    <a:ext uri="{9D8B030D-6E8A-4147-A177-3AD203B41FA5}">
                      <a16:colId xmlns:a16="http://schemas.microsoft.com/office/drawing/2014/main" val="892184179"/>
                    </a:ext>
                  </a:extLst>
                </a:gridCol>
              </a:tblGrid>
              <a:tr h="333280">
                <a:tc>
                  <a:txBody>
                    <a:bodyPr/>
                    <a:lstStyle/>
                    <a:p>
                      <a:pPr fontAlgn="b">
                        <a:buNone/>
                      </a:pPr>
                      <a:endParaRPr lang="en-US" sz="1600" b="0" i="0" u="none" strike="noStrike">
                        <a:solidFill>
                          <a:schemeClr val="tx1"/>
                        </a:solidFill>
                        <a:effectLst/>
                        <a:latin typeface="Aptos Narrow"/>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buNone/>
                      </a:pPr>
                      <a:r>
                        <a:rPr lang="en-US" sz="1400" b="1" i="0" u="none" strike="noStrike">
                          <a:solidFill>
                            <a:schemeClr val="tx1"/>
                          </a:solidFill>
                          <a:effectLst/>
                          <a:latin typeface="Aptos Narrow"/>
                        </a:rPr>
                        <a:t>Decreased</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buNone/>
                      </a:pPr>
                      <a:r>
                        <a:rPr lang="en-US" sz="1400" b="1" i="0" u="none" strike="noStrike">
                          <a:solidFill>
                            <a:schemeClr val="tx1"/>
                          </a:solidFill>
                          <a:effectLst/>
                          <a:latin typeface="Aptos Narrow"/>
                        </a:rPr>
                        <a:t>No Change</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buNone/>
                      </a:pPr>
                      <a:r>
                        <a:rPr lang="en-US" sz="1400" b="1" i="0" u="none" strike="noStrike">
                          <a:solidFill>
                            <a:schemeClr val="tx1"/>
                          </a:solidFill>
                          <a:effectLst/>
                          <a:latin typeface="Aptos Narrow"/>
                        </a:rPr>
                        <a:t>Increased </a:t>
                      </a:r>
                    </a:p>
                  </a:txBody>
                  <a:tcPr marL="9525" marR="9525" marT="9525" marB="0" anchor="b">
                    <a:lnL w="12700" cap="flat" cmpd="sng" algn="ctr">
                      <a:solidFill>
                        <a:schemeClr val="bg1">
                          <a:lumMod val="6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35468222"/>
                  </a:ext>
                </a:extLst>
              </a:tr>
              <a:tr h="333280">
                <a:tc>
                  <a:txBody>
                    <a:bodyPr/>
                    <a:lstStyle/>
                    <a:p>
                      <a:pPr algn="ctr" fontAlgn="b">
                        <a:buNone/>
                      </a:pPr>
                      <a:r>
                        <a:rPr lang="en-US" sz="1400" b="1" i="0" u="none" strike="noStrike">
                          <a:solidFill>
                            <a:schemeClr val="tx1"/>
                          </a:solidFill>
                          <a:effectLst/>
                          <a:latin typeface="Aptos Narrow"/>
                        </a:rPr>
                        <a:t>Placebo</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buNone/>
                      </a:pPr>
                      <a:r>
                        <a:rPr lang="en-US" sz="1600" b="0" i="0" u="none" strike="noStrike">
                          <a:solidFill>
                            <a:schemeClr val="tx1"/>
                          </a:solidFill>
                          <a:effectLst/>
                          <a:latin typeface="Aptos Narrow"/>
                        </a:rPr>
                        <a:t>55%</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buNone/>
                      </a:pPr>
                      <a:r>
                        <a:rPr lang="en-US" sz="1600" b="0" i="0" u="none" strike="noStrike">
                          <a:solidFill>
                            <a:schemeClr val="tx1"/>
                          </a:solidFill>
                          <a:effectLst/>
                          <a:latin typeface="Aptos Narrow"/>
                        </a:rPr>
                        <a:t>21%</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fontAlgn="b">
                        <a:buNone/>
                      </a:pPr>
                      <a:r>
                        <a:rPr lang="en-US" sz="1600" b="0" i="0" u="none" strike="noStrike">
                          <a:solidFill>
                            <a:schemeClr val="tx1"/>
                          </a:solidFill>
                          <a:effectLst/>
                          <a:latin typeface="Aptos Narrow"/>
                        </a:rPr>
                        <a:t>24%</a:t>
                      </a:r>
                    </a:p>
                  </a:txBody>
                  <a:tcPr marL="9525" marR="9525" marT="9525" marB="0" anchor="b">
                    <a:lnL w="12700" cap="flat" cmpd="sng" algn="ctr">
                      <a:solidFill>
                        <a:schemeClr val="bg1">
                          <a:lumMod val="6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266264939"/>
                  </a:ext>
                </a:extLst>
              </a:tr>
              <a:tr h="333280">
                <a:tc>
                  <a:txBody>
                    <a:bodyPr/>
                    <a:lstStyle/>
                    <a:p>
                      <a:pPr algn="ctr" fontAlgn="b">
                        <a:buNone/>
                      </a:pPr>
                      <a:r>
                        <a:rPr lang="en-US" sz="1400" b="1" i="0" u="none" strike="noStrike">
                          <a:solidFill>
                            <a:schemeClr val="tx1"/>
                          </a:solidFill>
                          <a:effectLst/>
                          <a:latin typeface="Aptos Narrow"/>
                        </a:rPr>
                        <a:t>Keystone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buNone/>
                      </a:pPr>
                      <a:r>
                        <a:rPr lang="en-US" sz="1600" b="0" i="0" u="none" strike="noStrike">
                          <a:solidFill>
                            <a:schemeClr val="tx1"/>
                          </a:solidFill>
                          <a:effectLst/>
                          <a:latin typeface="Aptos Narrow"/>
                        </a:rPr>
                        <a:t>71%</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buNone/>
                      </a:pPr>
                      <a:r>
                        <a:rPr lang="en-US" sz="1600" b="0" i="0" u="none" strike="noStrike">
                          <a:solidFill>
                            <a:schemeClr val="tx1"/>
                          </a:solidFill>
                          <a:effectLst/>
                          <a:latin typeface="Aptos Narrow"/>
                        </a:rPr>
                        <a:t>8%</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buNone/>
                      </a:pPr>
                      <a:r>
                        <a:rPr lang="en-US" sz="1600" b="0" i="0" u="none" strike="noStrike">
                          <a:solidFill>
                            <a:schemeClr val="tx1"/>
                          </a:solidFill>
                          <a:effectLst/>
                          <a:latin typeface="Aptos Narrow"/>
                        </a:rPr>
                        <a:t>21%</a:t>
                      </a:r>
                    </a:p>
                  </a:txBody>
                  <a:tcPr marL="9525" marR="9525" marT="9525" marB="0" anchor="b">
                    <a:lnL w="12700" cap="flat" cmpd="sng" algn="ctr">
                      <a:solidFill>
                        <a:schemeClr val="bg1">
                          <a:lumMod val="6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1293460"/>
                  </a:ext>
                </a:extLst>
              </a:tr>
            </a:tbl>
          </a:graphicData>
        </a:graphic>
      </p:graphicFrame>
      <p:pic>
        <p:nvPicPr>
          <p:cNvPr id="14" name="Picture 13" descr="A graph of a graph of a person&#10;&#10;Description automatically generated with medium confidence">
            <a:extLst>
              <a:ext uri="{FF2B5EF4-FFF2-40B4-BE49-F238E27FC236}">
                <a16:creationId xmlns:a16="http://schemas.microsoft.com/office/drawing/2014/main" id="{E413EED1-B9C1-1EDC-E03A-B1C80BE8EB23}"/>
              </a:ext>
            </a:extLst>
          </p:cNvPr>
          <p:cNvPicPr>
            <a:picLocks noChangeAspect="1"/>
          </p:cNvPicPr>
          <p:nvPr/>
        </p:nvPicPr>
        <p:blipFill>
          <a:blip r:embed="rId4" cstate="screen">
            <a:extLst>
              <a:ext uri="{28A0092B-C50C-407E-A947-70E740481C1C}">
                <a14:useLocalDpi xmlns:a14="http://schemas.microsoft.com/office/drawing/2010/main"/>
              </a:ext>
            </a:extLst>
          </a:blip>
          <a:srcRect l="1991" t="1013" r="3570" b="2879"/>
          <a:stretch>
            <a:fillRect/>
          </a:stretch>
        </p:blipFill>
        <p:spPr>
          <a:xfrm>
            <a:off x="6584172" y="1459191"/>
            <a:ext cx="3701293" cy="3766736"/>
          </a:xfrm>
          <a:prstGeom prst="rect">
            <a:avLst/>
          </a:prstGeom>
        </p:spPr>
      </p:pic>
    </p:spTree>
    <p:extLst>
      <p:ext uri="{BB962C8B-B14F-4D97-AF65-F5344CB8AC3E}">
        <p14:creationId xmlns:p14="http://schemas.microsoft.com/office/powerpoint/2010/main" val="4046932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orange circle and lines&#10;&#10;Description automatically generated with medium confidence">
            <a:extLst>
              <a:ext uri="{FF2B5EF4-FFF2-40B4-BE49-F238E27FC236}">
                <a16:creationId xmlns:a16="http://schemas.microsoft.com/office/drawing/2014/main" id="{C3AE16FC-95D0-7003-538B-87C0EA249EA9}"/>
              </a:ext>
            </a:extLst>
          </p:cNvPr>
          <p:cNvPicPr>
            <a:picLocks noChangeAspect="1"/>
          </p:cNvPicPr>
          <p:nvPr/>
        </p:nvPicPr>
        <p:blipFill>
          <a:blip r:embed="rId2" cstate="screen">
            <a:alphaModFix amt="50000"/>
            <a:extLst>
              <a:ext uri="{28A0092B-C50C-407E-A947-70E740481C1C}">
                <a14:useLocalDpi xmlns:a14="http://schemas.microsoft.com/office/drawing/2010/main"/>
              </a:ext>
            </a:extLst>
          </a:blip>
          <a:srcRect/>
          <a:stretch/>
        </p:blipFill>
        <p:spPr>
          <a:xfrm>
            <a:off x="5969198" y="1315807"/>
            <a:ext cx="4227616" cy="4263699"/>
          </a:xfrm>
          <a:prstGeom prst="rect">
            <a:avLst/>
          </a:prstGeom>
        </p:spPr>
      </p:pic>
      <p:sp>
        <p:nvSpPr>
          <p:cNvPr id="9" name="Rounded Rectangle 8">
            <a:extLst>
              <a:ext uri="{FF2B5EF4-FFF2-40B4-BE49-F238E27FC236}">
                <a16:creationId xmlns:a16="http://schemas.microsoft.com/office/drawing/2014/main" id="{1BC92E7E-51FC-1712-B325-0320F1B4F5B6}"/>
              </a:ext>
            </a:extLst>
          </p:cNvPr>
          <p:cNvSpPr/>
          <p:nvPr/>
        </p:nvSpPr>
        <p:spPr>
          <a:xfrm>
            <a:off x="6119009" y="1371567"/>
            <a:ext cx="4100815" cy="3987879"/>
          </a:xfrm>
          <a:prstGeom prst="roundRect">
            <a:avLst>
              <a:gd name="adj" fmla="val 500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orange circle and lines&#10;&#10;Description automatically generated with medium confidence">
            <a:extLst>
              <a:ext uri="{FF2B5EF4-FFF2-40B4-BE49-F238E27FC236}">
                <a16:creationId xmlns:a16="http://schemas.microsoft.com/office/drawing/2014/main" id="{82C78A74-4E94-0BD9-846C-B0A9428C8AB0}"/>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rcRect/>
          <a:stretch/>
        </p:blipFill>
        <p:spPr>
          <a:xfrm>
            <a:off x="661063" y="1350701"/>
            <a:ext cx="4100816" cy="4173048"/>
          </a:xfrm>
          <a:prstGeom prst="rect">
            <a:avLst/>
          </a:prstGeom>
        </p:spPr>
      </p:pic>
      <p:sp>
        <p:nvSpPr>
          <p:cNvPr id="6" name="Rounded Rectangle 5">
            <a:extLst>
              <a:ext uri="{FF2B5EF4-FFF2-40B4-BE49-F238E27FC236}">
                <a16:creationId xmlns:a16="http://schemas.microsoft.com/office/drawing/2014/main" id="{9513D620-E9EB-842E-8223-A361BA77E56B}"/>
              </a:ext>
            </a:extLst>
          </p:cNvPr>
          <p:cNvSpPr/>
          <p:nvPr/>
        </p:nvSpPr>
        <p:spPr>
          <a:xfrm>
            <a:off x="787864" y="1406459"/>
            <a:ext cx="4100815" cy="3987879"/>
          </a:xfrm>
          <a:prstGeom prst="roundRect">
            <a:avLst>
              <a:gd name="adj" fmla="val 500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4F34FF-46ED-45E4-074C-906B56ADF052}"/>
              </a:ext>
            </a:extLst>
          </p:cNvPr>
          <p:cNvSpPr>
            <a:spLocks noGrp="1"/>
          </p:cNvSpPr>
          <p:nvPr>
            <p:ph type="title"/>
          </p:nvPr>
        </p:nvSpPr>
        <p:spPr>
          <a:xfrm>
            <a:off x="515948" y="196279"/>
            <a:ext cx="10515600" cy="1325563"/>
          </a:xfrm>
        </p:spPr>
        <p:txBody>
          <a:bodyPr>
            <a:normAutofit/>
          </a:bodyPr>
          <a:lstStyle/>
          <a:p>
            <a:r>
              <a:rPr lang="en-US" sz="3600">
                <a:latin typeface="Arial"/>
                <a:cs typeface="Arial"/>
              </a:rPr>
              <a:t>Improved GI health and bloating</a:t>
            </a:r>
            <a:endParaRPr lang="en-US" sz="3600"/>
          </a:p>
        </p:txBody>
      </p:sp>
      <p:sp>
        <p:nvSpPr>
          <p:cNvPr id="3" name="Slide Number Placeholder 2">
            <a:extLst>
              <a:ext uri="{FF2B5EF4-FFF2-40B4-BE49-F238E27FC236}">
                <a16:creationId xmlns:a16="http://schemas.microsoft.com/office/drawing/2014/main" id="{4C91DD39-F8D0-4063-BF00-5E5FAB6057DA}"/>
              </a:ext>
            </a:extLst>
          </p:cNvPr>
          <p:cNvSpPr>
            <a:spLocks noGrp="1"/>
          </p:cNvSpPr>
          <p:nvPr>
            <p:ph type="sldNum" sz="quarter" idx="14"/>
          </p:nvPr>
        </p:nvSpPr>
        <p:spPr/>
        <p:txBody>
          <a:bodyPr/>
          <a:lstStyle/>
          <a:p>
            <a:r>
              <a:rPr lang="en-US"/>
              <a:t>PAGE </a:t>
            </a:r>
            <a:fld id="{BDBF9DCE-55C5-154E-AC34-7A0AB594817D}" type="slidenum">
              <a:rPr lang="en-US" smtClean="0"/>
              <a:pPr/>
              <a:t>32</a:t>
            </a:fld>
            <a:endParaRPr lang="en-US"/>
          </a:p>
        </p:txBody>
      </p:sp>
      <p:sp>
        <p:nvSpPr>
          <p:cNvPr id="4" name="TextBox 3">
            <a:extLst>
              <a:ext uri="{FF2B5EF4-FFF2-40B4-BE49-F238E27FC236}">
                <a16:creationId xmlns:a16="http://schemas.microsoft.com/office/drawing/2014/main" id="{FF25C87F-1992-17B2-5483-9402AAFCEBB2}"/>
              </a:ext>
            </a:extLst>
          </p:cNvPr>
          <p:cNvSpPr txBox="1"/>
          <p:nvPr/>
        </p:nvSpPr>
        <p:spPr>
          <a:xfrm>
            <a:off x="662292" y="5579508"/>
            <a:ext cx="109010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These data confirms what we observed in the pilot study; Decrease in GI symptoms </a:t>
            </a:r>
            <a:br>
              <a:rPr lang="en-US" dirty="0">
                <a:cs typeface="Arial"/>
              </a:rPr>
            </a:br>
            <a:r>
              <a:rPr lang="en-US" dirty="0">
                <a:cs typeface="Arial"/>
              </a:rPr>
              <a:t>and bloating from baseline p ≤ 0.001</a:t>
            </a:r>
            <a:endParaRPr lang="en-US" dirty="0"/>
          </a:p>
        </p:txBody>
      </p:sp>
      <p:pic>
        <p:nvPicPr>
          <p:cNvPr id="8" name="Picture 7" descr="A graph of a number of blue and green bars&#10;&#10;Description automatically generated with medium confidence">
            <a:extLst>
              <a:ext uri="{FF2B5EF4-FFF2-40B4-BE49-F238E27FC236}">
                <a16:creationId xmlns:a16="http://schemas.microsoft.com/office/drawing/2014/main" id="{A6CFF963-A374-0019-8F7D-F199373864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1033" y="1553043"/>
            <a:ext cx="3751912" cy="3751912"/>
          </a:xfrm>
          <a:prstGeom prst="rect">
            <a:avLst/>
          </a:prstGeom>
        </p:spPr>
      </p:pic>
      <p:pic>
        <p:nvPicPr>
          <p:cNvPr id="11" name="Picture 10" descr="A graph of blue and green bars&#10;&#10;Description automatically generated with medium confidence">
            <a:extLst>
              <a:ext uri="{FF2B5EF4-FFF2-40B4-BE49-F238E27FC236}">
                <a16:creationId xmlns:a16="http://schemas.microsoft.com/office/drawing/2014/main" id="{4E33BB0D-B809-45EA-252C-63A10F2029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24905" y="1433085"/>
            <a:ext cx="3988812" cy="3926362"/>
          </a:xfrm>
          <a:prstGeom prst="rect">
            <a:avLst/>
          </a:prstGeom>
        </p:spPr>
      </p:pic>
    </p:spTree>
    <p:extLst>
      <p:ext uri="{BB962C8B-B14F-4D97-AF65-F5344CB8AC3E}">
        <p14:creationId xmlns:p14="http://schemas.microsoft.com/office/powerpoint/2010/main" val="983568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22E39-BED6-30D4-189F-FA506181D2B8}"/>
              </a:ext>
            </a:extLst>
          </p:cNvPr>
          <p:cNvSpPr>
            <a:spLocks noGrp="1"/>
          </p:cNvSpPr>
          <p:nvPr>
            <p:ph type="title"/>
          </p:nvPr>
        </p:nvSpPr>
        <p:spPr/>
        <p:txBody>
          <a:bodyPr/>
          <a:lstStyle/>
          <a:p>
            <a:r>
              <a:rPr lang="en-US"/>
              <a:t>Clinical Summary</a:t>
            </a:r>
          </a:p>
        </p:txBody>
      </p:sp>
      <p:sp>
        <p:nvSpPr>
          <p:cNvPr id="3" name="Content Placeholder 2">
            <a:extLst>
              <a:ext uri="{FF2B5EF4-FFF2-40B4-BE49-F238E27FC236}">
                <a16:creationId xmlns:a16="http://schemas.microsoft.com/office/drawing/2014/main" id="{6F388563-C7AA-011B-638B-A9A93B7D9841}"/>
              </a:ext>
            </a:extLst>
          </p:cNvPr>
          <p:cNvSpPr>
            <a:spLocks noGrp="1"/>
          </p:cNvSpPr>
          <p:nvPr>
            <p:ph idx="1"/>
          </p:nvPr>
        </p:nvSpPr>
        <p:spPr>
          <a:xfrm>
            <a:off x="838200" y="1700269"/>
            <a:ext cx="6415451" cy="4792606"/>
          </a:xfrm>
        </p:spPr>
        <p:txBody>
          <a:bodyPr vert="horz" lIns="91440" tIns="45720" rIns="91440" bIns="45720" rtlCol="0" anchor="t">
            <a:noAutofit/>
          </a:bodyPr>
          <a:lstStyle/>
          <a:p>
            <a:r>
              <a:rPr lang="en-US" sz="1800" b="1"/>
              <a:t>Precision Microbiome Modulation</a:t>
            </a:r>
          </a:p>
          <a:p>
            <a:pPr lvl="1">
              <a:buSzPct val="90000"/>
            </a:pPr>
            <a:r>
              <a:rPr lang="en-US" sz="1800">
                <a:latin typeface="Arial"/>
                <a:cs typeface="Arial"/>
              </a:rPr>
              <a:t>Increase in butyrate producers, immune modulating, </a:t>
            </a:r>
            <a:br>
              <a:rPr lang="en-US" sz="1800">
                <a:latin typeface="Arial"/>
                <a:cs typeface="Arial"/>
              </a:rPr>
            </a:br>
            <a:r>
              <a:rPr lang="en-US" sz="1800">
                <a:latin typeface="Arial"/>
                <a:cs typeface="Arial"/>
              </a:rPr>
              <a:t>and metabolic health strains</a:t>
            </a:r>
          </a:p>
          <a:p>
            <a:pPr lvl="1">
              <a:buSzPct val="90000"/>
            </a:pPr>
            <a:r>
              <a:rPr lang="en-US" sz="1800"/>
              <a:t>Decrease in non-beneficial strains </a:t>
            </a:r>
          </a:p>
          <a:p>
            <a:pPr>
              <a:buSzPct val="90000"/>
            </a:pPr>
            <a:r>
              <a:rPr lang="en-US" sz="1800" b="1"/>
              <a:t>Subjects felt better over 4 weeks</a:t>
            </a:r>
          </a:p>
          <a:p>
            <a:pPr lvl="1">
              <a:buSzPct val="90000"/>
            </a:pPr>
            <a:r>
              <a:rPr lang="en-US" sz="1800"/>
              <a:t>Increased mood/stress/energy</a:t>
            </a:r>
          </a:p>
          <a:p>
            <a:pPr lvl="1">
              <a:buSzPct val="90000"/>
            </a:pPr>
            <a:r>
              <a:rPr lang="en-US" sz="1800"/>
              <a:t>Reduced gas and bloating</a:t>
            </a:r>
          </a:p>
          <a:p>
            <a:pPr>
              <a:buSzPct val="90000"/>
            </a:pPr>
            <a:r>
              <a:rPr lang="en-US" sz="1800" b="1"/>
              <a:t>Body of evidence supports improvements in:</a:t>
            </a:r>
          </a:p>
          <a:p>
            <a:pPr lvl="1">
              <a:buSzPct val="90000"/>
            </a:pPr>
            <a:r>
              <a:rPr lang="en-US" sz="1800"/>
              <a:t>Microbiome composition</a:t>
            </a:r>
          </a:p>
          <a:p>
            <a:pPr lvl="1">
              <a:buSzPct val="90000"/>
            </a:pPr>
            <a:r>
              <a:rPr lang="en-US" sz="1800"/>
              <a:t>Intestinal barrier function</a:t>
            </a:r>
          </a:p>
          <a:p>
            <a:pPr lvl="1">
              <a:buSzPct val="90000"/>
            </a:pPr>
            <a:r>
              <a:rPr lang="en-US" sz="1800"/>
              <a:t>Emotional wellbeing: reduces periodic stress </a:t>
            </a:r>
          </a:p>
        </p:txBody>
      </p:sp>
      <p:pic>
        <p:nvPicPr>
          <p:cNvPr id="4" name="Picture 3" descr="A circle with a circle and a circle with a circle and a circle with a circle and a circle with a circle and a circle with a circle and a circle with a circle and a circle with&#10;&#10;Description automatically generated">
            <a:extLst>
              <a:ext uri="{FF2B5EF4-FFF2-40B4-BE49-F238E27FC236}">
                <a16:creationId xmlns:a16="http://schemas.microsoft.com/office/drawing/2014/main" id="{625A472F-D068-C1FA-BD5E-A18132E50CC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253651" y="0"/>
            <a:ext cx="4938349" cy="4792605"/>
          </a:xfrm>
          <a:prstGeom prst="rect">
            <a:avLst/>
          </a:prstGeom>
        </p:spPr>
      </p:pic>
    </p:spTree>
    <p:extLst>
      <p:ext uri="{BB962C8B-B14F-4D97-AF65-F5344CB8AC3E}">
        <p14:creationId xmlns:p14="http://schemas.microsoft.com/office/powerpoint/2010/main" val="2871557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CE41-F1C5-F392-AA64-C3977BE48B28}"/>
              </a:ext>
            </a:extLst>
          </p:cNvPr>
          <p:cNvSpPr>
            <a:spLocks noGrp="1"/>
          </p:cNvSpPr>
          <p:nvPr>
            <p:ph type="title"/>
          </p:nvPr>
        </p:nvSpPr>
        <p:spPr>
          <a:xfrm>
            <a:off x="313338" y="-1846822"/>
            <a:ext cx="9484406" cy="3045558"/>
          </a:xfrm>
        </p:spPr>
        <p:txBody>
          <a:bodyPr>
            <a:normAutofit/>
          </a:bodyPr>
          <a:lstStyle/>
          <a:p>
            <a:r>
              <a:rPr lang="en-US" sz="3600">
                <a:solidFill>
                  <a:srgbClr val="15788D"/>
                </a:solidFill>
                <a:latin typeface="Arial"/>
                <a:cs typeface="Arial"/>
              </a:rPr>
              <a:t>Keystone Postbiotic</a:t>
            </a:r>
            <a:r>
              <a:rPr lang="en-US" sz="2800" baseline="30000">
                <a:solidFill>
                  <a:srgbClr val="15788D"/>
                </a:solidFill>
                <a:latin typeface="Arial"/>
                <a:cs typeface="Arial"/>
              </a:rPr>
              <a:t>®</a:t>
            </a:r>
            <a:endParaRPr lang="en-US" sz="3600" baseline="30000">
              <a:solidFill>
                <a:srgbClr val="15788D"/>
              </a:solidFill>
            </a:endParaRPr>
          </a:p>
        </p:txBody>
      </p:sp>
      <p:sp>
        <p:nvSpPr>
          <p:cNvPr id="3" name="Text Placeholder 2">
            <a:extLst>
              <a:ext uri="{FF2B5EF4-FFF2-40B4-BE49-F238E27FC236}">
                <a16:creationId xmlns:a16="http://schemas.microsoft.com/office/drawing/2014/main" id="{29B93083-66B2-00E9-C391-1B005818EE82}"/>
              </a:ext>
            </a:extLst>
          </p:cNvPr>
          <p:cNvSpPr>
            <a:spLocks noGrp="1"/>
          </p:cNvSpPr>
          <p:nvPr>
            <p:ph type="body" idx="1"/>
          </p:nvPr>
        </p:nvSpPr>
        <p:spPr>
          <a:xfrm>
            <a:off x="313338" y="1322472"/>
            <a:ext cx="9045815" cy="3394926"/>
          </a:xfrm>
        </p:spPr>
        <p:txBody>
          <a:bodyPr vert="horz" lIns="91440" tIns="45720" rIns="91440" bIns="45720" rtlCol="0" anchor="t">
            <a:noAutofit/>
          </a:bodyPr>
          <a:lstStyle/>
          <a:p>
            <a:pPr>
              <a:buClr>
                <a:srgbClr val="7DFF5F"/>
              </a:buClr>
              <a:buFont typeface="Arial" panose="020B0604020202020204" pitchFamily="34" charset="0"/>
              <a:buChar char="•"/>
            </a:pPr>
            <a:r>
              <a:rPr lang="en-US" sz="1700" b="1" dirty="0">
                <a:solidFill>
                  <a:schemeClr val="tx1"/>
                </a:solidFill>
                <a:latin typeface="Arial"/>
                <a:cs typeface="Arial"/>
              </a:rPr>
              <a:t> Foundational Gut Microbiome Health</a:t>
            </a:r>
            <a:r>
              <a:rPr lang="en-US" sz="1700" dirty="0">
                <a:solidFill>
                  <a:schemeClr val="tx1"/>
                </a:solidFill>
                <a:latin typeface="Arial"/>
                <a:cs typeface="Arial"/>
              </a:rPr>
              <a:t>: Promotes the growth of native keystone bacteria to support a healthy gut microbiome, balanced immune response, and emotional wellbeing.</a:t>
            </a:r>
            <a:br>
              <a:rPr lang="en-US" sz="1700" dirty="0">
                <a:solidFill>
                  <a:schemeClr val="tx1"/>
                </a:solidFill>
                <a:latin typeface="Arial"/>
                <a:cs typeface="Arial"/>
              </a:rPr>
            </a:br>
            <a:endParaRPr lang="en-US" sz="1700" dirty="0">
              <a:solidFill>
                <a:schemeClr val="tx1"/>
              </a:solidFill>
            </a:endParaRPr>
          </a:p>
          <a:p>
            <a:pPr>
              <a:buClr>
                <a:srgbClr val="7DFF5F"/>
              </a:buClr>
              <a:buFont typeface="Arial" panose="020B0604020202020204" pitchFamily="34" charset="0"/>
              <a:buChar char="•"/>
            </a:pPr>
            <a:r>
              <a:rPr lang="en-US" sz="1700" b="1" dirty="0">
                <a:solidFill>
                  <a:schemeClr val="tx1"/>
                </a:solidFill>
                <a:latin typeface="Arial"/>
                <a:cs typeface="Arial"/>
              </a:rPr>
              <a:t> Synergistic Formulation</a:t>
            </a:r>
            <a:r>
              <a:rPr lang="en-US" sz="1700" dirty="0">
                <a:solidFill>
                  <a:schemeClr val="tx1"/>
                </a:solidFill>
                <a:latin typeface="Arial"/>
                <a:cs typeface="Arial"/>
              </a:rPr>
              <a:t>: Combines clinically relevant </a:t>
            </a:r>
            <a:r>
              <a:rPr lang="en-US" sz="1700" i="1" dirty="0">
                <a:solidFill>
                  <a:schemeClr val="tx1"/>
                </a:solidFill>
                <a:latin typeface="Arial"/>
                <a:cs typeface="Arial"/>
              </a:rPr>
              <a:t>Lactobacillus</a:t>
            </a:r>
            <a:r>
              <a:rPr lang="en-US" sz="1700" dirty="0">
                <a:solidFill>
                  <a:schemeClr val="tx1"/>
                </a:solidFill>
                <a:latin typeface="Arial"/>
                <a:cs typeface="Arial"/>
              </a:rPr>
              <a:t> probiotic strains with fermented oats</a:t>
            </a:r>
            <a:r>
              <a:rPr lang="en-US" sz="1700" b="1" dirty="0">
                <a:solidFill>
                  <a:schemeClr val="tx1"/>
                </a:solidFill>
                <a:latin typeface="Arial"/>
                <a:cs typeface="Arial"/>
              </a:rPr>
              <a:t> </a:t>
            </a:r>
            <a:r>
              <a:rPr lang="en-US" sz="1700" dirty="0">
                <a:solidFill>
                  <a:schemeClr val="tx1"/>
                </a:solidFill>
                <a:latin typeface="Arial"/>
                <a:cs typeface="Arial"/>
              </a:rPr>
              <a:t>to revitalize one's existing beneficial gut microflora.</a:t>
            </a:r>
            <a:br>
              <a:rPr lang="en-US" sz="1700" dirty="0">
                <a:solidFill>
                  <a:schemeClr val="tx1"/>
                </a:solidFill>
                <a:latin typeface="Arial"/>
                <a:cs typeface="Arial"/>
              </a:rPr>
            </a:br>
            <a:endParaRPr lang="en-US" sz="1700" dirty="0">
              <a:solidFill>
                <a:schemeClr val="tx1"/>
              </a:solidFill>
            </a:endParaRPr>
          </a:p>
          <a:p>
            <a:pPr>
              <a:buClr>
                <a:srgbClr val="7DFF5F"/>
              </a:buClr>
              <a:buFont typeface="Arial" panose="020B0604020202020204" pitchFamily="34" charset="0"/>
              <a:buChar char="•"/>
            </a:pPr>
            <a:r>
              <a:rPr lang="en-US" sz="1700" b="1" dirty="0">
                <a:solidFill>
                  <a:schemeClr val="tx1"/>
                </a:solidFill>
                <a:latin typeface="Arial"/>
                <a:cs typeface="Arial"/>
              </a:rPr>
              <a:t> Shelf-Stable and Ready-to-Use</a:t>
            </a:r>
            <a:r>
              <a:rPr lang="en-US" sz="1700" dirty="0">
                <a:solidFill>
                  <a:schemeClr val="tx1"/>
                </a:solidFill>
                <a:latin typeface="Arial"/>
                <a:cs typeface="Arial"/>
              </a:rPr>
              <a:t>: No refrigeration needed; stable across a wide range of product formats.</a:t>
            </a:r>
            <a:br>
              <a:rPr lang="en-US" sz="1700" dirty="0"/>
            </a:br>
            <a:endParaRPr lang="en-US" sz="1700" dirty="0">
              <a:solidFill>
                <a:schemeClr val="tx1"/>
              </a:solidFill>
            </a:endParaRPr>
          </a:p>
        </p:txBody>
      </p:sp>
      <p:sp>
        <p:nvSpPr>
          <p:cNvPr id="19" name="TextBox 18">
            <a:extLst>
              <a:ext uri="{FF2B5EF4-FFF2-40B4-BE49-F238E27FC236}">
                <a16:creationId xmlns:a16="http://schemas.microsoft.com/office/drawing/2014/main" id="{393C7F3D-9A6C-C5BA-8B8C-087727DAE66D}"/>
              </a:ext>
            </a:extLst>
          </p:cNvPr>
          <p:cNvSpPr txBox="1"/>
          <p:nvPr/>
        </p:nvSpPr>
        <p:spPr>
          <a:xfrm>
            <a:off x="9359153" y="7996518"/>
            <a:ext cx="184731" cy="369332"/>
          </a:xfrm>
          <a:prstGeom prst="rect">
            <a:avLst/>
          </a:prstGeom>
          <a:noFill/>
        </p:spPr>
        <p:txBody>
          <a:bodyPr wrap="none" rtlCol="0">
            <a:spAutoFit/>
          </a:bodyPr>
          <a:lstStyle/>
          <a:p>
            <a:endParaRPr lang="en-US"/>
          </a:p>
        </p:txBody>
      </p:sp>
      <p:pic>
        <p:nvPicPr>
          <p:cNvPr id="32" name="Picture 31" descr="A circle with a circle and a circle with a circle and a circle with a circle and a circle with a circle and a circle with a circle and a circle with a circle and a circle with&#10;&#10;Description automatically generated">
            <a:extLst>
              <a:ext uri="{FF2B5EF4-FFF2-40B4-BE49-F238E27FC236}">
                <a16:creationId xmlns:a16="http://schemas.microsoft.com/office/drawing/2014/main" id="{14D108A0-02E8-22B1-A55F-EC65566CF74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121183" y="0"/>
            <a:ext cx="3518635" cy="3414791"/>
          </a:xfrm>
          <a:prstGeom prst="rect">
            <a:avLst/>
          </a:prstGeom>
        </p:spPr>
      </p:pic>
      <p:sp>
        <p:nvSpPr>
          <p:cNvPr id="5" name="Rounded Rectangle 4">
            <a:extLst>
              <a:ext uri="{FF2B5EF4-FFF2-40B4-BE49-F238E27FC236}">
                <a16:creationId xmlns:a16="http://schemas.microsoft.com/office/drawing/2014/main" id="{F83359DF-F0BC-7AD3-1847-A1865E28FAC9}"/>
              </a:ext>
            </a:extLst>
          </p:cNvPr>
          <p:cNvSpPr/>
          <p:nvPr/>
        </p:nvSpPr>
        <p:spPr>
          <a:xfrm>
            <a:off x="1311498" y="5330697"/>
            <a:ext cx="9569003" cy="643944"/>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FD3EB90-2178-FF09-C316-495F28FC7453}"/>
              </a:ext>
            </a:extLst>
          </p:cNvPr>
          <p:cNvSpPr txBox="1"/>
          <p:nvPr/>
        </p:nvSpPr>
        <p:spPr>
          <a:xfrm>
            <a:off x="1782158" y="5330697"/>
            <a:ext cx="8627683" cy="646331"/>
          </a:xfrm>
          <a:prstGeom prst="rect">
            <a:avLst/>
          </a:prstGeom>
          <a:noFill/>
        </p:spPr>
        <p:txBody>
          <a:bodyPr wrap="none" lIns="91440" tIns="45720" rIns="91440" bIns="45720" rtlCol="0" anchor="t">
            <a:spAutoFit/>
          </a:bodyPr>
          <a:lstStyle/>
          <a:p>
            <a:pPr algn="ctr"/>
            <a:r>
              <a:rPr lang="en-US" dirty="0">
                <a:solidFill>
                  <a:schemeClr val="bg1"/>
                </a:solidFill>
              </a:rPr>
              <a:t>“Keystone Postbiotic combines probiotic strains and fermented oats to deliver </a:t>
            </a:r>
          </a:p>
          <a:p>
            <a:pPr algn="ctr"/>
            <a:r>
              <a:rPr lang="en-US" dirty="0">
                <a:solidFill>
                  <a:schemeClr val="bg1"/>
                </a:solidFill>
              </a:rPr>
              <a:t>shelf-stable, ready-to-act postbiotics for daily gut support, no refrigeration needed."</a:t>
            </a:r>
            <a:endParaRPr lang="en-US" dirty="0">
              <a:solidFill>
                <a:schemeClr val="bg1"/>
              </a:solidFill>
              <a:cs typeface="Arial"/>
            </a:endParaRPr>
          </a:p>
        </p:txBody>
      </p:sp>
      <p:sp>
        <p:nvSpPr>
          <p:cNvPr id="7" name="TextBox 6">
            <a:extLst>
              <a:ext uri="{FF2B5EF4-FFF2-40B4-BE49-F238E27FC236}">
                <a16:creationId xmlns:a16="http://schemas.microsoft.com/office/drawing/2014/main" id="{64B34407-53EB-B342-1642-3D117ED2FAA1}"/>
              </a:ext>
            </a:extLst>
          </p:cNvPr>
          <p:cNvSpPr txBox="1"/>
          <p:nvPr/>
        </p:nvSpPr>
        <p:spPr>
          <a:xfrm>
            <a:off x="313338" y="3682842"/>
            <a:ext cx="10918954" cy="1400383"/>
          </a:xfrm>
          <a:prstGeom prst="rect">
            <a:avLst/>
          </a:prstGeom>
          <a:noFill/>
        </p:spPr>
        <p:txBody>
          <a:bodyPr wrap="square" lIns="91440" tIns="45720" rIns="91440" bIns="45720" anchor="t">
            <a:spAutoFit/>
          </a:bodyPr>
          <a:lstStyle/>
          <a:p>
            <a:pPr>
              <a:buClr>
                <a:srgbClr val="7DFF5F"/>
              </a:buClr>
              <a:buFont typeface="Arial" panose="020B0604020202020204" pitchFamily="34" charset="0"/>
              <a:buChar char="•"/>
            </a:pPr>
            <a:r>
              <a:rPr lang="en-US" sz="1700" b="1" dirty="0"/>
              <a:t> Precision over Prebiotics</a:t>
            </a:r>
            <a:r>
              <a:rPr lang="en-US" sz="1700" dirty="0"/>
              <a:t>: Unlike prebiotics that merely feed bacteria, Keystone delivers ready-to-act postbiotic metabolites that interact with one's existing gut microbes.</a:t>
            </a:r>
            <a:br>
              <a:rPr lang="en-US" sz="1700" dirty="0"/>
            </a:br>
            <a:endParaRPr lang="en-US" sz="1700" dirty="0">
              <a:cs typeface="Arial"/>
            </a:endParaRPr>
          </a:p>
          <a:p>
            <a:pPr>
              <a:buClr>
                <a:srgbClr val="7DFF5F"/>
              </a:buClr>
              <a:buFont typeface="Arial" panose="020B0604020202020204" pitchFamily="34" charset="0"/>
              <a:buChar char="•"/>
            </a:pPr>
            <a:r>
              <a:rPr lang="en-US" sz="1700" b="1" dirty="0"/>
              <a:t> Clean-Label and Non-GMO</a:t>
            </a:r>
            <a:r>
              <a:rPr lang="en-US" sz="1700" dirty="0"/>
              <a:t>: Powered by whole-food oats and microbial fermentation — as well as certified non-GMO — it’s designed for health-conscious consumers.</a:t>
            </a:r>
            <a:endParaRPr lang="en-US" sz="1700" dirty="0">
              <a:cs typeface="Arial"/>
            </a:endParaRPr>
          </a:p>
        </p:txBody>
      </p:sp>
      <p:sp>
        <p:nvSpPr>
          <p:cNvPr id="6" name="Slide Number Placeholder 2">
            <a:extLst>
              <a:ext uri="{FF2B5EF4-FFF2-40B4-BE49-F238E27FC236}">
                <a16:creationId xmlns:a16="http://schemas.microsoft.com/office/drawing/2014/main" id="{86F7FBD6-1C39-5521-C302-B382923B46E9}"/>
              </a:ext>
            </a:extLst>
          </p:cNvPr>
          <p:cNvSpPr txBox="1">
            <a:spLocks/>
          </p:cNvSpPr>
          <p:nvPr/>
        </p:nvSpPr>
        <p:spPr>
          <a:xfrm>
            <a:off x="10548747" y="6355588"/>
            <a:ext cx="11337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PAGE </a:t>
            </a:r>
            <a:fld id="{BDBF9DCE-55C5-154E-AC34-7A0AB594817D}" type="slidenum">
              <a:rPr lang="en-US" sz="1200" smtClean="0"/>
              <a:pPr/>
              <a:t>34</a:t>
            </a:fld>
            <a:endParaRPr lang="en-US" sz="1200"/>
          </a:p>
        </p:txBody>
      </p:sp>
    </p:spTree>
    <p:extLst>
      <p:ext uri="{BB962C8B-B14F-4D97-AF65-F5344CB8AC3E}">
        <p14:creationId xmlns:p14="http://schemas.microsoft.com/office/powerpoint/2010/main" val="794804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CE41-F1C5-F392-AA64-C3977BE48B28}"/>
              </a:ext>
            </a:extLst>
          </p:cNvPr>
          <p:cNvSpPr>
            <a:spLocks noGrp="1"/>
          </p:cNvSpPr>
          <p:nvPr>
            <p:ph type="title"/>
          </p:nvPr>
        </p:nvSpPr>
        <p:spPr>
          <a:xfrm>
            <a:off x="313338" y="-1846822"/>
            <a:ext cx="9484406" cy="3045558"/>
          </a:xfrm>
        </p:spPr>
        <p:txBody>
          <a:bodyPr>
            <a:normAutofit/>
          </a:bodyPr>
          <a:lstStyle/>
          <a:p>
            <a:r>
              <a:rPr lang="en-US" sz="3600" dirty="0">
                <a:solidFill>
                  <a:srgbClr val="15788D"/>
                </a:solidFill>
                <a:latin typeface="Arial"/>
                <a:cs typeface="Arial"/>
              </a:rPr>
              <a:t>Keystone Postbiotic </a:t>
            </a:r>
            <a:r>
              <a:rPr lang="en-US" sz="3600" dirty="0">
                <a:solidFill>
                  <a:schemeClr val="tx2"/>
                </a:solidFill>
                <a:latin typeface="Arial"/>
                <a:cs typeface="Arial"/>
              </a:rPr>
              <a:t>Claims</a:t>
            </a:r>
            <a:r>
              <a:rPr lang="en-US" sz="2800" baseline="30000" dirty="0">
                <a:solidFill>
                  <a:schemeClr val="tx2"/>
                </a:solidFill>
                <a:latin typeface="Arial"/>
                <a:cs typeface="Arial"/>
              </a:rPr>
              <a:t> </a:t>
            </a:r>
            <a:endParaRPr lang="en-US" sz="3600" baseline="30000" dirty="0">
              <a:solidFill>
                <a:schemeClr val="tx2"/>
              </a:solidFill>
            </a:endParaRPr>
          </a:p>
        </p:txBody>
      </p:sp>
      <p:sp>
        <p:nvSpPr>
          <p:cNvPr id="19" name="TextBox 18">
            <a:extLst>
              <a:ext uri="{FF2B5EF4-FFF2-40B4-BE49-F238E27FC236}">
                <a16:creationId xmlns:a16="http://schemas.microsoft.com/office/drawing/2014/main" id="{393C7F3D-9A6C-C5BA-8B8C-087727DAE66D}"/>
              </a:ext>
            </a:extLst>
          </p:cNvPr>
          <p:cNvSpPr txBox="1"/>
          <p:nvPr/>
        </p:nvSpPr>
        <p:spPr>
          <a:xfrm>
            <a:off x="9359153" y="7996518"/>
            <a:ext cx="184731" cy="369332"/>
          </a:xfrm>
          <a:prstGeom prst="rect">
            <a:avLst/>
          </a:prstGeom>
          <a:noFill/>
        </p:spPr>
        <p:txBody>
          <a:bodyPr wrap="none" rtlCol="0">
            <a:spAutoFit/>
          </a:bodyPr>
          <a:lstStyle/>
          <a:p>
            <a:endParaRPr lang="en-US"/>
          </a:p>
        </p:txBody>
      </p:sp>
      <p:pic>
        <p:nvPicPr>
          <p:cNvPr id="32" name="Picture 31" descr="A circle with a circle and a circle with a circle and a circle with a circle and a circle with a circle and a circle with a circle and a circle with a circle and a circle with&#10;&#10;Description automatically generated">
            <a:extLst>
              <a:ext uri="{FF2B5EF4-FFF2-40B4-BE49-F238E27FC236}">
                <a16:creationId xmlns:a16="http://schemas.microsoft.com/office/drawing/2014/main" id="{14D108A0-02E8-22B1-A55F-EC65566CF74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673365" y="14209"/>
            <a:ext cx="3518635" cy="3414791"/>
          </a:xfrm>
          <a:prstGeom prst="rect">
            <a:avLst/>
          </a:prstGeom>
        </p:spPr>
      </p:pic>
      <p:sp>
        <p:nvSpPr>
          <p:cNvPr id="6" name="Slide Number Placeholder 2">
            <a:extLst>
              <a:ext uri="{FF2B5EF4-FFF2-40B4-BE49-F238E27FC236}">
                <a16:creationId xmlns:a16="http://schemas.microsoft.com/office/drawing/2014/main" id="{86F7FBD6-1C39-5521-C302-B382923B46E9}"/>
              </a:ext>
            </a:extLst>
          </p:cNvPr>
          <p:cNvSpPr txBox="1">
            <a:spLocks/>
          </p:cNvSpPr>
          <p:nvPr/>
        </p:nvSpPr>
        <p:spPr>
          <a:xfrm>
            <a:off x="10548747" y="6355588"/>
            <a:ext cx="11337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PAGE </a:t>
            </a:r>
            <a:fld id="{BDBF9DCE-55C5-154E-AC34-7A0AB594817D}" type="slidenum">
              <a:rPr lang="en-US" sz="1200" smtClean="0"/>
              <a:pPr/>
              <a:t>35</a:t>
            </a:fld>
            <a:endParaRPr lang="en-US" sz="1200"/>
          </a:p>
        </p:txBody>
      </p:sp>
      <p:sp>
        <p:nvSpPr>
          <p:cNvPr id="10" name="TextBox 9">
            <a:extLst>
              <a:ext uri="{FF2B5EF4-FFF2-40B4-BE49-F238E27FC236}">
                <a16:creationId xmlns:a16="http://schemas.microsoft.com/office/drawing/2014/main" id="{7BCBB1E8-F596-38D5-0C18-BF0A2882E4AC}"/>
              </a:ext>
            </a:extLst>
          </p:cNvPr>
          <p:cNvSpPr txBox="1"/>
          <p:nvPr/>
        </p:nvSpPr>
        <p:spPr>
          <a:xfrm>
            <a:off x="313338" y="1459741"/>
            <a:ext cx="7718780" cy="3539430"/>
          </a:xfrm>
          <a:prstGeom prst="rect">
            <a:avLst/>
          </a:prstGeom>
          <a:noFill/>
        </p:spPr>
        <p:txBody>
          <a:bodyPr wrap="none" lIns="91440" tIns="45720" rIns="91440" bIns="45720" rtlCol="0" anchor="t">
            <a:spAutoFit/>
          </a:bodyPr>
          <a:lstStyle/>
          <a:p>
            <a:r>
              <a:rPr lang="en-US" sz="2400" dirty="0">
                <a:solidFill>
                  <a:schemeClr val="tx2"/>
                </a:solidFill>
              </a:rPr>
              <a:t>Structure/Function Claims</a:t>
            </a:r>
          </a:p>
          <a:p>
            <a:pPr marL="342900" indent="-342900">
              <a:buFont typeface="Arial" panose="020B0604020202020204" pitchFamily="34" charset="0"/>
              <a:buChar char="•"/>
            </a:pPr>
            <a:r>
              <a:rPr lang="en-US" sz="2000" dirty="0"/>
              <a:t>Gut Health</a:t>
            </a:r>
            <a:endParaRPr lang="en-US" sz="2000" dirty="0">
              <a:cs typeface="Arial"/>
            </a:endParaRPr>
          </a:p>
          <a:p>
            <a:pPr marL="800100" lvl="1" indent="-342900">
              <a:buFont typeface="Arial" panose="020B0604020202020204" pitchFamily="34" charset="0"/>
              <a:buChar char="•"/>
            </a:pPr>
            <a:r>
              <a:rPr lang="en-US" sz="2000" dirty="0"/>
              <a:t>Promotes microbiome health</a:t>
            </a:r>
          </a:p>
          <a:p>
            <a:pPr marL="800100" lvl="1" indent="-342900">
              <a:buFont typeface="Arial" panose="020B0604020202020204" pitchFamily="34" charset="0"/>
              <a:buChar char="•"/>
            </a:pPr>
            <a:r>
              <a:rPr lang="en-US" sz="2000" dirty="0">
                <a:cs typeface="Arial"/>
              </a:rPr>
              <a:t>Supports production of beneficial keystone bacteria</a:t>
            </a:r>
            <a:endParaRPr lang="en-US" sz="2000" dirty="0"/>
          </a:p>
          <a:p>
            <a:pPr marL="800100" lvl="1" indent="-342900">
              <a:buFont typeface="Arial" panose="020B0604020202020204" pitchFamily="34" charset="0"/>
              <a:buChar char="•"/>
            </a:pPr>
            <a:r>
              <a:rPr lang="en-US" sz="2000" dirty="0"/>
              <a:t>Supports an increase in health-promoting microbial species</a:t>
            </a:r>
            <a:endParaRPr lang="en-US" sz="2000" dirty="0">
              <a:cs typeface="Arial"/>
            </a:endParaRPr>
          </a:p>
          <a:p>
            <a:pPr marL="800100" lvl="1" indent="-342900">
              <a:buFont typeface="Arial" panose="020B0604020202020204" pitchFamily="34" charset="0"/>
              <a:buChar char="•"/>
            </a:pPr>
            <a:endParaRPr lang="en-US" sz="2000" dirty="0">
              <a:solidFill>
                <a:srgbClr val="7CC6CD"/>
              </a:solidFill>
              <a:cs typeface="Arial" panose="020B0604020202020204"/>
            </a:endParaRPr>
          </a:p>
          <a:p>
            <a:pPr marL="342900" indent="-342900">
              <a:buFont typeface="Arial" panose="020B0604020202020204" pitchFamily="34" charset="0"/>
              <a:buChar char="•"/>
            </a:pPr>
            <a:r>
              <a:rPr lang="en-US" sz="2000" dirty="0"/>
              <a:t>Immune &amp; Barrier Function</a:t>
            </a:r>
          </a:p>
          <a:p>
            <a:pPr marL="800100" lvl="1" indent="-342900">
              <a:buFont typeface="Arial" panose="020B0604020202020204" pitchFamily="34" charset="0"/>
              <a:buChar char="•"/>
            </a:pPr>
            <a:r>
              <a:rPr lang="en-US" sz="2000" dirty="0"/>
              <a:t>Strengthens immune performance</a:t>
            </a:r>
            <a:endParaRPr lang="en-US" sz="2000" dirty="0">
              <a:cs typeface="Arial"/>
            </a:endParaRPr>
          </a:p>
          <a:p>
            <a:pPr lvl="1"/>
            <a:endParaRPr lang="en-US" sz="2000" dirty="0"/>
          </a:p>
          <a:p>
            <a:pPr marL="342900" indent="-342900">
              <a:buFont typeface="Arial" panose="020B0604020202020204" pitchFamily="34" charset="0"/>
              <a:buChar char="•"/>
            </a:pPr>
            <a:r>
              <a:rPr lang="en-US" sz="2000" dirty="0"/>
              <a:t>Mental Wellbeing</a:t>
            </a:r>
          </a:p>
          <a:p>
            <a:pPr marL="800100" lvl="1" indent="-342900">
              <a:buFont typeface="Arial" panose="020B0604020202020204" pitchFamily="34" charset="0"/>
              <a:buChar char="•"/>
            </a:pPr>
            <a:r>
              <a:rPr lang="en-US" sz="2000" dirty="0"/>
              <a:t>Supports emotional wellbeing/mood</a:t>
            </a:r>
          </a:p>
        </p:txBody>
      </p:sp>
    </p:spTree>
    <p:extLst>
      <p:ext uri="{BB962C8B-B14F-4D97-AF65-F5344CB8AC3E}">
        <p14:creationId xmlns:p14="http://schemas.microsoft.com/office/powerpoint/2010/main" val="24649739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CE41-F1C5-F392-AA64-C3977BE48B28}"/>
              </a:ext>
            </a:extLst>
          </p:cNvPr>
          <p:cNvSpPr>
            <a:spLocks noGrp="1"/>
          </p:cNvSpPr>
          <p:nvPr>
            <p:ph type="title"/>
          </p:nvPr>
        </p:nvSpPr>
        <p:spPr>
          <a:xfrm>
            <a:off x="313338" y="-1846822"/>
            <a:ext cx="9484406" cy="3045558"/>
          </a:xfrm>
        </p:spPr>
        <p:txBody>
          <a:bodyPr>
            <a:normAutofit/>
          </a:bodyPr>
          <a:lstStyle/>
          <a:p>
            <a:r>
              <a:rPr lang="en-US" sz="3600" dirty="0">
                <a:solidFill>
                  <a:srgbClr val="15788D"/>
                </a:solidFill>
                <a:latin typeface="Arial"/>
                <a:cs typeface="Arial"/>
              </a:rPr>
              <a:t>Keystone Postbiotic </a:t>
            </a:r>
            <a:r>
              <a:rPr lang="en-US" sz="3600" dirty="0">
                <a:solidFill>
                  <a:schemeClr val="tx2"/>
                </a:solidFill>
                <a:latin typeface="Arial"/>
                <a:cs typeface="Arial"/>
              </a:rPr>
              <a:t>Benefit Areas</a:t>
            </a:r>
            <a:r>
              <a:rPr lang="en-US" sz="2800" baseline="30000" dirty="0">
                <a:solidFill>
                  <a:schemeClr val="tx2"/>
                </a:solidFill>
                <a:latin typeface="Arial"/>
                <a:cs typeface="Arial"/>
              </a:rPr>
              <a:t> </a:t>
            </a:r>
            <a:endParaRPr lang="en-US" sz="3600" baseline="30000" dirty="0">
              <a:solidFill>
                <a:schemeClr val="tx2"/>
              </a:solidFill>
            </a:endParaRPr>
          </a:p>
        </p:txBody>
      </p:sp>
      <p:sp>
        <p:nvSpPr>
          <p:cNvPr id="19" name="TextBox 18">
            <a:extLst>
              <a:ext uri="{FF2B5EF4-FFF2-40B4-BE49-F238E27FC236}">
                <a16:creationId xmlns:a16="http://schemas.microsoft.com/office/drawing/2014/main" id="{393C7F3D-9A6C-C5BA-8B8C-087727DAE66D}"/>
              </a:ext>
            </a:extLst>
          </p:cNvPr>
          <p:cNvSpPr txBox="1"/>
          <p:nvPr/>
        </p:nvSpPr>
        <p:spPr>
          <a:xfrm>
            <a:off x="9359153" y="7996518"/>
            <a:ext cx="184731" cy="369332"/>
          </a:xfrm>
          <a:prstGeom prst="rect">
            <a:avLst/>
          </a:prstGeom>
          <a:noFill/>
        </p:spPr>
        <p:txBody>
          <a:bodyPr wrap="none" rtlCol="0">
            <a:spAutoFit/>
          </a:bodyPr>
          <a:lstStyle/>
          <a:p>
            <a:endParaRPr lang="en-US"/>
          </a:p>
        </p:txBody>
      </p:sp>
      <p:pic>
        <p:nvPicPr>
          <p:cNvPr id="32" name="Picture 31" descr="A circle with a circle and a circle with a circle and a circle with a circle and a circle with a circle and a circle with a circle and a circle with a circle and a circle with&#10;&#10;Description automatically generated">
            <a:extLst>
              <a:ext uri="{FF2B5EF4-FFF2-40B4-BE49-F238E27FC236}">
                <a16:creationId xmlns:a16="http://schemas.microsoft.com/office/drawing/2014/main" id="{14D108A0-02E8-22B1-A55F-EC65566CF74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673365" y="14209"/>
            <a:ext cx="3518635" cy="3414791"/>
          </a:xfrm>
          <a:prstGeom prst="rect">
            <a:avLst/>
          </a:prstGeom>
        </p:spPr>
      </p:pic>
      <p:sp>
        <p:nvSpPr>
          <p:cNvPr id="6" name="Slide Number Placeholder 2">
            <a:extLst>
              <a:ext uri="{FF2B5EF4-FFF2-40B4-BE49-F238E27FC236}">
                <a16:creationId xmlns:a16="http://schemas.microsoft.com/office/drawing/2014/main" id="{86F7FBD6-1C39-5521-C302-B382923B46E9}"/>
              </a:ext>
            </a:extLst>
          </p:cNvPr>
          <p:cNvSpPr txBox="1">
            <a:spLocks/>
          </p:cNvSpPr>
          <p:nvPr/>
        </p:nvSpPr>
        <p:spPr>
          <a:xfrm>
            <a:off x="10548747" y="6355588"/>
            <a:ext cx="11337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PAGE </a:t>
            </a:r>
            <a:fld id="{BDBF9DCE-55C5-154E-AC34-7A0AB594817D}" type="slidenum">
              <a:rPr lang="en-US" sz="1200" smtClean="0"/>
              <a:pPr/>
              <a:t>36</a:t>
            </a:fld>
            <a:endParaRPr lang="en-US" sz="1200"/>
          </a:p>
        </p:txBody>
      </p:sp>
      <p:sp>
        <p:nvSpPr>
          <p:cNvPr id="10" name="TextBox 9">
            <a:extLst>
              <a:ext uri="{FF2B5EF4-FFF2-40B4-BE49-F238E27FC236}">
                <a16:creationId xmlns:a16="http://schemas.microsoft.com/office/drawing/2014/main" id="{7BCBB1E8-F596-38D5-0C18-BF0A2882E4AC}"/>
              </a:ext>
            </a:extLst>
          </p:cNvPr>
          <p:cNvSpPr txBox="1"/>
          <p:nvPr/>
        </p:nvSpPr>
        <p:spPr>
          <a:xfrm>
            <a:off x="357942" y="1437439"/>
            <a:ext cx="8895384" cy="4832092"/>
          </a:xfrm>
          <a:prstGeom prst="rect">
            <a:avLst/>
          </a:prstGeom>
          <a:noFill/>
        </p:spPr>
        <p:txBody>
          <a:bodyPr wrap="none" rtlCol="0">
            <a:spAutoFit/>
          </a:bodyPr>
          <a:lstStyle/>
          <a:p>
            <a:r>
              <a:rPr lang="en-US" sz="2400" dirty="0">
                <a:solidFill>
                  <a:schemeClr val="tx2"/>
                </a:solidFill>
              </a:rPr>
              <a:t>Microbiome Modulation</a:t>
            </a:r>
          </a:p>
          <a:p>
            <a:pPr marL="800100" lvl="1" indent="-342900">
              <a:buFont typeface="Arial" panose="020B0604020202020204" pitchFamily="34" charset="0"/>
              <a:buChar char="•"/>
            </a:pPr>
            <a:r>
              <a:rPr lang="en-US" sz="2000" dirty="0"/>
              <a:t>≥ 800% increase in 33 beneficial endogenous bacterial species</a:t>
            </a:r>
          </a:p>
          <a:p>
            <a:pPr marL="800100" lvl="1" indent="-342900">
              <a:buFont typeface="Arial" panose="020B0604020202020204" pitchFamily="34" charset="0"/>
              <a:buChar char="•"/>
            </a:pPr>
            <a:r>
              <a:rPr lang="en-US" sz="2000" dirty="0"/>
              <a:t>≥ 7000% reduction in 38 potentially harmful bacterial species</a:t>
            </a:r>
          </a:p>
          <a:p>
            <a:pPr marL="800100" lvl="1" indent="-342900">
              <a:buFont typeface="Arial" panose="020B0604020202020204" pitchFamily="34" charset="0"/>
              <a:buChar char="•"/>
            </a:pPr>
            <a:r>
              <a:rPr lang="en-US" sz="2000" dirty="0"/>
              <a:t>Up regulates endogenous</a:t>
            </a:r>
            <a:r>
              <a:rPr lang="en-US" sz="2000" i="1" dirty="0"/>
              <a:t> </a:t>
            </a:r>
            <a:r>
              <a:rPr lang="en-US" sz="2000" i="1" dirty="0" err="1"/>
              <a:t>Akkermansia</a:t>
            </a:r>
            <a:r>
              <a:rPr lang="en-US" sz="2000" i="1" dirty="0"/>
              <a:t> </a:t>
            </a:r>
            <a:r>
              <a:rPr lang="en-US" sz="2000" dirty="0"/>
              <a:t>up to 24000%</a:t>
            </a:r>
          </a:p>
          <a:p>
            <a:pPr marL="800100" lvl="1" indent="-342900">
              <a:buFont typeface="Arial" panose="020B0604020202020204" pitchFamily="34" charset="0"/>
              <a:buChar char="•"/>
            </a:pPr>
            <a:r>
              <a:rPr lang="en-US" sz="2000" dirty="0"/>
              <a:t>Up regulates butyrate producing bacteria by 63000%</a:t>
            </a:r>
          </a:p>
          <a:p>
            <a:pPr lvl="1"/>
            <a:endParaRPr lang="en-US" sz="2000" dirty="0">
              <a:solidFill>
                <a:schemeClr val="tx2"/>
              </a:solidFill>
            </a:endParaRPr>
          </a:p>
          <a:p>
            <a:r>
              <a:rPr lang="en-US" sz="2400" dirty="0">
                <a:solidFill>
                  <a:schemeClr val="tx2"/>
                </a:solidFill>
              </a:rPr>
              <a:t>Whole-Body Benefits</a:t>
            </a:r>
          </a:p>
          <a:p>
            <a:pPr marL="800100" lvl="1" indent="-342900">
              <a:buFont typeface="Arial" panose="020B0604020202020204" pitchFamily="34" charset="0"/>
              <a:buChar char="•"/>
            </a:pPr>
            <a:r>
              <a:rPr lang="en-US" sz="2000" dirty="0"/>
              <a:t>≥ 50% improvement in gas and bloating</a:t>
            </a:r>
          </a:p>
          <a:p>
            <a:pPr marL="800100" lvl="1" indent="-342900">
              <a:buFont typeface="Arial" panose="020B0604020202020204" pitchFamily="34" charset="0"/>
              <a:buChar char="•"/>
            </a:pPr>
            <a:r>
              <a:rPr lang="en-US" sz="2000" dirty="0"/>
              <a:t>68% of participants improved their emotional wellbeing </a:t>
            </a:r>
          </a:p>
          <a:p>
            <a:pPr marL="800100" lvl="1" indent="-342900">
              <a:buFont typeface="Arial" panose="020B0604020202020204" pitchFamily="34" charset="0"/>
              <a:buChar char="•"/>
            </a:pPr>
            <a:r>
              <a:rPr lang="en-US" sz="2000" dirty="0"/>
              <a:t>Lowers IL-8 production, suggesting improved immune regulation</a:t>
            </a:r>
          </a:p>
          <a:p>
            <a:pPr marL="800100" lvl="1" indent="-342900">
              <a:buFont typeface="Arial" panose="020B0604020202020204" pitchFamily="34" charset="0"/>
              <a:buChar char="•"/>
            </a:pPr>
            <a:r>
              <a:rPr lang="en-US" sz="2000" dirty="0"/>
              <a:t>Increases butyrate production, supporting anti-inflammatory pathways</a:t>
            </a:r>
          </a:p>
          <a:p>
            <a:pPr marL="800100" lvl="1" indent="-342900">
              <a:buFont typeface="Arial" panose="020B0604020202020204" pitchFamily="34" charset="0"/>
              <a:buChar char="•"/>
            </a:pPr>
            <a:r>
              <a:rPr lang="en-US" sz="2000" dirty="0"/>
              <a:t>Reduces cortisol by week 4</a:t>
            </a:r>
          </a:p>
          <a:p>
            <a:pPr marL="800100" lvl="1" indent="-342900">
              <a:buFont typeface="Arial" panose="020B0604020202020204" pitchFamily="34" charset="0"/>
              <a:buChar char="•"/>
            </a:pPr>
            <a:r>
              <a:rPr lang="en-US" sz="2000" dirty="0"/>
              <a:t>Improves albumin/globulin ratio, reflecting immune balance, </a:t>
            </a:r>
            <a:br>
              <a:rPr lang="en-US" sz="2000" dirty="0"/>
            </a:br>
            <a:r>
              <a:rPr lang="en-US" sz="2000" dirty="0"/>
              <a:t>resilience and healthy live function</a:t>
            </a:r>
          </a:p>
          <a:p>
            <a:pPr marL="800100" lvl="1" indent="-342900">
              <a:buFont typeface="Arial" panose="020B0604020202020204" pitchFamily="34" charset="0"/>
              <a:buChar char="•"/>
            </a:pPr>
            <a:r>
              <a:rPr lang="en-US" sz="2000" dirty="0"/>
              <a:t>No GI distress observed in clinical testing</a:t>
            </a:r>
          </a:p>
        </p:txBody>
      </p:sp>
    </p:spTree>
    <p:extLst>
      <p:ext uri="{BB962C8B-B14F-4D97-AF65-F5344CB8AC3E}">
        <p14:creationId xmlns:p14="http://schemas.microsoft.com/office/powerpoint/2010/main" val="2446840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F50AB717-0580-522C-007F-981106727A22}"/>
              </a:ext>
            </a:extLst>
          </p:cNvPr>
          <p:cNvSpPr/>
          <p:nvPr/>
        </p:nvSpPr>
        <p:spPr>
          <a:xfrm>
            <a:off x="841045" y="2951822"/>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tx1"/>
                </a:solidFill>
              </a:rPr>
              <a:t>GREEN JUICE</a:t>
            </a:r>
            <a:endParaRPr lang="en-US"/>
          </a:p>
        </p:txBody>
      </p:sp>
      <p:sp>
        <p:nvSpPr>
          <p:cNvPr id="6" name="Slide Number Placeholder 15">
            <a:extLst>
              <a:ext uri="{FF2B5EF4-FFF2-40B4-BE49-F238E27FC236}">
                <a16:creationId xmlns:a16="http://schemas.microsoft.com/office/drawing/2014/main" id="{589B1CF1-4F8E-FA31-FB96-2B1E5B95518E}"/>
              </a:ext>
            </a:extLst>
          </p:cNvPr>
          <p:cNvSpPr>
            <a:spLocks noGrp="1"/>
          </p:cNvSpPr>
          <p:nvPr>
            <p:ph type="sldNum" sz="quarter" idx="14"/>
          </p:nvPr>
        </p:nvSpPr>
        <p:spPr>
          <a:prstGeom prst="rect">
            <a:avLst/>
          </a:prstGeom>
        </p:spPr>
        <p:txBody>
          <a:bodyPr/>
          <a:lstStyle>
            <a:lvl1pPr>
              <a:defRPr sz="1000">
                <a:solidFill>
                  <a:srgbClr val="1E8197"/>
                </a:solidFill>
              </a:defRPr>
            </a:lvl1pPr>
          </a:lstStyle>
          <a:p>
            <a:r>
              <a:rPr lang="en-US"/>
              <a:t>PAGE </a:t>
            </a:r>
            <a:fld id="{BDBF9DCE-55C5-154E-AC34-7A0AB594817D}" type="slidenum">
              <a:rPr lang="en-US" smtClean="0"/>
              <a:pPr/>
              <a:t>37</a:t>
            </a:fld>
            <a:endParaRPr lang="en-US"/>
          </a:p>
        </p:txBody>
      </p:sp>
      <p:sp>
        <p:nvSpPr>
          <p:cNvPr id="2" name="Title 1">
            <a:extLst>
              <a:ext uri="{FF2B5EF4-FFF2-40B4-BE49-F238E27FC236}">
                <a16:creationId xmlns:a16="http://schemas.microsoft.com/office/drawing/2014/main" id="{189BDA69-9A26-6B15-DD59-66C1CF64E5C9}"/>
              </a:ext>
            </a:extLst>
          </p:cNvPr>
          <p:cNvSpPr>
            <a:spLocks noGrp="1"/>
          </p:cNvSpPr>
          <p:nvPr>
            <p:ph type="title" idx="4294967295"/>
          </p:nvPr>
        </p:nvSpPr>
        <p:spPr>
          <a:xfrm>
            <a:off x="360081" y="251321"/>
            <a:ext cx="9881551" cy="823072"/>
          </a:xfrm>
        </p:spPr>
        <p:txBody>
          <a:bodyPr>
            <a:normAutofit/>
          </a:bodyPr>
          <a:lstStyle/>
          <a:p>
            <a:r>
              <a:rPr lang="en-US" sz="4000">
                <a:solidFill>
                  <a:schemeClr val="tx1"/>
                </a:solidFill>
                <a:latin typeface="Arial"/>
                <a:cs typeface="Arial"/>
              </a:rPr>
              <a:t>Keystone Postbiotic applications</a:t>
            </a:r>
            <a:endParaRPr lang="en-US" sz="4000">
              <a:solidFill>
                <a:schemeClr val="tx1"/>
              </a:solidFill>
            </a:endParaRPr>
          </a:p>
        </p:txBody>
      </p:sp>
      <p:grpSp>
        <p:nvGrpSpPr>
          <p:cNvPr id="8" name="Group 7">
            <a:extLst>
              <a:ext uri="{FF2B5EF4-FFF2-40B4-BE49-F238E27FC236}">
                <a16:creationId xmlns:a16="http://schemas.microsoft.com/office/drawing/2014/main" id="{C86BF452-C778-4CF9-46CC-0AD58E21D58D}"/>
              </a:ext>
            </a:extLst>
          </p:cNvPr>
          <p:cNvGrpSpPr/>
          <p:nvPr/>
        </p:nvGrpSpPr>
        <p:grpSpPr>
          <a:xfrm>
            <a:off x="1186408" y="1322942"/>
            <a:ext cx="1650058" cy="1650058"/>
            <a:chOff x="585717" y="1449892"/>
            <a:chExt cx="2495752" cy="2495752"/>
          </a:xfrm>
        </p:grpSpPr>
        <p:sp>
          <p:nvSpPr>
            <p:cNvPr id="3" name="Oval 2">
              <a:extLst>
                <a:ext uri="{FF2B5EF4-FFF2-40B4-BE49-F238E27FC236}">
                  <a16:creationId xmlns:a16="http://schemas.microsoft.com/office/drawing/2014/main" id="{85018F24-E3BD-0565-FE7B-7ADE3B74CDD4}"/>
                </a:ext>
              </a:extLst>
            </p:cNvPr>
            <p:cNvSpPr/>
            <p:nvPr/>
          </p:nvSpPr>
          <p:spPr>
            <a:xfrm>
              <a:off x="585717" y="1449892"/>
              <a:ext cx="2495752" cy="24957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A5CD3040-8F4B-AC24-4993-703A93E372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5393" y="1723688"/>
              <a:ext cx="1916400" cy="1916400"/>
            </a:xfrm>
            <a:prstGeom prst="rect">
              <a:avLst/>
            </a:prstGeom>
          </p:spPr>
        </p:pic>
      </p:grpSp>
      <p:sp>
        <p:nvSpPr>
          <p:cNvPr id="9" name="Rounded Rectangle 8">
            <a:extLst>
              <a:ext uri="{FF2B5EF4-FFF2-40B4-BE49-F238E27FC236}">
                <a16:creationId xmlns:a16="http://schemas.microsoft.com/office/drawing/2014/main" id="{7FDFC137-F40E-B515-E4D3-3CDABBE93567}"/>
              </a:ext>
            </a:extLst>
          </p:cNvPr>
          <p:cNvSpPr/>
          <p:nvPr/>
        </p:nvSpPr>
        <p:spPr>
          <a:xfrm>
            <a:off x="3459554" y="2951822"/>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SODAS</a:t>
            </a:r>
          </a:p>
        </p:txBody>
      </p:sp>
      <p:grpSp>
        <p:nvGrpSpPr>
          <p:cNvPr id="22" name="Group 21">
            <a:extLst>
              <a:ext uri="{FF2B5EF4-FFF2-40B4-BE49-F238E27FC236}">
                <a16:creationId xmlns:a16="http://schemas.microsoft.com/office/drawing/2014/main" id="{A3FB62A3-4D14-00D1-729F-D7F30B4A3190}"/>
              </a:ext>
            </a:extLst>
          </p:cNvPr>
          <p:cNvGrpSpPr/>
          <p:nvPr/>
        </p:nvGrpSpPr>
        <p:grpSpPr>
          <a:xfrm>
            <a:off x="3744153" y="1322942"/>
            <a:ext cx="1650058" cy="1650058"/>
            <a:chOff x="585717" y="1449892"/>
            <a:chExt cx="2495752" cy="2495752"/>
          </a:xfrm>
        </p:grpSpPr>
        <p:sp>
          <p:nvSpPr>
            <p:cNvPr id="23" name="Oval 22">
              <a:extLst>
                <a:ext uri="{FF2B5EF4-FFF2-40B4-BE49-F238E27FC236}">
                  <a16:creationId xmlns:a16="http://schemas.microsoft.com/office/drawing/2014/main" id="{6EAEB9D4-143E-51A3-A566-460F25ACB2FF}"/>
                </a:ext>
              </a:extLst>
            </p:cNvPr>
            <p:cNvSpPr/>
            <p:nvPr/>
          </p:nvSpPr>
          <p:spPr>
            <a:xfrm>
              <a:off x="585717" y="1449892"/>
              <a:ext cx="2495752" cy="24957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72CA7BEE-8B2A-A5E4-3FD5-9CB11DDD4C8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8594" y="1772770"/>
              <a:ext cx="1749998" cy="1754326"/>
            </a:xfrm>
            <a:prstGeom prst="rect">
              <a:avLst/>
            </a:prstGeom>
          </p:spPr>
        </p:pic>
      </p:grpSp>
      <p:sp>
        <p:nvSpPr>
          <p:cNvPr id="30" name="Rounded Rectangle 29">
            <a:extLst>
              <a:ext uri="{FF2B5EF4-FFF2-40B4-BE49-F238E27FC236}">
                <a16:creationId xmlns:a16="http://schemas.microsoft.com/office/drawing/2014/main" id="{87866248-1597-4EE6-CAE6-009B3AA49EE9}"/>
              </a:ext>
            </a:extLst>
          </p:cNvPr>
          <p:cNvSpPr/>
          <p:nvPr/>
        </p:nvSpPr>
        <p:spPr>
          <a:xfrm>
            <a:off x="5925664" y="2951822"/>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ENERGY DRINKS</a:t>
            </a:r>
          </a:p>
        </p:txBody>
      </p:sp>
      <p:sp>
        <p:nvSpPr>
          <p:cNvPr id="34" name="Oval 33">
            <a:extLst>
              <a:ext uri="{FF2B5EF4-FFF2-40B4-BE49-F238E27FC236}">
                <a16:creationId xmlns:a16="http://schemas.microsoft.com/office/drawing/2014/main" id="{81ACA2B2-7D9C-416B-C730-652120A47643}"/>
              </a:ext>
            </a:extLst>
          </p:cNvPr>
          <p:cNvSpPr/>
          <p:nvPr/>
        </p:nvSpPr>
        <p:spPr>
          <a:xfrm>
            <a:off x="6184334" y="1322942"/>
            <a:ext cx="1650058" cy="165005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1D794E12-CD6B-DC39-6DCD-0DB71D8CAC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20418" y="1589594"/>
            <a:ext cx="1152499" cy="1181388"/>
          </a:xfrm>
          <a:prstGeom prst="rect">
            <a:avLst/>
          </a:prstGeom>
        </p:spPr>
      </p:pic>
      <p:sp>
        <p:nvSpPr>
          <p:cNvPr id="36" name="Rounded Rectangle 35">
            <a:extLst>
              <a:ext uri="{FF2B5EF4-FFF2-40B4-BE49-F238E27FC236}">
                <a16:creationId xmlns:a16="http://schemas.microsoft.com/office/drawing/2014/main" id="{5E276687-6BE2-E158-7977-D9EB950A3F9B}"/>
              </a:ext>
            </a:extLst>
          </p:cNvPr>
          <p:cNvSpPr/>
          <p:nvPr/>
        </p:nvSpPr>
        <p:spPr>
          <a:xfrm>
            <a:off x="841045" y="5307098"/>
            <a:ext cx="224790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NON-DAIRY</a:t>
            </a:r>
          </a:p>
        </p:txBody>
      </p:sp>
      <p:sp>
        <p:nvSpPr>
          <p:cNvPr id="38" name="Oval 37">
            <a:extLst>
              <a:ext uri="{FF2B5EF4-FFF2-40B4-BE49-F238E27FC236}">
                <a16:creationId xmlns:a16="http://schemas.microsoft.com/office/drawing/2014/main" id="{2ECADAE3-3881-342C-C957-DF139147B461}"/>
              </a:ext>
            </a:extLst>
          </p:cNvPr>
          <p:cNvSpPr/>
          <p:nvPr/>
        </p:nvSpPr>
        <p:spPr>
          <a:xfrm>
            <a:off x="1145302" y="3718442"/>
            <a:ext cx="1650058" cy="165005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id="{3FFCF6A4-2670-D2C1-6AB3-C30B5F5AE25E}"/>
              </a:ext>
            </a:extLst>
          </p:cNvPr>
          <p:cNvSpPr/>
          <p:nvPr/>
        </p:nvSpPr>
        <p:spPr>
          <a:xfrm>
            <a:off x="3334201" y="5405852"/>
            <a:ext cx="2525630"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PROTEIN DRINKS/POWDERS</a:t>
            </a:r>
          </a:p>
        </p:txBody>
      </p:sp>
      <p:sp>
        <p:nvSpPr>
          <p:cNvPr id="42" name="Oval 41">
            <a:extLst>
              <a:ext uri="{FF2B5EF4-FFF2-40B4-BE49-F238E27FC236}">
                <a16:creationId xmlns:a16="http://schemas.microsoft.com/office/drawing/2014/main" id="{C2FD2746-7B72-CF07-9335-5D46E1061003}"/>
              </a:ext>
            </a:extLst>
          </p:cNvPr>
          <p:cNvSpPr/>
          <p:nvPr/>
        </p:nvSpPr>
        <p:spPr>
          <a:xfrm>
            <a:off x="3744153" y="3678218"/>
            <a:ext cx="1650058" cy="165005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a:extLst>
              <a:ext uri="{FF2B5EF4-FFF2-40B4-BE49-F238E27FC236}">
                <a16:creationId xmlns:a16="http://schemas.microsoft.com/office/drawing/2014/main" id="{DA20654A-2360-5DE7-603C-FAC1ECAD2F5B}"/>
              </a:ext>
            </a:extLst>
          </p:cNvPr>
          <p:cNvSpPr/>
          <p:nvPr/>
        </p:nvSpPr>
        <p:spPr>
          <a:xfrm>
            <a:off x="5740293" y="5361315"/>
            <a:ext cx="261864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SPORTS </a:t>
            </a:r>
            <a:br>
              <a:rPr lang="en-US" sz="1600" b="1">
                <a:solidFill>
                  <a:schemeClr val="tx1"/>
                </a:solidFill>
              </a:rPr>
            </a:br>
            <a:r>
              <a:rPr lang="en-US" sz="1600" b="1">
                <a:solidFill>
                  <a:schemeClr val="tx1"/>
                </a:solidFill>
              </a:rPr>
              <a:t>NUTRITION</a:t>
            </a:r>
          </a:p>
        </p:txBody>
      </p:sp>
      <p:sp>
        <p:nvSpPr>
          <p:cNvPr id="45" name="Oval 44">
            <a:extLst>
              <a:ext uri="{FF2B5EF4-FFF2-40B4-BE49-F238E27FC236}">
                <a16:creationId xmlns:a16="http://schemas.microsoft.com/office/drawing/2014/main" id="{E0D4950A-3F1B-FDD0-2BD1-A0D1B23FC5C5}"/>
              </a:ext>
            </a:extLst>
          </p:cNvPr>
          <p:cNvSpPr/>
          <p:nvPr/>
        </p:nvSpPr>
        <p:spPr>
          <a:xfrm>
            <a:off x="6175094" y="3687705"/>
            <a:ext cx="1707269" cy="165005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a:extLst>
              <a:ext uri="{FF2B5EF4-FFF2-40B4-BE49-F238E27FC236}">
                <a16:creationId xmlns:a16="http://schemas.microsoft.com/office/drawing/2014/main" id="{0C1497D2-2591-FE68-055E-D7E8D11F0D8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24101" y="3891462"/>
            <a:ext cx="1164961" cy="1164961"/>
          </a:xfrm>
          <a:prstGeom prst="rect">
            <a:avLst/>
          </a:prstGeom>
        </p:spPr>
      </p:pic>
      <p:pic>
        <p:nvPicPr>
          <p:cNvPr id="50" name="Picture 49">
            <a:extLst>
              <a:ext uri="{FF2B5EF4-FFF2-40B4-BE49-F238E27FC236}">
                <a16:creationId xmlns:a16="http://schemas.microsoft.com/office/drawing/2014/main" id="{33FB29DE-1FA6-1CAB-2EA1-914246856794}"/>
              </a:ext>
            </a:extLst>
          </p:cNvPr>
          <p:cNvPicPr>
            <a:picLocks noChangeAspect="1"/>
          </p:cNvPicPr>
          <p:nvPr/>
        </p:nvPicPr>
        <p:blipFill>
          <a:blip r:embed="rId10"/>
          <a:stretch>
            <a:fillRect/>
          </a:stretch>
        </p:blipFill>
        <p:spPr>
          <a:xfrm>
            <a:off x="4200215" y="4009538"/>
            <a:ext cx="863614" cy="982149"/>
          </a:xfrm>
          <a:prstGeom prst="rect">
            <a:avLst/>
          </a:prstGeom>
        </p:spPr>
      </p:pic>
      <p:pic>
        <p:nvPicPr>
          <p:cNvPr id="51" name="Picture 50">
            <a:extLst>
              <a:ext uri="{FF2B5EF4-FFF2-40B4-BE49-F238E27FC236}">
                <a16:creationId xmlns:a16="http://schemas.microsoft.com/office/drawing/2014/main" id="{E547A373-C672-995A-FFEF-FDD6AB60E3B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30908" y="3927603"/>
            <a:ext cx="599090" cy="1092680"/>
          </a:xfrm>
          <a:prstGeom prst="rect">
            <a:avLst/>
          </a:prstGeom>
        </p:spPr>
      </p:pic>
      <p:pic>
        <p:nvPicPr>
          <p:cNvPr id="12" name="Picture 11" descr="A blue circle with black background and a stack of chocolate bars&#10;&#10;Description automatically generated">
            <a:extLst>
              <a:ext uri="{FF2B5EF4-FFF2-40B4-BE49-F238E27FC236}">
                <a16:creationId xmlns:a16="http://schemas.microsoft.com/office/drawing/2014/main" id="{42BB712E-FBF5-F889-9F10-D8CC36FA497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434729" y="3454997"/>
            <a:ext cx="2176949" cy="2176949"/>
          </a:xfrm>
          <a:prstGeom prst="rect">
            <a:avLst/>
          </a:prstGeom>
        </p:spPr>
      </p:pic>
      <p:pic>
        <p:nvPicPr>
          <p:cNvPr id="14" name="Picture 13" descr="A blue circle with a blue line on it&#10;&#10;Description automatically generated">
            <a:extLst>
              <a:ext uri="{FF2B5EF4-FFF2-40B4-BE49-F238E27FC236}">
                <a16:creationId xmlns:a16="http://schemas.microsoft.com/office/drawing/2014/main" id="{048DF938-1784-D777-C343-BFA9CE374A5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472157" y="1048996"/>
            <a:ext cx="2176949" cy="2176949"/>
          </a:xfrm>
          <a:prstGeom prst="rect">
            <a:avLst/>
          </a:prstGeom>
        </p:spPr>
      </p:pic>
      <p:sp>
        <p:nvSpPr>
          <p:cNvPr id="15" name="Rounded Rectangle 14">
            <a:extLst>
              <a:ext uri="{FF2B5EF4-FFF2-40B4-BE49-F238E27FC236}">
                <a16:creationId xmlns:a16="http://schemas.microsoft.com/office/drawing/2014/main" id="{C65FFA94-5A86-5D8E-9B15-E2414DADC516}"/>
              </a:ext>
            </a:extLst>
          </p:cNvPr>
          <p:cNvSpPr/>
          <p:nvPr/>
        </p:nvSpPr>
        <p:spPr>
          <a:xfrm>
            <a:off x="8251308" y="5384674"/>
            <a:ext cx="261864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CHOCOLATE</a:t>
            </a:r>
          </a:p>
        </p:txBody>
      </p:sp>
      <p:sp>
        <p:nvSpPr>
          <p:cNvPr id="16" name="Rounded Rectangle 15">
            <a:extLst>
              <a:ext uri="{FF2B5EF4-FFF2-40B4-BE49-F238E27FC236}">
                <a16:creationId xmlns:a16="http://schemas.microsoft.com/office/drawing/2014/main" id="{BA719D23-C689-D80F-FDDD-C1178391FD79}"/>
              </a:ext>
            </a:extLst>
          </p:cNvPr>
          <p:cNvSpPr/>
          <p:nvPr/>
        </p:nvSpPr>
        <p:spPr>
          <a:xfrm>
            <a:off x="8213880" y="2951822"/>
            <a:ext cx="2618645" cy="6496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FUNCTIONAL FOOD</a:t>
            </a:r>
          </a:p>
        </p:txBody>
      </p:sp>
    </p:spTree>
    <p:extLst>
      <p:ext uri="{BB962C8B-B14F-4D97-AF65-F5344CB8AC3E}">
        <p14:creationId xmlns:p14="http://schemas.microsoft.com/office/powerpoint/2010/main" val="9860467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255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7A035-B7C8-E258-602B-8C7DE52648D8}"/>
              </a:ext>
            </a:extLst>
          </p:cNvPr>
          <p:cNvSpPr>
            <a:spLocks noGrp="1"/>
          </p:cNvSpPr>
          <p:nvPr>
            <p:ph type="title"/>
          </p:nvPr>
        </p:nvSpPr>
        <p:spPr>
          <a:xfrm>
            <a:off x="374650" y="3428999"/>
            <a:ext cx="10515600" cy="2366677"/>
          </a:xfrm>
        </p:spPr>
        <p:txBody>
          <a:bodyPr/>
          <a:lstStyle/>
          <a:p>
            <a:r>
              <a:rPr lang="en-US"/>
              <a:t>Appendix</a:t>
            </a:r>
          </a:p>
        </p:txBody>
      </p:sp>
      <p:cxnSp>
        <p:nvCxnSpPr>
          <p:cNvPr id="5" name="Straight Connector 4">
            <a:extLst>
              <a:ext uri="{FF2B5EF4-FFF2-40B4-BE49-F238E27FC236}">
                <a16:creationId xmlns:a16="http://schemas.microsoft.com/office/drawing/2014/main" id="{F7B79A1A-E0C9-D1DE-9D0B-8137BC9E3E82}"/>
              </a:ext>
            </a:extLst>
          </p:cNvPr>
          <p:cNvCxnSpPr>
            <a:cxnSpLocks/>
          </p:cNvCxnSpPr>
          <p:nvPr/>
        </p:nvCxnSpPr>
        <p:spPr>
          <a:xfrm>
            <a:off x="381000" y="6183466"/>
            <a:ext cx="115599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185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CE41-F1C5-F392-AA64-C3977BE48B28}"/>
              </a:ext>
            </a:extLst>
          </p:cNvPr>
          <p:cNvSpPr>
            <a:spLocks noGrp="1"/>
          </p:cNvSpPr>
          <p:nvPr>
            <p:ph type="title"/>
          </p:nvPr>
        </p:nvSpPr>
        <p:spPr>
          <a:xfrm>
            <a:off x="295214" y="2536248"/>
            <a:ext cx="6589789" cy="3045558"/>
          </a:xfrm>
        </p:spPr>
        <p:txBody>
          <a:bodyPr>
            <a:normAutofit/>
          </a:bodyPr>
          <a:lstStyle/>
          <a:p>
            <a:r>
              <a:rPr lang="en-US" sz="6600">
                <a:solidFill>
                  <a:srgbClr val="15788D"/>
                </a:solidFill>
                <a:latin typeface="Arial"/>
                <a:cs typeface="Arial"/>
              </a:rPr>
              <a:t>Keystone Postbiotic</a:t>
            </a:r>
            <a:r>
              <a:rPr lang="en-US" sz="4800" baseline="30000">
                <a:solidFill>
                  <a:srgbClr val="15788D"/>
                </a:solidFill>
                <a:latin typeface="Arial"/>
                <a:cs typeface="Arial"/>
              </a:rPr>
              <a:t>®</a:t>
            </a:r>
            <a:endParaRPr lang="en-US" sz="6600" baseline="30000">
              <a:solidFill>
                <a:srgbClr val="15788D"/>
              </a:solidFill>
            </a:endParaRPr>
          </a:p>
        </p:txBody>
      </p:sp>
      <p:sp>
        <p:nvSpPr>
          <p:cNvPr id="3" name="Text Placeholder 2">
            <a:extLst>
              <a:ext uri="{FF2B5EF4-FFF2-40B4-BE49-F238E27FC236}">
                <a16:creationId xmlns:a16="http://schemas.microsoft.com/office/drawing/2014/main" id="{29B93083-66B2-00E9-C391-1B005818EE82}"/>
              </a:ext>
            </a:extLst>
          </p:cNvPr>
          <p:cNvSpPr>
            <a:spLocks noGrp="1"/>
          </p:cNvSpPr>
          <p:nvPr>
            <p:ph type="body" idx="1"/>
          </p:nvPr>
        </p:nvSpPr>
        <p:spPr>
          <a:xfrm>
            <a:off x="295214" y="5581806"/>
            <a:ext cx="12243644" cy="1953487"/>
          </a:xfrm>
        </p:spPr>
        <p:txBody>
          <a:bodyPr vert="horz" lIns="91440" tIns="45720" rIns="91440" bIns="45720" rtlCol="0" anchor="t">
            <a:normAutofit/>
          </a:bodyPr>
          <a:lstStyle/>
          <a:p>
            <a:r>
              <a:rPr lang="en-US" sz="2800" dirty="0">
                <a:solidFill>
                  <a:srgbClr val="15788D"/>
                </a:solidFill>
                <a:latin typeface="Arial"/>
                <a:cs typeface="Arial"/>
              </a:rPr>
              <a:t>for foundational gut microbiome health</a:t>
            </a:r>
            <a:endParaRPr lang="en-US" sz="2800" dirty="0">
              <a:solidFill>
                <a:srgbClr val="15788D"/>
              </a:solidFill>
            </a:endParaRPr>
          </a:p>
        </p:txBody>
      </p:sp>
      <p:sp>
        <p:nvSpPr>
          <p:cNvPr id="19" name="TextBox 18">
            <a:extLst>
              <a:ext uri="{FF2B5EF4-FFF2-40B4-BE49-F238E27FC236}">
                <a16:creationId xmlns:a16="http://schemas.microsoft.com/office/drawing/2014/main" id="{393C7F3D-9A6C-C5BA-8B8C-087727DAE66D}"/>
              </a:ext>
            </a:extLst>
          </p:cNvPr>
          <p:cNvSpPr txBox="1"/>
          <p:nvPr/>
        </p:nvSpPr>
        <p:spPr>
          <a:xfrm>
            <a:off x="9359153" y="7996518"/>
            <a:ext cx="184731" cy="369332"/>
          </a:xfrm>
          <a:prstGeom prst="rect">
            <a:avLst/>
          </a:prstGeom>
          <a:noFill/>
        </p:spPr>
        <p:txBody>
          <a:bodyPr wrap="none" rtlCol="0">
            <a:spAutoFit/>
          </a:bodyPr>
          <a:lstStyle/>
          <a:p>
            <a:endParaRPr lang="en-US"/>
          </a:p>
        </p:txBody>
      </p:sp>
      <p:cxnSp>
        <p:nvCxnSpPr>
          <p:cNvPr id="27" name="Straight Connector 26">
            <a:extLst>
              <a:ext uri="{FF2B5EF4-FFF2-40B4-BE49-F238E27FC236}">
                <a16:creationId xmlns:a16="http://schemas.microsoft.com/office/drawing/2014/main" id="{E228A15F-157C-44AE-2BF4-9042CA43518E}"/>
              </a:ext>
            </a:extLst>
          </p:cNvPr>
          <p:cNvCxnSpPr>
            <a:cxnSpLocks/>
          </p:cNvCxnSpPr>
          <p:nvPr/>
        </p:nvCxnSpPr>
        <p:spPr>
          <a:xfrm>
            <a:off x="219014" y="3936153"/>
            <a:ext cx="0" cy="1416206"/>
          </a:xfrm>
          <a:prstGeom prst="line">
            <a:avLst/>
          </a:prstGeom>
          <a:ln w="12700">
            <a:solidFill>
              <a:srgbClr val="B7D8FF"/>
            </a:solidFill>
          </a:ln>
        </p:spPr>
        <p:style>
          <a:lnRef idx="1">
            <a:schemeClr val="dk1"/>
          </a:lnRef>
          <a:fillRef idx="0">
            <a:schemeClr val="dk1"/>
          </a:fillRef>
          <a:effectRef idx="0">
            <a:schemeClr val="dk1"/>
          </a:effectRef>
          <a:fontRef idx="minor">
            <a:schemeClr val="tx1"/>
          </a:fontRef>
        </p:style>
      </p:cxnSp>
      <p:pic>
        <p:nvPicPr>
          <p:cNvPr id="32" name="Picture 31" descr="A circle with a circle and a circle with a circle and a circle with a circle and a circle with a circle and a circle with a circle and a circle with a circle and a circle with&#10;&#10;Description automatically generated">
            <a:extLst>
              <a:ext uri="{FF2B5EF4-FFF2-40B4-BE49-F238E27FC236}">
                <a16:creationId xmlns:a16="http://schemas.microsoft.com/office/drawing/2014/main" id="{14D108A0-02E8-22B1-A55F-EC65566CF74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751493" y="0"/>
            <a:ext cx="6627543" cy="6431946"/>
          </a:xfrm>
          <a:prstGeom prst="rect">
            <a:avLst/>
          </a:prstGeom>
        </p:spPr>
      </p:pic>
    </p:spTree>
    <p:extLst>
      <p:ext uri="{BB962C8B-B14F-4D97-AF65-F5344CB8AC3E}">
        <p14:creationId xmlns:p14="http://schemas.microsoft.com/office/powerpoint/2010/main" val="18894626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CAAED-8931-D596-157B-BD642E0BE1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40D0C7-1DAC-1520-9179-FF127983F37A}"/>
              </a:ext>
            </a:extLst>
          </p:cNvPr>
          <p:cNvSpPr>
            <a:spLocks noGrp="1"/>
          </p:cNvSpPr>
          <p:nvPr>
            <p:ph type="title"/>
          </p:nvPr>
        </p:nvSpPr>
        <p:spPr>
          <a:xfrm>
            <a:off x="295214" y="2536248"/>
            <a:ext cx="6589789" cy="3045558"/>
          </a:xfrm>
        </p:spPr>
        <p:txBody>
          <a:bodyPr>
            <a:normAutofit/>
          </a:bodyPr>
          <a:lstStyle/>
          <a:p>
            <a:r>
              <a:rPr lang="en-US" sz="4800" baseline="30000" dirty="0">
                <a:solidFill>
                  <a:srgbClr val="15788D"/>
                </a:solidFill>
                <a:latin typeface="Arial"/>
                <a:cs typeface="Arial"/>
              </a:rPr>
              <a:t> </a:t>
            </a:r>
            <a:r>
              <a:rPr lang="en-US" sz="8800" baseline="30000" dirty="0">
                <a:solidFill>
                  <a:srgbClr val="15788D"/>
                </a:solidFill>
                <a:latin typeface="Arial"/>
                <a:cs typeface="Arial"/>
              </a:rPr>
              <a:t>Services</a:t>
            </a:r>
            <a:endParaRPr lang="en-US" sz="8800" baseline="30000">
              <a:solidFill>
                <a:srgbClr val="15788D"/>
              </a:solidFill>
            </a:endParaRPr>
          </a:p>
        </p:txBody>
      </p:sp>
      <p:sp>
        <p:nvSpPr>
          <p:cNvPr id="3" name="Text Placeholder 2">
            <a:extLst>
              <a:ext uri="{FF2B5EF4-FFF2-40B4-BE49-F238E27FC236}">
                <a16:creationId xmlns:a16="http://schemas.microsoft.com/office/drawing/2014/main" id="{820E6A7A-76D1-F189-6C1F-D11E64E123AE}"/>
              </a:ext>
            </a:extLst>
          </p:cNvPr>
          <p:cNvSpPr>
            <a:spLocks noGrp="1"/>
          </p:cNvSpPr>
          <p:nvPr>
            <p:ph type="body" idx="1"/>
          </p:nvPr>
        </p:nvSpPr>
        <p:spPr>
          <a:xfrm>
            <a:off x="295214" y="5581806"/>
            <a:ext cx="12243644" cy="1953487"/>
          </a:xfrm>
        </p:spPr>
        <p:txBody>
          <a:bodyPr vert="horz" lIns="91440" tIns="45720" rIns="91440" bIns="45720" rtlCol="0" anchor="t">
            <a:normAutofit/>
          </a:bodyPr>
          <a:lstStyle/>
          <a:p>
            <a:r>
              <a:rPr lang="en-US" sz="2800" dirty="0">
                <a:solidFill>
                  <a:srgbClr val="15788D"/>
                </a:solidFill>
                <a:latin typeface="Arial"/>
                <a:cs typeface="Arial"/>
              </a:rPr>
              <a:t>Development &amp; Marketing</a:t>
            </a:r>
            <a:endParaRPr lang="en-US" sz="2800" dirty="0">
              <a:solidFill>
                <a:srgbClr val="15788D"/>
              </a:solidFill>
            </a:endParaRPr>
          </a:p>
        </p:txBody>
      </p:sp>
      <p:sp>
        <p:nvSpPr>
          <p:cNvPr id="19" name="TextBox 18">
            <a:extLst>
              <a:ext uri="{FF2B5EF4-FFF2-40B4-BE49-F238E27FC236}">
                <a16:creationId xmlns:a16="http://schemas.microsoft.com/office/drawing/2014/main" id="{881F24D9-B872-FDE5-D080-D6B595A72266}"/>
              </a:ext>
            </a:extLst>
          </p:cNvPr>
          <p:cNvSpPr txBox="1"/>
          <p:nvPr/>
        </p:nvSpPr>
        <p:spPr>
          <a:xfrm>
            <a:off x="9359153" y="7996518"/>
            <a:ext cx="184731" cy="369332"/>
          </a:xfrm>
          <a:prstGeom prst="rect">
            <a:avLst/>
          </a:prstGeom>
          <a:noFill/>
        </p:spPr>
        <p:txBody>
          <a:bodyPr wrap="none" rtlCol="0">
            <a:spAutoFit/>
          </a:bodyPr>
          <a:lstStyle/>
          <a:p>
            <a:endParaRPr lang="en-US"/>
          </a:p>
        </p:txBody>
      </p:sp>
      <p:cxnSp>
        <p:nvCxnSpPr>
          <p:cNvPr id="27" name="Straight Connector 26">
            <a:extLst>
              <a:ext uri="{FF2B5EF4-FFF2-40B4-BE49-F238E27FC236}">
                <a16:creationId xmlns:a16="http://schemas.microsoft.com/office/drawing/2014/main" id="{342ED608-A320-6E7A-22DE-E8781B85ABF3}"/>
              </a:ext>
            </a:extLst>
          </p:cNvPr>
          <p:cNvCxnSpPr>
            <a:cxnSpLocks/>
          </p:cNvCxnSpPr>
          <p:nvPr/>
        </p:nvCxnSpPr>
        <p:spPr>
          <a:xfrm>
            <a:off x="219014" y="3936153"/>
            <a:ext cx="0" cy="1416206"/>
          </a:xfrm>
          <a:prstGeom prst="line">
            <a:avLst/>
          </a:prstGeom>
          <a:ln w="12700">
            <a:solidFill>
              <a:srgbClr val="B7D8FF"/>
            </a:solidFill>
          </a:ln>
        </p:spPr>
        <p:style>
          <a:lnRef idx="1">
            <a:schemeClr val="dk1"/>
          </a:lnRef>
          <a:fillRef idx="0">
            <a:schemeClr val="dk1"/>
          </a:fillRef>
          <a:effectRef idx="0">
            <a:schemeClr val="dk1"/>
          </a:effectRef>
          <a:fontRef idx="minor">
            <a:schemeClr val="tx1"/>
          </a:fontRef>
        </p:style>
      </p:cxnSp>
      <p:pic>
        <p:nvPicPr>
          <p:cNvPr id="4" name="Picture 3" descr="A blue logo with black background&#10;&#10;AI-generated content may be incorrect.">
            <a:extLst>
              <a:ext uri="{FF2B5EF4-FFF2-40B4-BE49-F238E27FC236}">
                <a16:creationId xmlns:a16="http://schemas.microsoft.com/office/drawing/2014/main" id="{ACC80226-E4FB-DFD6-FDCC-1AB83C83CFDE}"/>
              </a:ext>
            </a:extLst>
          </p:cNvPr>
          <p:cNvPicPr>
            <a:picLocks noChangeAspect="1"/>
          </p:cNvPicPr>
          <p:nvPr/>
        </p:nvPicPr>
        <p:blipFill>
          <a:blip r:embed="rId2"/>
          <a:stretch>
            <a:fillRect/>
          </a:stretch>
        </p:blipFill>
        <p:spPr>
          <a:xfrm>
            <a:off x="5353050" y="-704850"/>
            <a:ext cx="7499350" cy="7562850"/>
          </a:xfrm>
          <a:prstGeom prst="rect">
            <a:avLst/>
          </a:prstGeom>
        </p:spPr>
      </p:pic>
    </p:spTree>
    <p:extLst>
      <p:ext uri="{BB962C8B-B14F-4D97-AF65-F5344CB8AC3E}">
        <p14:creationId xmlns:p14="http://schemas.microsoft.com/office/powerpoint/2010/main" val="4261516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886DA-124A-11B6-67DE-C9B066AB8D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2F31F2-11D0-EF61-0436-0CB276BF42D9}"/>
              </a:ext>
            </a:extLst>
          </p:cNvPr>
          <p:cNvSpPr>
            <a:spLocks noGrp="1"/>
          </p:cNvSpPr>
          <p:nvPr>
            <p:ph type="title" idx="4294967295"/>
          </p:nvPr>
        </p:nvSpPr>
        <p:spPr>
          <a:xfrm>
            <a:off x="398390" y="621761"/>
            <a:ext cx="9774238" cy="868363"/>
          </a:xfrm>
        </p:spPr>
        <p:txBody>
          <a:bodyPr>
            <a:normAutofit/>
          </a:bodyPr>
          <a:lstStyle/>
          <a:p>
            <a:r>
              <a:rPr lang="en-US" sz="3600" dirty="0">
                <a:latin typeface="Arial"/>
                <a:cs typeface="Arial"/>
              </a:rPr>
              <a:t>Development Services</a:t>
            </a:r>
            <a:endParaRPr lang="en-US" sz="3600" dirty="0"/>
          </a:p>
        </p:txBody>
      </p:sp>
      <p:sp>
        <p:nvSpPr>
          <p:cNvPr id="6" name="TextBox 5">
            <a:extLst>
              <a:ext uri="{FF2B5EF4-FFF2-40B4-BE49-F238E27FC236}">
                <a16:creationId xmlns:a16="http://schemas.microsoft.com/office/drawing/2014/main" id="{7CCD0DD2-96E4-4EE2-28CD-506A9E0BEC09}"/>
              </a:ext>
            </a:extLst>
          </p:cNvPr>
          <p:cNvSpPr txBox="1"/>
          <p:nvPr/>
        </p:nvSpPr>
        <p:spPr>
          <a:xfrm>
            <a:off x="398390" y="2855806"/>
            <a:ext cx="6298624" cy="2242483"/>
          </a:xfrm>
          <a:prstGeom prst="roundRect">
            <a:avLst>
              <a:gd name="adj" fmla="val 9135"/>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900" b="1" dirty="0">
                <a:solidFill>
                  <a:srgbClr val="1E8197"/>
                </a:solidFill>
                <a:cs typeface="Arial"/>
              </a:rPr>
              <a:t>Compatibility Assessment</a:t>
            </a:r>
          </a:p>
          <a:p>
            <a:pPr marL="342900" indent="-342900">
              <a:buClr>
                <a:schemeClr val="accent5">
                  <a:lumMod val="90000"/>
                </a:schemeClr>
              </a:buClr>
              <a:buFont typeface="Arial" panose="020B0604020202020204" pitchFamily="34" charset="0"/>
              <a:buChar char="•"/>
            </a:pPr>
            <a:r>
              <a:rPr lang="en-US" sz="1900" dirty="0">
                <a:solidFill>
                  <a:srgbClr val="1E8197"/>
                </a:solidFill>
                <a:cs typeface="Arial"/>
              </a:rPr>
              <a:t>MOA development</a:t>
            </a:r>
          </a:p>
          <a:p>
            <a:pPr marL="342900" indent="-342900">
              <a:buClr>
                <a:srgbClr val="CAE9EC"/>
              </a:buClr>
              <a:buFont typeface="Arial" panose="020B0604020202020204" pitchFamily="34" charset="0"/>
              <a:buChar char="•"/>
            </a:pPr>
            <a:r>
              <a:rPr lang="en-US" sz="1900" dirty="0">
                <a:solidFill>
                  <a:srgbClr val="1E8197"/>
                </a:solidFill>
                <a:cs typeface="Arial"/>
              </a:rPr>
              <a:t>Ingredient assessments </a:t>
            </a:r>
            <a:endParaRPr lang="en-US" dirty="0"/>
          </a:p>
          <a:p>
            <a:pPr marL="342900" indent="-342900">
              <a:buClr>
                <a:schemeClr val="accent5">
                  <a:lumMod val="90000"/>
                </a:schemeClr>
              </a:buClr>
              <a:buFont typeface="Arial" panose="020B0604020202020204" pitchFamily="34" charset="0"/>
              <a:buChar char="•"/>
            </a:pPr>
            <a:r>
              <a:rPr lang="en-US" sz="1900" dirty="0">
                <a:solidFill>
                  <a:srgbClr val="1E8197"/>
                </a:solidFill>
                <a:cs typeface="Arial"/>
              </a:rPr>
              <a:t>Near term stability </a:t>
            </a:r>
          </a:p>
          <a:p>
            <a:pPr marL="342900" indent="-342900">
              <a:buClr>
                <a:schemeClr val="accent5">
                  <a:lumMod val="90000"/>
                </a:schemeClr>
              </a:buClr>
              <a:buFont typeface="Arial" panose="020B0604020202020204" pitchFamily="34" charset="0"/>
              <a:buChar char="•"/>
            </a:pPr>
            <a:r>
              <a:rPr lang="en-US" sz="1900" dirty="0">
                <a:solidFill>
                  <a:srgbClr val="1E8197"/>
                </a:solidFill>
                <a:cs typeface="Arial"/>
              </a:rPr>
              <a:t>Potential process development</a:t>
            </a:r>
          </a:p>
          <a:p>
            <a:endParaRPr lang="en-US" sz="1900" b="1">
              <a:solidFill>
                <a:srgbClr val="1E8197"/>
              </a:solidFill>
              <a:cs typeface="Arial"/>
            </a:endParaRPr>
          </a:p>
          <a:p>
            <a:endParaRPr lang="en-US" sz="1900" b="1" dirty="0">
              <a:solidFill>
                <a:srgbClr val="1E8197"/>
              </a:solidFill>
              <a:cs typeface="Arial"/>
            </a:endParaRPr>
          </a:p>
        </p:txBody>
      </p:sp>
      <p:sp>
        <p:nvSpPr>
          <p:cNvPr id="7" name="TextBox 6">
            <a:extLst>
              <a:ext uri="{FF2B5EF4-FFF2-40B4-BE49-F238E27FC236}">
                <a16:creationId xmlns:a16="http://schemas.microsoft.com/office/drawing/2014/main" id="{88CA547B-F87E-6605-C331-C96B0B6824E5}"/>
              </a:ext>
            </a:extLst>
          </p:cNvPr>
          <p:cNvSpPr txBox="1"/>
          <p:nvPr/>
        </p:nvSpPr>
        <p:spPr>
          <a:xfrm>
            <a:off x="398390" y="1309412"/>
            <a:ext cx="1186741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dirty="0">
                <a:cs typeface="Arial"/>
              </a:rPr>
              <a:t>We collaborate with your R&amp;D and PD teams to </a:t>
            </a:r>
            <a:r>
              <a:rPr lang="en-US" sz="2100" dirty="0">
                <a:ea typeface="+mn-lt"/>
                <a:cs typeface="+mn-lt"/>
              </a:rPr>
              <a:t>develop differentiated, outcome-driven formulation concepts </a:t>
            </a:r>
            <a:endParaRPr lang="en-US" sz="2100" dirty="0"/>
          </a:p>
        </p:txBody>
      </p:sp>
      <p:sp>
        <p:nvSpPr>
          <p:cNvPr id="15" name="Slide Number Placeholder 2">
            <a:extLst>
              <a:ext uri="{FF2B5EF4-FFF2-40B4-BE49-F238E27FC236}">
                <a16:creationId xmlns:a16="http://schemas.microsoft.com/office/drawing/2014/main" id="{FF0D138F-3A90-C4B7-DC6D-2300E14D4606}"/>
              </a:ext>
            </a:extLst>
          </p:cNvPr>
          <p:cNvSpPr txBox="1">
            <a:spLocks/>
          </p:cNvSpPr>
          <p:nvPr/>
        </p:nvSpPr>
        <p:spPr>
          <a:xfrm>
            <a:off x="11008575" y="6276760"/>
            <a:ext cx="80505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1E8197"/>
                </a:solidFill>
                <a:effectLst/>
                <a:uLnTx/>
                <a:uFillTx/>
                <a:latin typeface="Arial"/>
                <a:cs typeface="Arial"/>
                <a:sym typeface="Arial"/>
              </a:rPr>
              <a:t>Page </a:t>
            </a:r>
            <a:fld id="{BEBEA65F-E538-4398-A746-9B25D947C8EB}" type="slidenum">
              <a:rPr kumimoji="0" lang="en-US" sz="1000" b="0" i="0" u="none" strike="noStrike" kern="0" cap="none" spc="0" normalizeH="0" baseline="0" noProof="0" smtClean="0">
                <a:ln>
                  <a:noFill/>
                </a:ln>
                <a:solidFill>
                  <a:srgbClr val="1E8197"/>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lang="en-US" sz="1000" b="0" i="0" u="none" strike="noStrike" kern="0" cap="none" spc="0" normalizeH="0" baseline="0" noProof="0">
              <a:ln>
                <a:noFill/>
              </a:ln>
              <a:solidFill>
                <a:srgbClr val="1E8197"/>
              </a:solidFill>
              <a:effectLst/>
              <a:uLnTx/>
              <a:uFillTx/>
              <a:latin typeface="Arial"/>
              <a:cs typeface="Arial"/>
              <a:sym typeface="Arial"/>
            </a:endParaRPr>
          </a:p>
        </p:txBody>
      </p:sp>
      <p:sp>
        <p:nvSpPr>
          <p:cNvPr id="12" name="TextBox 11">
            <a:extLst>
              <a:ext uri="{FF2B5EF4-FFF2-40B4-BE49-F238E27FC236}">
                <a16:creationId xmlns:a16="http://schemas.microsoft.com/office/drawing/2014/main" id="{893134CE-DB69-110C-16AD-0B642C81D15D}"/>
              </a:ext>
            </a:extLst>
          </p:cNvPr>
          <p:cNvSpPr txBox="1"/>
          <p:nvPr/>
        </p:nvSpPr>
        <p:spPr>
          <a:xfrm>
            <a:off x="6697337" y="2941648"/>
            <a:ext cx="6194738" cy="2893100"/>
          </a:xfrm>
          <a:prstGeom prst="rect">
            <a:avLst/>
          </a:prstGeom>
          <a:noFill/>
        </p:spPr>
        <p:txBody>
          <a:bodyPr wrap="square" lIns="91440" tIns="45720" rIns="91440" bIns="45720" anchor="t">
            <a:spAutoFit/>
          </a:bodyPr>
          <a:lstStyle/>
          <a:p>
            <a:r>
              <a:rPr lang="en-US" sz="1900" b="1" dirty="0">
                <a:solidFill>
                  <a:srgbClr val="1E8197"/>
                </a:solidFill>
                <a:cs typeface="Arial"/>
              </a:rPr>
              <a:t>Product Ideation</a:t>
            </a:r>
            <a:endParaRPr lang="en-US">
              <a:ea typeface="+mn-ea"/>
            </a:endParaRPr>
          </a:p>
          <a:p>
            <a:pPr marL="342900" indent="-342900">
              <a:buFont typeface="Arial"/>
              <a:buChar char="•"/>
            </a:pPr>
            <a:r>
              <a:rPr lang="en-US" dirty="0">
                <a:solidFill>
                  <a:srgbClr val="1E8197"/>
                </a:solidFill>
                <a:cs typeface="Arial"/>
              </a:rPr>
              <a:t>Health outcome</a:t>
            </a:r>
          </a:p>
          <a:p>
            <a:pPr marL="342900" indent="-342900">
              <a:buFont typeface="Arial"/>
              <a:buChar char="•"/>
            </a:pPr>
            <a:r>
              <a:rPr lang="en-US" dirty="0">
                <a:solidFill>
                  <a:srgbClr val="1E8197"/>
                </a:solidFill>
                <a:cs typeface="Arial"/>
              </a:rPr>
              <a:t>MOA</a:t>
            </a:r>
            <a:endParaRPr lang="en-US">
              <a:solidFill>
                <a:srgbClr val="14788C"/>
              </a:solidFill>
              <a:cs typeface="Arial"/>
            </a:endParaRPr>
          </a:p>
          <a:p>
            <a:pPr marL="342900" indent="-342900">
              <a:buFont typeface="Arial"/>
              <a:buChar char="•"/>
            </a:pPr>
            <a:r>
              <a:rPr lang="en-US" sz="1900" dirty="0">
                <a:solidFill>
                  <a:srgbClr val="1E8197"/>
                </a:solidFill>
                <a:cs typeface="Arial"/>
              </a:rPr>
              <a:t>Clinical Biomarkers</a:t>
            </a:r>
            <a:endParaRPr lang="en-US">
              <a:cs typeface="Arial"/>
            </a:endParaRPr>
          </a:p>
          <a:p>
            <a:endParaRPr lang="en-US" b="1">
              <a:solidFill>
                <a:srgbClr val="14788C"/>
              </a:solidFill>
              <a:cs typeface="Arial"/>
            </a:endParaRPr>
          </a:p>
          <a:p>
            <a:r>
              <a:rPr lang="en-US" sz="1800" b="1" dirty="0">
                <a:solidFill>
                  <a:srgbClr val="1E8197"/>
                </a:solidFill>
                <a:cs typeface="Arial"/>
              </a:rPr>
              <a:t>Claims</a:t>
            </a:r>
          </a:p>
          <a:p>
            <a:pPr marL="285750" indent="-285750">
              <a:buClr>
                <a:schemeClr val="accent5">
                  <a:lumMod val="90000"/>
                </a:schemeClr>
              </a:buClr>
              <a:buFont typeface="Arial" panose="020B0604020202020204" pitchFamily="34" charset="0"/>
              <a:buChar char="•"/>
            </a:pPr>
            <a:r>
              <a:rPr lang="en-US" dirty="0">
                <a:solidFill>
                  <a:srgbClr val="1E8197"/>
                </a:solidFill>
                <a:cs typeface="Arial"/>
              </a:rPr>
              <a:t>Structure/function claims + lifestyle claims</a:t>
            </a:r>
          </a:p>
          <a:p>
            <a:endParaRPr lang="en-US" sz="1800" b="1">
              <a:solidFill>
                <a:srgbClr val="1E8197"/>
              </a:solidFill>
              <a:cs typeface="Arial"/>
            </a:endParaRPr>
          </a:p>
          <a:p>
            <a:endParaRPr lang="en-US" sz="1800" b="1" i="0" u="none" strike="noStrike" kern="1200" cap="none" spc="0" normalizeH="0" baseline="0" noProof="0" dirty="0">
              <a:ln>
                <a:noFill/>
              </a:ln>
              <a:solidFill>
                <a:srgbClr val="1E8197"/>
              </a:solidFill>
              <a:effectLst/>
              <a:uLnTx/>
              <a:uFillTx/>
              <a:latin typeface="Arial" panose="020B0604020202020204"/>
              <a:cs typeface="Arial"/>
            </a:endParaRPr>
          </a:p>
          <a:p>
            <a:endParaRPr lang="en-US" sz="1800" b="1">
              <a:solidFill>
                <a:srgbClr val="1E8197"/>
              </a:solidFill>
              <a:cs typeface="Arial"/>
            </a:endParaRPr>
          </a:p>
        </p:txBody>
      </p:sp>
      <p:sp>
        <p:nvSpPr>
          <p:cNvPr id="16" name="TextBox 15">
            <a:extLst>
              <a:ext uri="{FF2B5EF4-FFF2-40B4-BE49-F238E27FC236}">
                <a16:creationId xmlns:a16="http://schemas.microsoft.com/office/drawing/2014/main" id="{44DF058F-A0D3-3506-1551-48C55C155B2B}"/>
              </a:ext>
            </a:extLst>
          </p:cNvPr>
          <p:cNvSpPr txBox="1"/>
          <p:nvPr/>
        </p:nvSpPr>
        <p:spPr>
          <a:xfrm>
            <a:off x="400424" y="2206628"/>
            <a:ext cx="6825802" cy="369332"/>
          </a:xfrm>
          <a:prstGeom prst="rect">
            <a:avLst/>
          </a:prstGeom>
          <a:noFill/>
        </p:spPr>
        <p:txBody>
          <a:bodyPr wrap="square" lIns="91440" tIns="45720" rIns="91440" bIns="45720" anchor="t">
            <a:spAutoFit/>
          </a:bodyPr>
          <a:lstStyle/>
          <a:p>
            <a:r>
              <a:rPr lang="en-US" b="1" dirty="0">
                <a:solidFill>
                  <a:schemeClr val="tx2"/>
                </a:solidFill>
                <a:cs typeface="Arial"/>
              </a:rPr>
              <a:t>FORMULATION COMPATIBILITY </a:t>
            </a:r>
            <a:endParaRPr lang="en-US" sz="1800" b="1" dirty="0">
              <a:solidFill>
                <a:schemeClr val="tx2"/>
              </a:solidFill>
              <a:cs typeface="Arial"/>
            </a:endParaRPr>
          </a:p>
        </p:txBody>
      </p:sp>
      <p:sp>
        <p:nvSpPr>
          <p:cNvPr id="18" name="TextBox 17">
            <a:extLst>
              <a:ext uri="{FF2B5EF4-FFF2-40B4-BE49-F238E27FC236}">
                <a16:creationId xmlns:a16="http://schemas.microsoft.com/office/drawing/2014/main" id="{CC558CC6-316D-8045-D7A7-C59A866045BB}"/>
              </a:ext>
            </a:extLst>
          </p:cNvPr>
          <p:cNvSpPr txBox="1"/>
          <p:nvPr/>
        </p:nvSpPr>
        <p:spPr>
          <a:xfrm>
            <a:off x="6799311" y="2206036"/>
            <a:ext cx="6825802" cy="369332"/>
          </a:xfrm>
          <a:prstGeom prst="rect">
            <a:avLst/>
          </a:prstGeom>
          <a:noFill/>
        </p:spPr>
        <p:txBody>
          <a:bodyPr wrap="square">
            <a:spAutoFit/>
          </a:bodyPr>
          <a:lstStyle/>
          <a:p>
            <a:r>
              <a:rPr lang="en-US" b="1" dirty="0">
                <a:solidFill>
                  <a:schemeClr val="tx2"/>
                </a:solidFill>
                <a:cs typeface="Arial"/>
              </a:rPr>
              <a:t>NEW PRODUCT CONCEPTS</a:t>
            </a:r>
          </a:p>
        </p:txBody>
      </p:sp>
      <p:sp>
        <p:nvSpPr>
          <p:cNvPr id="19" name="Rounded Rectangle 18">
            <a:extLst>
              <a:ext uri="{FF2B5EF4-FFF2-40B4-BE49-F238E27FC236}">
                <a16:creationId xmlns:a16="http://schemas.microsoft.com/office/drawing/2014/main" id="{E107319D-DEB9-3324-A2AB-82F605599D6E}"/>
              </a:ext>
            </a:extLst>
          </p:cNvPr>
          <p:cNvSpPr/>
          <p:nvPr/>
        </p:nvSpPr>
        <p:spPr>
          <a:xfrm>
            <a:off x="398390" y="2665305"/>
            <a:ext cx="6105441" cy="2891352"/>
          </a:xfrm>
          <a:prstGeom prst="roundRect">
            <a:avLst>
              <a:gd name="adj" fmla="val 5288"/>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6B7D783F-B2C2-CFCE-4D11-93BBF254C070}"/>
              </a:ext>
            </a:extLst>
          </p:cNvPr>
          <p:cNvSpPr/>
          <p:nvPr/>
        </p:nvSpPr>
        <p:spPr>
          <a:xfrm>
            <a:off x="6697014" y="2668996"/>
            <a:ext cx="5116648" cy="2887660"/>
          </a:xfrm>
          <a:prstGeom prst="roundRect">
            <a:avLst>
              <a:gd name="adj" fmla="val 5288"/>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88411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2B1DC-0610-7B61-8B12-B0B2323762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500636-605C-073D-F350-616D175E28E9}"/>
              </a:ext>
            </a:extLst>
          </p:cNvPr>
          <p:cNvSpPr>
            <a:spLocks noGrp="1"/>
          </p:cNvSpPr>
          <p:nvPr>
            <p:ph type="title" idx="4294967295"/>
          </p:nvPr>
        </p:nvSpPr>
        <p:spPr>
          <a:xfrm>
            <a:off x="398390" y="621761"/>
            <a:ext cx="9774238" cy="868363"/>
          </a:xfrm>
        </p:spPr>
        <p:txBody>
          <a:bodyPr>
            <a:normAutofit/>
          </a:bodyPr>
          <a:lstStyle/>
          <a:p>
            <a:r>
              <a:rPr lang="en-US" sz="3600" dirty="0">
                <a:latin typeface="Arial"/>
                <a:cs typeface="Arial"/>
              </a:rPr>
              <a:t>Marketing Services</a:t>
            </a:r>
            <a:endParaRPr lang="en-US" sz="3600" dirty="0"/>
          </a:p>
        </p:txBody>
      </p:sp>
      <p:sp>
        <p:nvSpPr>
          <p:cNvPr id="6" name="TextBox 5">
            <a:extLst>
              <a:ext uri="{FF2B5EF4-FFF2-40B4-BE49-F238E27FC236}">
                <a16:creationId xmlns:a16="http://schemas.microsoft.com/office/drawing/2014/main" id="{F913B5EC-C012-E14D-ED1D-880B31034F62}"/>
              </a:ext>
            </a:extLst>
          </p:cNvPr>
          <p:cNvSpPr txBox="1"/>
          <p:nvPr/>
        </p:nvSpPr>
        <p:spPr>
          <a:xfrm>
            <a:off x="398390" y="2394595"/>
            <a:ext cx="6298624" cy="3162062"/>
          </a:xfrm>
          <a:prstGeom prst="roundRect">
            <a:avLst>
              <a:gd name="adj" fmla="val 9135"/>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900" b="1" dirty="0">
                <a:solidFill>
                  <a:srgbClr val="1E8197"/>
                </a:solidFill>
                <a:cs typeface="Arial"/>
              </a:rPr>
              <a:t>Ingredient Storytelling Kit</a:t>
            </a:r>
          </a:p>
          <a:p>
            <a:pPr marL="342900" indent="-342900">
              <a:buClr>
                <a:schemeClr val="accent5">
                  <a:lumMod val="90000"/>
                </a:schemeClr>
              </a:buClr>
              <a:buFont typeface="Arial" panose="020B0604020202020204" pitchFamily="34" charset="0"/>
              <a:buChar char="•"/>
            </a:pPr>
            <a:r>
              <a:rPr lang="en-US" sz="1900" dirty="0">
                <a:solidFill>
                  <a:srgbClr val="1E8197"/>
                </a:solidFill>
                <a:cs typeface="Arial"/>
              </a:rPr>
              <a:t>Science-backed narratives</a:t>
            </a:r>
          </a:p>
          <a:p>
            <a:pPr marL="342900" indent="-342900">
              <a:buClr>
                <a:schemeClr val="accent5">
                  <a:lumMod val="90000"/>
                </a:schemeClr>
              </a:buClr>
              <a:buFont typeface="Arial" panose="020B0604020202020204" pitchFamily="34" charset="0"/>
              <a:buChar char="•"/>
            </a:pPr>
            <a:r>
              <a:rPr lang="en-US" sz="1900" dirty="0">
                <a:solidFill>
                  <a:srgbClr val="1E8197"/>
                </a:solidFill>
                <a:cs typeface="Arial"/>
              </a:rPr>
              <a:t>Messaging/positioning</a:t>
            </a:r>
          </a:p>
          <a:p>
            <a:pPr marL="342900" indent="-342900">
              <a:buClr>
                <a:schemeClr val="accent5">
                  <a:lumMod val="90000"/>
                </a:schemeClr>
              </a:buClr>
              <a:buFont typeface="Arial" panose="020B0604020202020204" pitchFamily="34" charset="0"/>
              <a:buChar char="•"/>
            </a:pPr>
            <a:r>
              <a:rPr lang="en-US" sz="1900" dirty="0">
                <a:solidFill>
                  <a:srgbClr val="1E8197"/>
                </a:solidFill>
                <a:cs typeface="Arial"/>
              </a:rPr>
              <a:t>Visuals</a:t>
            </a:r>
          </a:p>
          <a:p>
            <a:pPr marL="342900" indent="-342900">
              <a:buClr>
                <a:schemeClr val="accent5">
                  <a:lumMod val="90000"/>
                </a:schemeClr>
              </a:buClr>
              <a:buFont typeface="Arial" panose="020B0604020202020204" pitchFamily="34" charset="0"/>
              <a:buChar char="•"/>
            </a:pPr>
            <a:r>
              <a:rPr lang="en-US" sz="1900" dirty="0">
                <a:solidFill>
                  <a:srgbClr val="1E8197"/>
                </a:solidFill>
                <a:cs typeface="Arial"/>
              </a:rPr>
              <a:t>Educational content </a:t>
            </a:r>
            <a:endParaRPr lang="en-US" sz="1900" dirty="0">
              <a:solidFill>
                <a:srgbClr val="14788C"/>
              </a:solidFill>
              <a:cs typeface="Arial"/>
            </a:endParaRPr>
          </a:p>
          <a:p>
            <a:endParaRPr lang="en-US" sz="1900" b="1">
              <a:solidFill>
                <a:srgbClr val="1E8197"/>
              </a:solidFill>
              <a:cs typeface="Arial"/>
            </a:endParaRPr>
          </a:p>
          <a:p>
            <a:r>
              <a:rPr lang="en-US" sz="1900" b="1" dirty="0">
                <a:solidFill>
                  <a:srgbClr val="1E8197"/>
                </a:solidFill>
                <a:cs typeface="Arial"/>
              </a:rPr>
              <a:t>Consumer and Category Insights</a:t>
            </a:r>
            <a:endParaRPr lang="en-US" sz="1900" dirty="0">
              <a:solidFill>
                <a:srgbClr val="14788C"/>
              </a:solidFill>
              <a:cs typeface="Arial"/>
            </a:endParaRPr>
          </a:p>
          <a:p>
            <a:pPr marL="342900" indent="-342900">
              <a:buClr>
                <a:schemeClr val="accent5">
                  <a:lumMod val="90000"/>
                </a:schemeClr>
              </a:buClr>
              <a:buFont typeface="Arial"/>
              <a:buChar char="•"/>
            </a:pPr>
            <a:r>
              <a:rPr lang="en-US" sz="1900" dirty="0">
                <a:solidFill>
                  <a:srgbClr val="1E8197"/>
                </a:solidFill>
                <a:cs typeface="Arial"/>
              </a:rPr>
              <a:t>Retailer data | category opportunity | food/beverage</a:t>
            </a:r>
            <a:endParaRPr lang="en-US" sz="1900" dirty="0">
              <a:solidFill>
                <a:srgbClr val="14788C"/>
              </a:solidFill>
              <a:cs typeface="Arial"/>
            </a:endParaRPr>
          </a:p>
          <a:p>
            <a:pPr marL="342900" indent="-342900">
              <a:buClr>
                <a:schemeClr val="accent5">
                  <a:lumMod val="90000"/>
                </a:schemeClr>
              </a:buClr>
              <a:buFont typeface="Arial"/>
              <a:buChar char="•"/>
            </a:pPr>
            <a:r>
              <a:rPr lang="en-US" sz="1900" dirty="0">
                <a:solidFill>
                  <a:srgbClr val="1E8197"/>
                </a:solidFill>
                <a:cs typeface="Arial"/>
              </a:rPr>
              <a:t>Amazon data | benchmarks for velocity</a:t>
            </a:r>
            <a:endParaRPr lang="en-US" sz="1900" dirty="0">
              <a:solidFill>
                <a:srgbClr val="14788C"/>
              </a:solidFill>
              <a:cs typeface="Arial"/>
            </a:endParaRPr>
          </a:p>
          <a:p>
            <a:pPr marL="342900" indent="-342900">
              <a:buClr>
                <a:schemeClr val="accent5">
                  <a:lumMod val="90000"/>
                </a:schemeClr>
              </a:buClr>
              <a:buFont typeface="Arial"/>
              <a:buChar char="•"/>
            </a:pPr>
            <a:r>
              <a:rPr lang="en-US" sz="1900" dirty="0">
                <a:solidFill>
                  <a:srgbClr val="1E8197"/>
                </a:solidFill>
                <a:cs typeface="Arial"/>
              </a:rPr>
              <a:t>Price point data</a:t>
            </a:r>
          </a:p>
        </p:txBody>
      </p:sp>
      <p:sp>
        <p:nvSpPr>
          <p:cNvPr id="7" name="TextBox 6">
            <a:extLst>
              <a:ext uri="{FF2B5EF4-FFF2-40B4-BE49-F238E27FC236}">
                <a16:creationId xmlns:a16="http://schemas.microsoft.com/office/drawing/2014/main" id="{C8BB244C-8E4A-A1E0-DB07-17735B222D92}"/>
              </a:ext>
            </a:extLst>
          </p:cNvPr>
          <p:cNvSpPr txBox="1"/>
          <p:nvPr/>
        </p:nvSpPr>
        <p:spPr>
          <a:xfrm>
            <a:off x="398390" y="1309412"/>
            <a:ext cx="11867416"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dirty="0">
                <a:cs typeface="Arial"/>
              </a:rPr>
              <a:t>We collaborate with your marketing team to identify gaps &amp; product fit for a successful launch</a:t>
            </a:r>
            <a:endParaRPr lang="en-US" sz="2100" dirty="0"/>
          </a:p>
        </p:txBody>
      </p:sp>
      <p:sp>
        <p:nvSpPr>
          <p:cNvPr id="15" name="Slide Number Placeholder 2">
            <a:extLst>
              <a:ext uri="{FF2B5EF4-FFF2-40B4-BE49-F238E27FC236}">
                <a16:creationId xmlns:a16="http://schemas.microsoft.com/office/drawing/2014/main" id="{EE8CE88B-5BEA-3A07-6EF0-EB7FB3E6D866}"/>
              </a:ext>
            </a:extLst>
          </p:cNvPr>
          <p:cNvSpPr txBox="1">
            <a:spLocks/>
          </p:cNvSpPr>
          <p:nvPr/>
        </p:nvSpPr>
        <p:spPr>
          <a:xfrm>
            <a:off x="11008575" y="6276760"/>
            <a:ext cx="80505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1E8197"/>
                </a:solidFill>
                <a:effectLst/>
                <a:uLnTx/>
                <a:uFillTx/>
                <a:latin typeface="Arial"/>
                <a:cs typeface="Arial"/>
                <a:sym typeface="Arial"/>
              </a:rPr>
              <a:t>Page </a:t>
            </a:r>
            <a:fld id="{BEBEA65F-E538-4398-A746-9B25D947C8EB}" type="slidenum">
              <a:rPr kumimoji="0" lang="en-US" sz="1000" b="0" i="0" u="none" strike="noStrike" kern="0" cap="none" spc="0" normalizeH="0" baseline="0" noProof="0" smtClean="0">
                <a:ln>
                  <a:noFill/>
                </a:ln>
                <a:solidFill>
                  <a:srgbClr val="1E8197"/>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lang="en-US" sz="1000" b="0" i="0" u="none" strike="noStrike" kern="0" cap="none" spc="0" normalizeH="0" baseline="0" noProof="0">
              <a:ln>
                <a:noFill/>
              </a:ln>
              <a:solidFill>
                <a:srgbClr val="1E8197"/>
              </a:solidFill>
              <a:effectLst/>
              <a:uLnTx/>
              <a:uFillTx/>
              <a:latin typeface="Arial"/>
              <a:cs typeface="Arial"/>
              <a:sym typeface="Arial"/>
            </a:endParaRPr>
          </a:p>
        </p:txBody>
      </p:sp>
      <p:sp>
        <p:nvSpPr>
          <p:cNvPr id="12" name="TextBox 11">
            <a:extLst>
              <a:ext uri="{FF2B5EF4-FFF2-40B4-BE49-F238E27FC236}">
                <a16:creationId xmlns:a16="http://schemas.microsoft.com/office/drawing/2014/main" id="{A527781C-1281-3CC8-2DC1-27E0C2E5F764}"/>
              </a:ext>
            </a:extLst>
          </p:cNvPr>
          <p:cNvSpPr txBox="1"/>
          <p:nvPr/>
        </p:nvSpPr>
        <p:spPr>
          <a:xfrm>
            <a:off x="6797600" y="2580701"/>
            <a:ext cx="6194738" cy="2616101"/>
          </a:xfrm>
          <a:prstGeom prst="rect">
            <a:avLst/>
          </a:prstGeom>
          <a:noFill/>
        </p:spPr>
        <p:txBody>
          <a:bodyPr wrap="square">
            <a:spAutoFit/>
          </a:bodyPr>
          <a:lstStyle/>
          <a:p>
            <a:r>
              <a:rPr lang="en-US" sz="1900" b="1" dirty="0">
                <a:solidFill>
                  <a:srgbClr val="1E8197"/>
                </a:solidFill>
                <a:cs typeface="Arial"/>
              </a:rPr>
              <a:t>Formulations</a:t>
            </a:r>
          </a:p>
          <a:p>
            <a:pPr marL="342900" marR="0" lvl="0" indent="-342900" algn="l" defTabSz="914400" rtl="0" eaLnBrk="1" fontAlgn="auto" latinLnBrk="0" hangingPunct="1">
              <a:lnSpc>
                <a:spcPct val="100000"/>
              </a:lnSpc>
              <a:spcBef>
                <a:spcPts val="0"/>
              </a:spcBef>
              <a:spcAft>
                <a:spcPts val="0"/>
              </a:spcAft>
              <a:buClr>
                <a:srgbClr val="EEF8F9">
                  <a:lumMod val="90000"/>
                </a:srgbClr>
              </a:buClr>
              <a:buSzTx/>
              <a:buFont typeface="Arial" panose="020B0604020202020204" pitchFamily="34" charset="0"/>
              <a:buChar char="•"/>
              <a:tabLst/>
              <a:defRPr/>
            </a:pPr>
            <a:r>
              <a:rPr kumimoji="0" lang="en-US" sz="1900" b="0" i="0" u="none" strike="noStrike" kern="1200" cap="none" spc="0" normalizeH="0" baseline="0" noProof="0" dirty="0">
                <a:ln>
                  <a:noFill/>
                </a:ln>
                <a:solidFill>
                  <a:srgbClr val="1E8197"/>
                </a:solidFill>
                <a:effectLst/>
                <a:uLnTx/>
                <a:uFillTx/>
                <a:latin typeface="Arial" panose="020B0604020202020204"/>
                <a:ea typeface="+mn-ea"/>
                <a:cs typeface="Arial"/>
              </a:rPr>
              <a:t>New product concepts + combinations</a:t>
            </a:r>
          </a:p>
          <a:p>
            <a:endParaRPr lang="en-US" sz="1800" b="1">
              <a:solidFill>
                <a:srgbClr val="14788C"/>
              </a:solidFill>
              <a:cs typeface="Arial"/>
            </a:endParaRPr>
          </a:p>
          <a:p>
            <a:r>
              <a:rPr lang="en-US" sz="1800" b="1" dirty="0">
                <a:solidFill>
                  <a:srgbClr val="1E8197"/>
                </a:solidFill>
                <a:cs typeface="Arial"/>
              </a:rPr>
              <a:t>Claims</a:t>
            </a:r>
          </a:p>
          <a:p>
            <a:pPr marL="285750" indent="-285750">
              <a:buClr>
                <a:schemeClr val="accent5">
                  <a:lumMod val="90000"/>
                </a:schemeClr>
              </a:buClr>
              <a:buFont typeface="Arial" panose="020B0604020202020204" pitchFamily="34" charset="0"/>
              <a:buChar char="•"/>
            </a:pPr>
            <a:r>
              <a:rPr lang="en-US" dirty="0">
                <a:solidFill>
                  <a:srgbClr val="1E8197"/>
                </a:solidFill>
                <a:cs typeface="Arial"/>
              </a:rPr>
              <a:t>Structure/function claims + lifestyle claims</a:t>
            </a:r>
          </a:p>
          <a:p>
            <a:endParaRPr lang="en-US" sz="1800" b="1">
              <a:solidFill>
                <a:srgbClr val="1E8197"/>
              </a:solidFill>
              <a:cs typeface="Arial"/>
            </a:endParaRPr>
          </a:p>
          <a:p>
            <a:r>
              <a:rPr lang="en-US" sz="1800" b="1" dirty="0">
                <a:solidFill>
                  <a:srgbClr val="1E8197"/>
                </a:solidFill>
                <a:cs typeface="Arial"/>
              </a:rPr>
              <a:t>Labels</a:t>
            </a:r>
          </a:p>
          <a:p>
            <a:pPr marL="285750" marR="0" lvl="0" indent="-285750" algn="l" defTabSz="914400" rtl="0" eaLnBrk="1" fontAlgn="auto" latinLnBrk="0" hangingPunct="1">
              <a:lnSpc>
                <a:spcPct val="100000"/>
              </a:lnSpc>
              <a:spcBef>
                <a:spcPts val="0"/>
              </a:spcBef>
              <a:spcAft>
                <a:spcPts val="0"/>
              </a:spcAft>
              <a:buClr>
                <a:srgbClr val="EEF8F9">
                  <a:lumMod val="90000"/>
                </a:srgbClr>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1E8197"/>
                </a:solidFill>
                <a:effectLst/>
                <a:uLnTx/>
                <a:uFillTx/>
                <a:latin typeface="Arial" panose="020B0604020202020204"/>
                <a:ea typeface="+mn-ea"/>
                <a:cs typeface="Arial"/>
              </a:rPr>
              <a:t>Design + nutrition facts panel (NFP)  </a:t>
            </a:r>
          </a:p>
          <a:p>
            <a:endParaRPr lang="en-US" sz="1800" b="1">
              <a:solidFill>
                <a:srgbClr val="1E8197"/>
              </a:solidFill>
              <a:cs typeface="Arial"/>
            </a:endParaRPr>
          </a:p>
        </p:txBody>
      </p:sp>
      <p:sp>
        <p:nvSpPr>
          <p:cNvPr id="16" name="TextBox 15">
            <a:extLst>
              <a:ext uri="{FF2B5EF4-FFF2-40B4-BE49-F238E27FC236}">
                <a16:creationId xmlns:a16="http://schemas.microsoft.com/office/drawing/2014/main" id="{3441FD8B-050D-8396-FDC3-A8383B3D3907}"/>
              </a:ext>
            </a:extLst>
          </p:cNvPr>
          <p:cNvSpPr txBox="1"/>
          <p:nvPr/>
        </p:nvSpPr>
        <p:spPr>
          <a:xfrm>
            <a:off x="520740" y="2036181"/>
            <a:ext cx="6825802" cy="369332"/>
          </a:xfrm>
          <a:prstGeom prst="rect">
            <a:avLst/>
          </a:prstGeom>
          <a:noFill/>
        </p:spPr>
        <p:txBody>
          <a:bodyPr wrap="square">
            <a:spAutoFit/>
          </a:bodyPr>
          <a:lstStyle/>
          <a:p>
            <a:r>
              <a:rPr lang="en-US" sz="1800" b="1" dirty="0">
                <a:solidFill>
                  <a:schemeClr val="tx2"/>
                </a:solidFill>
                <a:cs typeface="Arial"/>
              </a:rPr>
              <a:t>CONSUMER MESSAGING</a:t>
            </a:r>
            <a:endParaRPr lang="en-US" sz="1800" dirty="0">
              <a:solidFill>
                <a:schemeClr val="tx2"/>
              </a:solidFill>
              <a:cs typeface="Arial"/>
            </a:endParaRPr>
          </a:p>
        </p:txBody>
      </p:sp>
      <p:sp>
        <p:nvSpPr>
          <p:cNvPr id="18" name="TextBox 17">
            <a:extLst>
              <a:ext uri="{FF2B5EF4-FFF2-40B4-BE49-F238E27FC236}">
                <a16:creationId xmlns:a16="http://schemas.microsoft.com/office/drawing/2014/main" id="{243FE605-906F-81E4-8CA3-DDA79D057323}"/>
              </a:ext>
            </a:extLst>
          </p:cNvPr>
          <p:cNvSpPr txBox="1"/>
          <p:nvPr/>
        </p:nvSpPr>
        <p:spPr>
          <a:xfrm>
            <a:off x="6819364" y="2025562"/>
            <a:ext cx="6825802" cy="369332"/>
          </a:xfrm>
          <a:prstGeom prst="rect">
            <a:avLst/>
          </a:prstGeom>
          <a:noFill/>
        </p:spPr>
        <p:txBody>
          <a:bodyPr wrap="square">
            <a:spAutoFit/>
          </a:bodyPr>
          <a:lstStyle/>
          <a:p>
            <a:r>
              <a:rPr lang="en-US" b="1" dirty="0">
                <a:solidFill>
                  <a:schemeClr val="tx2"/>
                </a:solidFill>
                <a:cs typeface="Arial"/>
              </a:rPr>
              <a:t>NEW PRODUCT CONCEPTS</a:t>
            </a:r>
          </a:p>
        </p:txBody>
      </p:sp>
      <p:sp>
        <p:nvSpPr>
          <p:cNvPr id="19" name="Rounded Rectangle 18">
            <a:extLst>
              <a:ext uri="{FF2B5EF4-FFF2-40B4-BE49-F238E27FC236}">
                <a16:creationId xmlns:a16="http://schemas.microsoft.com/office/drawing/2014/main" id="{6680E7FE-6619-4A16-2154-2F9CDA252D0A}"/>
              </a:ext>
            </a:extLst>
          </p:cNvPr>
          <p:cNvSpPr/>
          <p:nvPr/>
        </p:nvSpPr>
        <p:spPr>
          <a:xfrm>
            <a:off x="398390" y="2394595"/>
            <a:ext cx="6105441" cy="3162062"/>
          </a:xfrm>
          <a:prstGeom prst="roundRect">
            <a:avLst>
              <a:gd name="adj" fmla="val 5288"/>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0348640D-0F01-3685-385D-2FFF281EA089}"/>
              </a:ext>
            </a:extLst>
          </p:cNvPr>
          <p:cNvSpPr/>
          <p:nvPr/>
        </p:nvSpPr>
        <p:spPr>
          <a:xfrm>
            <a:off x="6697014" y="2388260"/>
            <a:ext cx="5096596" cy="3168396"/>
          </a:xfrm>
          <a:prstGeom prst="roundRect">
            <a:avLst>
              <a:gd name="adj" fmla="val 5288"/>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78245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386B55-847E-6EA1-CC40-33305FEA4623}"/>
            </a:ext>
          </a:extLst>
        </p:cNvPr>
        <p:cNvGrpSpPr/>
        <p:nvPr/>
      </p:nvGrpSpPr>
      <p:grpSpPr>
        <a:xfrm>
          <a:off x="0" y="0"/>
          <a:ext cx="0" cy="0"/>
          <a:chOff x="0" y="0"/>
          <a:chExt cx="0" cy="0"/>
        </a:xfrm>
      </p:grpSpPr>
      <p:sp>
        <p:nvSpPr>
          <p:cNvPr id="21" name="Oval 20">
            <a:extLst>
              <a:ext uri="{FF2B5EF4-FFF2-40B4-BE49-F238E27FC236}">
                <a16:creationId xmlns:a16="http://schemas.microsoft.com/office/drawing/2014/main" id="{B9B7107F-D27E-F824-3FC2-7E6426C0299A}"/>
              </a:ext>
            </a:extLst>
          </p:cNvPr>
          <p:cNvSpPr/>
          <p:nvPr/>
        </p:nvSpPr>
        <p:spPr>
          <a:xfrm>
            <a:off x="7473804" y="1935773"/>
            <a:ext cx="1674288" cy="162608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9D04DF8-04B5-219B-26DE-FF18D58F9244}"/>
              </a:ext>
            </a:extLst>
          </p:cNvPr>
          <p:cNvSpPr/>
          <p:nvPr/>
        </p:nvSpPr>
        <p:spPr>
          <a:xfrm>
            <a:off x="2334797" y="1923083"/>
            <a:ext cx="1674288" cy="162608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59D593-0FD9-C831-2112-D1D52CE15883}"/>
              </a:ext>
            </a:extLst>
          </p:cNvPr>
          <p:cNvSpPr>
            <a:spLocks noGrp="1"/>
          </p:cNvSpPr>
          <p:nvPr>
            <p:ph type="title" idx="4294967295"/>
          </p:nvPr>
        </p:nvSpPr>
        <p:spPr>
          <a:xfrm>
            <a:off x="492975" y="409328"/>
            <a:ext cx="10515600" cy="868363"/>
          </a:xfrm>
        </p:spPr>
        <p:txBody>
          <a:bodyPr>
            <a:normAutofit/>
          </a:bodyPr>
          <a:lstStyle/>
          <a:p>
            <a:r>
              <a:rPr lang="en-US" sz="3400" dirty="0">
                <a:latin typeface="Arial"/>
                <a:cs typeface="Arial"/>
              </a:rPr>
              <a:t>Marketing Services Team</a:t>
            </a:r>
            <a:endParaRPr lang="en-US" sz="3400" dirty="0"/>
          </a:p>
        </p:txBody>
      </p:sp>
      <p:sp>
        <p:nvSpPr>
          <p:cNvPr id="7" name="TextBox 6">
            <a:extLst>
              <a:ext uri="{FF2B5EF4-FFF2-40B4-BE49-F238E27FC236}">
                <a16:creationId xmlns:a16="http://schemas.microsoft.com/office/drawing/2014/main" id="{EA964ACC-AFE6-243C-6F4B-C6AB274E0259}"/>
              </a:ext>
            </a:extLst>
          </p:cNvPr>
          <p:cNvSpPr txBox="1"/>
          <p:nvPr/>
        </p:nvSpPr>
        <p:spPr>
          <a:xfrm>
            <a:off x="504139" y="1094357"/>
            <a:ext cx="1028437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cs typeface="Arial"/>
              </a:rPr>
              <a:t>Meet the team with B2C dietary supplement and food experience </a:t>
            </a:r>
            <a:endParaRPr lang="en-US" sz="2200" dirty="0"/>
          </a:p>
        </p:txBody>
      </p:sp>
      <p:sp>
        <p:nvSpPr>
          <p:cNvPr id="8" name="Slide Number Placeholder 2">
            <a:extLst>
              <a:ext uri="{FF2B5EF4-FFF2-40B4-BE49-F238E27FC236}">
                <a16:creationId xmlns:a16="http://schemas.microsoft.com/office/drawing/2014/main" id="{29248030-0EB6-1220-4831-5469D044CD30}"/>
              </a:ext>
            </a:extLst>
          </p:cNvPr>
          <p:cNvSpPr txBox="1">
            <a:spLocks/>
          </p:cNvSpPr>
          <p:nvPr/>
        </p:nvSpPr>
        <p:spPr>
          <a:xfrm>
            <a:off x="11008575" y="6368726"/>
            <a:ext cx="80505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1E8197"/>
                </a:solidFill>
                <a:effectLst/>
                <a:uLnTx/>
                <a:uFillTx/>
                <a:latin typeface="Arial"/>
                <a:cs typeface="Arial"/>
                <a:sym typeface="Arial"/>
              </a:rPr>
              <a:t>Page </a:t>
            </a:r>
            <a:fld id="{BEBEA65F-E538-4398-A746-9B25D947C8EB}" type="slidenum">
              <a:rPr kumimoji="0" lang="en-US" sz="1000" b="0" i="0" u="none" strike="noStrike" kern="0" cap="none" spc="0" normalizeH="0" baseline="0" noProof="0" smtClean="0">
                <a:ln>
                  <a:noFill/>
                </a:ln>
                <a:solidFill>
                  <a:srgbClr val="1E8197"/>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lang="en-US" sz="1000" b="0" i="0" u="none" strike="noStrike" kern="0" cap="none" spc="0" normalizeH="0" baseline="0" noProof="0">
              <a:ln>
                <a:noFill/>
              </a:ln>
              <a:solidFill>
                <a:srgbClr val="1E8197"/>
              </a:solidFill>
              <a:effectLst/>
              <a:uLnTx/>
              <a:uFillTx/>
              <a:latin typeface="Arial"/>
              <a:cs typeface="Arial"/>
              <a:sym typeface="Arial"/>
            </a:endParaRPr>
          </a:p>
        </p:txBody>
      </p:sp>
      <p:sp>
        <p:nvSpPr>
          <p:cNvPr id="11" name="TextBox 10">
            <a:extLst>
              <a:ext uri="{FF2B5EF4-FFF2-40B4-BE49-F238E27FC236}">
                <a16:creationId xmlns:a16="http://schemas.microsoft.com/office/drawing/2014/main" id="{6DD5F4EE-2D9F-1E7F-481C-B37462659A33}"/>
              </a:ext>
            </a:extLst>
          </p:cNvPr>
          <p:cNvSpPr txBox="1"/>
          <p:nvPr/>
        </p:nvSpPr>
        <p:spPr>
          <a:xfrm>
            <a:off x="2038954" y="3567686"/>
            <a:ext cx="2212142"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cs typeface="Arial"/>
              </a:rPr>
              <a:t>Celestia Howe</a:t>
            </a:r>
            <a:br>
              <a:rPr lang="en-US" sz="1400" b="1">
                <a:cs typeface="Arial"/>
              </a:rPr>
            </a:br>
            <a:r>
              <a:rPr lang="en-US" sz="1200" dirty="0">
                <a:cs typeface="Arial"/>
              </a:rPr>
              <a:t>Sr. Director of Marketing</a:t>
            </a:r>
            <a:endParaRPr lang="en-US" sz="1400" dirty="0"/>
          </a:p>
        </p:txBody>
      </p:sp>
      <p:sp>
        <p:nvSpPr>
          <p:cNvPr id="12" name="TextBox 11">
            <a:extLst>
              <a:ext uri="{FF2B5EF4-FFF2-40B4-BE49-F238E27FC236}">
                <a16:creationId xmlns:a16="http://schemas.microsoft.com/office/drawing/2014/main" id="{5FF0FB0A-9277-54FA-8F3D-5733269D9132}"/>
              </a:ext>
            </a:extLst>
          </p:cNvPr>
          <p:cNvSpPr txBox="1"/>
          <p:nvPr/>
        </p:nvSpPr>
        <p:spPr>
          <a:xfrm>
            <a:off x="1112624" y="4134223"/>
            <a:ext cx="4393623"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a typeface="+mn-lt"/>
                <a:cs typeface="+mn-lt"/>
              </a:rPr>
              <a:t>Celestia brings deep expertise in brand strategy and consumer marketing, with a proven track record of building awareness and driving growth for innovative health, wellness, and tech companies. Celestia founded </a:t>
            </a:r>
            <a:r>
              <a:rPr lang="en-US" sz="1600" dirty="0" err="1">
                <a:ea typeface="+mn-lt"/>
                <a:cs typeface="+mn-lt"/>
              </a:rPr>
              <a:t>Cofo</a:t>
            </a:r>
            <a:r>
              <a:rPr lang="en-US" sz="1600" dirty="0">
                <a:ea typeface="+mn-lt"/>
                <a:cs typeface="+mn-lt"/>
              </a:rPr>
              <a:t> Provisions, a marine collagen brand sold at Whole Foods, Erewhon, and Amazon.</a:t>
            </a:r>
            <a:r>
              <a:rPr lang="en-US" dirty="0">
                <a:ea typeface="+mn-lt"/>
                <a:cs typeface="+mn-lt"/>
              </a:rPr>
              <a:t> </a:t>
            </a:r>
            <a:endParaRPr lang="en-US" dirty="0"/>
          </a:p>
        </p:txBody>
      </p:sp>
      <p:sp>
        <p:nvSpPr>
          <p:cNvPr id="16" name="TextBox 15">
            <a:extLst>
              <a:ext uri="{FF2B5EF4-FFF2-40B4-BE49-F238E27FC236}">
                <a16:creationId xmlns:a16="http://schemas.microsoft.com/office/drawing/2014/main" id="{01B3CA95-4E62-9E4F-6A81-A7EA5EEF33A2}"/>
              </a:ext>
            </a:extLst>
          </p:cNvPr>
          <p:cNvSpPr txBox="1"/>
          <p:nvPr/>
        </p:nvSpPr>
        <p:spPr>
          <a:xfrm>
            <a:off x="6198528" y="4139733"/>
            <a:ext cx="4726885"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Brooke is a data-driven, creative marketer with a diverse CPG background, from baby food to chocolate to better-for-you snacking. At Verb Biotics, she draws on this cross-industry experience to turn complex science into clear, compelling marketing that resonates with consumers and fuels brand growth.</a:t>
            </a:r>
          </a:p>
        </p:txBody>
      </p:sp>
      <p:cxnSp>
        <p:nvCxnSpPr>
          <p:cNvPr id="17" name="Straight Arrow Connector 16">
            <a:extLst>
              <a:ext uri="{FF2B5EF4-FFF2-40B4-BE49-F238E27FC236}">
                <a16:creationId xmlns:a16="http://schemas.microsoft.com/office/drawing/2014/main" id="{DE5E4F9B-99EB-B51B-C917-BE91F19E5DB5}"/>
              </a:ext>
            </a:extLst>
          </p:cNvPr>
          <p:cNvCxnSpPr>
            <a:cxnSpLocks/>
          </p:cNvCxnSpPr>
          <p:nvPr/>
        </p:nvCxnSpPr>
        <p:spPr>
          <a:xfrm>
            <a:off x="6133786" y="4139733"/>
            <a:ext cx="0" cy="1815882"/>
          </a:xfrm>
          <a:prstGeom prst="straightConnector1">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0C229D7-E7A9-2E1F-8DB3-5CA9ACFED23E}"/>
              </a:ext>
            </a:extLst>
          </p:cNvPr>
          <p:cNvCxnSpPr>
            <a:cxnSpLocks/>
          </p:cNvCxnSpPr>
          <p:nvPr/>
        </p:nvCxnSpPr>
        <p:spPr>
          <a:xfrm>
            <a:off x="1047883" y="4120059"/>
            <a:ext cx="0" cy="1860823"/>
          </a:xfrm>
          <a:prstGeom prst="straightConnector1">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6" name="Picture 5" descr="A person smiling in a circle&#10;&#10;AI-generated content may be incorrect.">
            <a:extLst>
              <a:ext uri="{FF2B5EF4-FFF2-40B4-BE49-F238E27FC236}">
                <a16:creationId xmlns:a16="http://schemas.microsoft.com/office/drawing/2014/main" id="{3F2FE5AB-1843-429F-7085-5F64B6B6EB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38419" y="1605447"/>
            <a:ext cx="2129626" cy="2129626"/>
          </a:xfrm>
          <a:prstGeom prst="rect">
            <a:avLst/>
          </a:prstGeom>
        </p:spPr>
      </p:pic>
      <p:pic>
        <p:nvPicPr>
          <p:cNvPr id="13" name="Picture 12" descr="A person smiling in a circle&#10;&#10;AI-generated content may be incorrect.">
            <a:extLst>
              <a:ext uri="{FF2B5EF4-FFF2-40B4-BE49-F238E27FC236}">
                <a16:creationId xmlns:a16="http://schemas.microsoft.com/office/drawing/2014/main" id="{918784F7-AB37-1AB2-E066-325BA11E1B7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956438" y="1566631"/>
            <a:ext cx="1979336" cy="1995222"/>
          </a:xfrm>
          <a:prstGeom prst="rect">
            <a:avLst/>
          </a:prstGeom>
        </p:spPr>
      </p:pic>
      <p:sp>
        <p:nvSpPr>
          <p:cNvPr id="22" name="TextBox 21">
            <a:extLst>
              <a:ext uri="{FF2B5EF4-FFF2-40B4-BE49-F238E27FC236}">
                <a16:creationId xmlns:a16="http://schemas.microsoft.com/office/drawing/2014/main" id="{9481A217-976F-4F5C-5BAA-D57E318C8130}"/>
              </a:ext>
            </a:extLst>
          </p:cNvPr>
          <p:cNvSpPr txBox="1"/>
          <p:nvPr/>
        </p:nvSpPr>
        <p:spPr>
          <a:xfrm>
            <a:off x="7138419" y="3573572"/>
            <a:ext cx="2212142"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cs typeface="Arial"/>
              </a:rPr>
              <a:t>Brooke Burditt</a:t>
            </a:r>
            <a:br>
              <a:rPr lang="en-US" sz="1400" b="1">
                <a:cs typeface="Arial"/>
              </a:rPr>
            </a:br>
            <a:r>
              <a:rPr lang="en-US" sz="1200" dirty="0">
                <a:cs typeface="Arial"/>
              </a:rPr>
              <a:t>Marketing Manager</a:t>
            </a:r>
            <a:endParaRPr lang="en-US" sz="1400" dirty="0"/>
          </a:p>
        </p:txBody>
      </p:sp>
    </p:spTree>
    <p:extLst>
      <p:ext uri="{BB962C8B-B14F-4D97-AF65-F5344CB8AC3E}">
        <p14:creationId xmlns:p14="http://schemas.microsoft.com/office/powerpoint/2010/main" val="1683783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DF992-3EAD-5805-26E9-C341946001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E70F52-A795-5C8D-CA7D-B99461DD1020}"/>
              </a:ext>
            </a:extLst>
          </p:cNvPr>
          <p:cNvSpPr>
            <a:spLocks noGrp="1"/>
          </p:cNvSpPr>
          <p:nvPr>
            <p:ph type="title"/>
          </p:nvPr>
        </p:nvSpPr>
        <p:spPr>
          <a:xfrm>
            <a:off x="709411" y="562825"/>
            <a:ext cx="10515600" cy="1325563"/>
          </a:xfrm>
        </p:spPr>
        <p:txBody>
          <a:bodyPr>
            <a:normAutofit/>
          </a:bodyPr>
          <a:lstStyle/>
          <a:p>
            <a:r>
              <a:rPr lang="en-US" dirty="0">
                <a:latin typeface="Arial"/>
                <a:cs typeface="Arial"/>
              </a:rPr>
              <a:t>Why we are excited … </a:t>
            </a:r>
          </a:p>
        </p:txBody>
      </p:sp>
      <p:sp>
        <p:nvSpPr>
          <p:cNvPr id="3" name="Content Placeholder 2">
            <a:extLst>
              <a:ext uri="{FF2B5EF4-FFF2-40B4-BE49-F238E27FC236}">
                <a16:creationId xmlns:a16="http://schemas.microsoft.com/office/drawing/2014/main" id="{5771FAE0-97E0-B90A-7361-68A141A83D95}"/>
              </a:ext>
            </a:extLst>
          </p:cNvPr>
          <p:cNvSpPr>
            <a:spLocks noGrp="1"/>
          </p:cNvSpPr>
          <p:nvPr>
            <p:ph idx="1"/>
          </p:nvPr>
        </p:nvSpPr>
        <p:spPr>
          <a:xfrm>
            <a:off x="575177" y="1712058"/>
            <a:ext cx="6849981" cy="4437062"/>
          </a:xfrm>
        </p:spPr>
        <p:txBody>
          <a:bodyPr vert="horz" lIns="91440" tIns="45720" rIns="91440" bIns="45720" rtlCol="0" anchor="t">
            <a:noAutofit/>
          </a:bodyPr>
          <a:lstStyle/>
          <a:p>
            <a:r>
              <a:rPr lang="en-US" sz="2000" dirty="0">
                <a:latin typeface="Arial"/>
                <a:cs typeface="Arial"/>
              </a:rPr>
              <a:t>Strains and grains work together to revitalize one's existing beneficial keystone gut microflora</a:t>
            </a:r>
          </a:p>
          <a:p>
            <a:r>
              <a:rPr lang="en-US" sz="2000" dirty="0">
                <a:latin typeface="Arial"/>
                <a:cs typeface="Arial"/>
              </a:rPr>
              <a:t>Postbiotic for precision microbiome health </a:t>
            </a:r>
            <a:endParaRPr lang="en-US" dirty="0"/>
          </a:p>
          <a:p>
            <a:r>
              <a:rPr lang="en-US" sz="2000" dirty="0">
                <a:latin typeface="Arial"/>
                <a:cs typeface="Arial"/>
              </a:rPr>
              <a:t>No major shift in diversity, endogenous “good” microbes go up and the “bad” go down, able to modulate </a:t>
            </a:r>
            <a:r>
              <a:rPr lang="en-US" sz="2000" i="1" dirty="0" err="1">
                <a:latin typeface="Arial"/>
                <a:cs typeface="Arial"/>
              </a:rPr>
              <a:t>Akkermansia</a:t>
            </a:r>
            <a:r>
              <a:rPr lang="en-US" sz="2000" i="1" dirty="0">
                <a:latin typeface="Arial"/>
                <a:cs typeface="Arial"/>
              </a:rPr>
              <a:t> </a:t>
            </a:r>
            <a:endParaRPr lang="en-US"/>
          </a:p>
          <a:p>
            <a:r>
              <a:rPr lang="en-US" sz="2000" dirty="0">
                <a:latin typeface="Arial"/>
                <a:cs typeface="Arial"/>
              </a:rPr>
              <a:t>No GI distress/side effects</a:t>
            </a:r>
          </a:p>
          <a:p>
            <a:r>
              <a:rPr lang="en-US" sz="2000" dirty="0">
                <a:latin typeface="Arial"/>
                <a:cs typeface="Arial"/>
              </a:rPr>
              <a:t>Consistent MOA from in vitro data to pilot to clinical trials results </a:t>
            </a:r>
          </a:p>
          <a:p>
            <a:r>
              <a:rPr lang="en-US" sz="2000" dirty="0">
                <a:latin typeface="Arial"/>
                <a:cs typeface="Arial"/>
              </a:rPr>
              <a:t>MOA defined: Microbiome to butyrate to stress biomarkers to inflammatory to “feel the effect”</a:t>
            </a:r>
          </a:p>
          <a:p>
            <a:endParaRPr lang="en-US" sz="1800" b="1"/>
          </a:p>
        </p:txBody>
      </p:sp>
      <p:pic>
        <p:nvPicPr>
          <p:cNvPr id="4" name="Picture 3" descr="A circle with a circle and a circle with a circle and a circle with a circle and a circle with a circle and a circle with a circle and a circle with a circle and a circle with&#10;&#10;Description automatically generated">
            <a:extLst>
              <a:ext uri="{FF2B5EF4-FFF2-40B4-BE49-F238E27FC236}">
                <a16:creationId xmlns:a16="http://schemas.microsoft.com/office/drawing/2014/main" id="{498D90DA-19E9-1F77-1D4F-F56C710AEEE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253651" y="0"/>
            <a:ext cx="4938349" cy="4792605"/>
          </a:xfrm>
          <a:prstGeom prst="rect">
            <a:avLst/>
          </a:prstGeom>
        </p:spPr>
      </p:pic>
    </p:spTree>
    <p:extLst>
      <p:ext uri="{BB962C8B-B14F-4D97-AF65-F5344CB8AC3E}">
        <p14:creationId xmlns:p14="http://schemas.microsoft.com/office/powerpoint/2010/main" val="3383754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4D0CC-9012-7859-0600-D0C3B2D637FB}"/>
            </a:ext>
          </a:extLst>
        </p:cNvPr>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BF92D894-0807-2BA1-3124-043DF4C76692}"/>
              </a:ext>
            </a:extLst>
          </p:cNvPr>
          <p:cNvCxnSpPr>
            <a:cxnSpLocks/>
          </p:cNvCxnSpPr>
          <p:nvPr/>
        </p:nvCxnSpPr>
        <p:spPr>
          <a:xfrm>
            <a:off x="2984306" y="1420601"/>
            <a:ext cx="502737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E085232-9E1B-69ED-594C-41EE142A9395}"/>
              </a:ext>
            </a:extLst>
          </p:cNvPr>
          <p:cNvCxnSpPr>
            <a:cxnSpLocks/>
          </p:cNvCxnSpPr>
          <p:nvPr/>
        </p:nvCxnSpPr>
        <p:spPr>
          <a:xfrm>
            <a:off x="2984307" y="2298390"/>
            <a:ext cx="502737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descr="A circle with water and circles&#10;&#10;Description automatically generated">
            <a:extLst>
              <a:ext uri="{FF2B5EF4-FFF2-40B4-BE49-F238E27FC236}">
                <a16:creationId xmlns:a16="http://schemas.microsoft.com/office/drawing/2014/main" id="{11310B84-71A2-527A-7708-084FC15617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994" y="-10036"/>
            <a:ext cx="3897309" cy="4300513"/>
          </a:xfrm>
          <a:prstGeom prst="rect">
            <a:avLst/>
          </a:prstGeom>
        </p:spPr>
      </p:pic>
      <p:sp>
        <p:nvSpPr>
          <p:cNvPr id="9" name="Slide Number Placeholder 15">
            <a:extLst>
              <a:ext uri="{FF2B5EF4-FFF2-40B4-BE49-F238E27FC236}">
                <a16:creationId xmlns:a16="http://schemas.microsoft.com/office/drawing/2014/main" id="{8AD0D7B9-8FDA-73C0-70AB-C3608735DCF6}"/>
              </a:ext>
            </a:extLst>
          </p:cNvPr>
          <p:cNvSpPr>
            <a:spLocks noGrp="1"/>
          </p:cNvSpPr>
          <p:nvPr>
            <p:ph type="sldNum" sz="quarter" idx="14"/>
          </p:nvPr>
        </p:nvSpPr>
        <p:spPr>
          <a:prstGeom prst="rect">
            <a:avLst/>
          </a:prstGeom>
        </p:spPr>
        <p:txBody>
          <a:bodyPr/>
          <a:lstStyle>
            <a:lvl1pPr>
              <a:defRPr sz="1000">
                <a:solidFill>
                  <a:srgbClr val="1E8197"/>
                </a:solidFill>
              </a:defRPr>
            </a:lvl1pPr>
          </a:lstStyle>
          <a:p>
            <a:r>
              <a:rPr lang="en-US"/>
              <a:t>PAGE </a:t>
            </a:r>
            <a:fld id="{BDBF9DCE-55C5-154E-AC34-7A0AB594817D}" type="slidenum">
              <a:rPr lang="en-US" smtClean="0"/>
              <a:pPr/>
              <a:t>6</a:t>
            </a:fld>
            <a:endParaRPr lang="en-US"/>
          </a:p>
        </p:txBody>
      </p:sp>
      <p:sp>
        <p:nvSpPr>
          <p:cNvPr id="10" name="Text Placeholder 4">
            <a:extLst>
              <a:ext uri="{FF2B5EF4-FFF2-40B4-BE49-F238E27FC236}">
                <a16:creationId xmlns:a16="http://schemas.microsoft.com/office/drawing/2014/main" id="{3BCE5F40-BD98-5265-EA6F-AF06F4DEC1FA}"/>
              </a:ext>
            </a:extLst>
          </p:cNvPr>
          <p:cNvSpPr>
            <a:spLocks noGrp="1"/>
          </p:cNvSpPr>
          <p:nvPr>
            <p:ph type="body" sz="quarter" idx="4294967295"/>
          </p:nvPr>
        </p:nvSpPr>
        <p:spPr>
          <a:xfrm>
            <a:off x="-5283151" y="4129087"/>
            <a:ext cx="3386138" cy="5457825"/>
          </a:xfrm>
        </p:spPr>
        <p:txBody>
          <a:bodyPr anchor="b"/>
          <a:lstStyle/>
          <a:p>
            <a:pPr marL="0" marR="0" lvl="0" indent="0" algn="l" defTabSz="914400" rtl="0" eaLnBrk="1" fontAlgn="auto" latinLnBrk="0" hangingPunct="1">
              <a:lnSpc>
                <a:spcPct val="90000"/>
              </a:lnSpc>
              <a:spcBef>
                <a:spcPct val="0"/>
              </a:spcBef>
              <a:spcAft>
                <a:spcPts val="0"/>
              </a:spcAft>
              <a:buClrTx/>
              <a:buSzTx/>
              <a:buFontTx/>
              <a:buNone/>
              <a:tabLst/>
              <a:defRPr sz="5400">
                <a:solidFill>
                  <a:srgbClr val="B7D7FE">
                    <a:hueOff val="114395"/>
                    <a:lumOff val="-24975"/>
                  </a:srgbClr>
                </a:solidFill>
                <a:latin typeface="Helvetica Neue Thin"/>
                <a:ea typeface="Helvetica Neue Thin"/>
                <a:cs typeface="Helvetica Neue Thin"/>
                <a:sym typeface="Helvetica Neue Thin"/>
              </a:defRPr>
            </a:pPr>
            <a:r>
              <a:rPr kumimoji="0" lang="en-US" sz="2400" b="0" i="0" u="none" strike="noStrike" kern="1200" cap="none" spc="0" normalizeH="0" baseline="0" noProof="0">
                <a:ln>
                  <a:noFill/>
                </a:ln>
                <a:solidFill>
                  <a:srgbClr val="FFFFFF"/>
                </a:solidFill>
                <a:effectLst/>
                <a:uLnTx/>
                <a:uFillTx/>
                <a:latin typeface="Arial"/>
                <a:sym typeface="Helvetica Neue Thin"/>
              </a:rPr>
              <a:t>=</a:t>
            </a:r>
          </a:p>
        </p:txBody>
      </p:sp>
      <p:sp>
        <p:nvSpPr>
          <p:cNvPr id="4" name="Title 1">
            <a:extLst>
              <a:ext uri="{FF2B5EF4-FFF2-40B4-BE49-F238E27FC236}">
                <a16:creationId xmlns:a16="http://schemas.microsoft.com/office/drawing/2014/main" id="{5ED13839-2C58-6F67-3C10-39C1D1F49B5E}"/>
              </a:ext>
            </a:extLst>
          </p:cNvPr>
          <p:cNvSpPr txBox="1">
            <a:spLocks/>
          </p:cNvSpPr>
          <p:nvPr/>
        </p:nvSpPr>
        <p:spPr>
          <a:xfrm>
            <a:off x="3412203" y="1218604"/>
            <a:ext cx="530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1E8197"/>
                </a:solidFill>
                <a:latin typeface="Arial" panose="020B0604020202020204" pitchFamily="34" charset="0"/>
                <a:ea typeface="+mj-ea"/>
                <a:cs typeface="Arial" panose="020B0604020202020204" pitchFamily="34" charset="0"/>
              </a:defRPr>
            </a:lvl1pPr>
          </a:lstStyle>
          <a:p>
            <a:r>
              <a:rPr lang="en-US" sz="3600">
                <a:latin typeface="Arial"/>
                <a:cs typeface="Arial"/>
              </a:rPr>
              <a:t>Keystone Postbiotic</a:t>
            </a:r>
            <a:r>
              <a:rPr lang="en-US" sz="2800" baseline="30000">
                <a:latin typeface="Arial"/>
                <a:cs typeface="Arial"/>
              </a:rPr>
              <a:t>®</a:t>
            </a:r>
            <a:endParaRPr lang="en-US" sz="3600" baseline="30000">
              <a:latin typeface="Arial"/>
              <a:cs typeface="Arial"/>
            </a:endParaRPr>
          </a:p>
        </p:txBody>
      </p:sp>
      <p:pic>
        <p:nvPicPr>
          <p:cNvPr id="14" name="Picture 13">
            <a:extLst>
              <a:ext uri="{FF2B5EF4-FFF2-40B4-BE49-F238E27FC236}">
                <a16:creationId xmlns:a16="http://schemas.microsoft.com/office/drawing/2014/main" id="{2E87AA93-1CEA-5F61-0881-AD086ADC8E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3563" y="2368571"/>
            <a:ext cx="3839230" cy="3623253"/>
          </a:xfrm>
          <a:prstGeom prst="rect">
            <a:avLst/>
          </a:prstGeom>
        </p:spPr>
      </p:pic>
      <p:pic>
        <p:nvPicPr>
          <p:cNvPr id="16" name="Picture 15">
            <a:extLst>
              <a:ext uri="{FF2B5EF4-FFF2-40B4-BE49-F238E27FC236}">
                <a16:creationId xmlns:a16="http://schemas.microsoft.com/office/drawing/2014/main" id="{FCE8F0A6-2453-2250-1281-6D0D404BBF6A}"/>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4369879" y="2349317"/>
            <a:ext cx="3773162" cy="3649041"/>
          </a:xfrm>
          <a:prstGeom prst="rect">
            <a:avLst/>
          </a:prstGeom>
        </p:spPr>
      </p:pic>
      <p:pic>
        <p:nvPicPr>
          <p:cNvPr id="18" name="Picture 17" descr="A square blue and black background&#10;&#10;Description automatically generated">
            <a:extLst>
              <a:ext uri="{FF2B5EF4-FFF2-40B4-BE49-F238E27FC236}">
                <a16:creationId xmlns:a16="http://schemas.microsoft.com/office/drawing/2014/main" id="{356AB68B-39F4-84C9-1FCC-42509E56BE70}"/>
              </a:ext>
            </a:extLst>
          </p:cNvPr>
          <p:cNvPicPr>
            <a:picLocks noChangeAspect="1"/>
          </p:cNvPicPr>
          <p:nvPr/>
        </p:nvPicPr>
        <p:blipFill>
          <a:blip r:embed="rId7" cstate="screen">
            <a:extLst>
              <a:ext uri="{BEBA8EAE-BF5A-486C-A8C5-ECC9F3942E4B}">
                <a14:imgProps xmlns:a14="http://schemas.microsoft.com/office/drawing/2010/main">
                  <a14:imgLayer r:embed="rId8">
                    <a14:imgEffect>
                      <a14:sharpenSoften amount="-50000"/>
                    </a14:imgEffect>
                    <a14:imgEffect>
                      <a14:saturation sat="300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7760127" y="2333411"/>
            <a:ext cx="3839230" cy="3693572"/>
          </a:xfrm>
          <a:prstGeom prst="rect">
            <a:avLst/>
          </a:prstGeom>
        </p:spPr>
      </p:pic>
      <p:sp>
        <p:nvSpPr>
          <p:cNvPr id="20" name="TextBox 19">
            <a:extLst>
              <a:ext uri="{FF2B5EF4-FFF2-40B4-BE49-F238E27FC236}">
                <a16:creationId xmlns:a16="http://schemas.microsoft.com/office/drawing/2014/main" id="{D27598BD-E76C-4E3F-EBE2-3CA7A2C1AB5B}"/>
              </a:ext>
            </a:extLst>
          </p:cNvPr>
          <p:cNvSpPr txBox="1"/>
          <p:nvPr/>
        </p:nvSpPr>
        <p:spPr>
          <a:xfrm>
            <a:off x="1344852" y="3421955"/>
            <a:ext cx="3199660" cy="2262158"/>
          </a:xfrm>
          <a:prstGeom prst="rect">
            <a:avLst/>
          </a:prstGeom>
          <a:noFill/>
        </p:spPr>
        <p:txBody>
          <a:bodyPr wrap="square" lIns="91440" tIns="45720" rIns="91440" bIns="45720" anchor="t">
            <a:spAutoFit/>
          </a:bodyPr>
          <a:lstStyle/>
          <a:p>
            <a:pPr marL="285750" indent="-285750">
              <a:spcAft>
                <a:spcPts val="600"/>
              </a:spcAft>
              <a:buFont typeface="Arial" panose="020B0604020202020204" pitchFamily="34" charset="0"/>
              <a:buChar char="•"/>
            </a:pPr>
            <a:r>
              <a:rPr lang="en-US" dirty="0">
                <a:solidFill>
                  <a:schemeClr val="bg1"/>
                </a:solidFill>
              </a:rPr>
              <a:t>Supports microbiome balance</a:t>
            </a:r>
            <a:endParaRPr lang="en-US" dirty="0">
              <a:solidFill>
                <a:schemeClr val="bg1"/>
              </a:solidFill>
              <a:cs typeface="Arial"/>
            </a:endParaRPr>
          </a:p>
          <a:p>
            <a:pPr marL="285750" indent="-285750">
              <a:spcAft>
                <a:spcPts val="600"/>
              </a:spcAft>
              <a:buFont typeface="Arial" panose="020B0604020202020204" pitchFamily="34" charset="0"/>
              <a:buChar char="•"/>
            </a:pPr>
            <a:r>
              <a:rPr lang="en-US" dirty="0">
                <a:solidFill>
                  <a:schemeClr val="bg1"/>
                </a:solidFill>
                <a:cs typeface="Arial"/>
              </a:rPr>
              <a:t>Supports emotional wellbeing &amp; mood</a:t>
            </a:r>
          </a:p>
          <a:p>
            <a:pPr marL="285750" indent="-285750">
              <a:spcAft>
                <a:spcPts val="600"/>
              </a:spcAft>
              <a:buFont typeface="Arial" panose="020B0604020202020204" pitchFamily="34" charset="0"/>
              <a:buChar char="•"/>
            </a:pPr>
            <a:r>
              <a:rPr lang="en-US" dirty="0">
                <a:solidFill>
                  <a:schemeClr val="bg1"/>
                </a:solidFill>
                <a:cs typeface="Arial"/>
              </a:rPr>
              <a:t>Supports GI health and immune performance</a:t>
            </a:r>
          </a:p>
          <a:p>
            <a:pPr marL="285750" indent="-285750">
              <a:spcAft>
                <a:spcPts val="600"/>
              </a:spcAft>
              <a:buFont typeface="Arial" panose="020B0604020202020204" pitchFamily="34" charset="0"/>
              <a:buChar char="•"/>
            </a:pPr>
            <a:r>
              <a:rPr lang="en-US" dirty="0">
                <a:solidFill>
                  <a:schemeClr val="bg1"/>
                </a:solidFill>
                <a:cs typeface="Arial"/>
              </a:rPr>
              <a:t>Gas</a:t>
            </a:r>
            <a:r>
              <a:rPr lang="en-US" dirty="0">
                <a:solidFill>
                  <a:schemeClr val="bg1"/>
                </a:solidFill>
              </a:rPr>
              <a:t> &amp; Bloat relief</a:t>
            </a:r>
            <a:endParaRPr lang="en-US" dirty="0">
              <a:solidFill>
                <a:schemeClr val="bg1"/>
              </a:solidFill>
              <a:cs typeface="Arial"/>
            </a:endParaRPr>
          </a:p>
        </p:txBody>
      </p:sp>
      <p:sp>
        <p:nvSpPr>
          <p:cNvPr id="24" name="TextBox 23">
            <a:extLst>
              <a:ext uri="{FF2B5EF4-FFF2-40B4-BE49-F238E27FC236}">
                <a16:creationId xmlns:a16="http://schemas.microsoft.com/office/drawing/2014/main" id="{A3C96C40-B090-74BD-1E0A-B77919EB0B57}"/>
              </a:ext>
            </a:extLst>
          </p:cNvPr>
          <p:cNvSpPr txBox="1"/>
          <p:nvPr/>
        </p:nvSpPr>
        <p:spPr>
          <a:xfrm>
            <a:off x="1348364" y="2872852"/>
            <a:ext cx="2832292" cy="369332"/>
          </a:xfrm>
          <a:prstGeom prst="rect">
            <a:avLst/>
          </a:prstGeom>
          <a:noFill/>
        </p:spPr>
        <p:txBody>
          <a:bodyPr wrap="square">
            <a:spAutoFit/>
          </a:bodyPr>
          <a:lstStyle/>
          <a:p>
            <a:pPr algn="ctr"/>
            <a:r>
              <a:rPr lang="en-US" b="1">
                <a:solidFill>
                  <a:schemeClr val="bg1"/>
                </a:solidFill>
              </a:rPr>
              <a:t>MULTI BENEFIT</a:t>
            </a:r>
          </a:p>
        </p:txBody>
      </p:sp>
      <p:sp>
        <p:nvSpPr>
          <p:cNvPr id="26" name="TextBox 25">
            <a:extLst>
              <a:ext uri="{FF2B5EF4-FFF2-40B4-BE49-F238E27FC236}">
                <a16:creationId xmlns:a16="http://schemas.microsoft.com/office/drawing/2014/main" id="{959006DC-9810-EE9B-05BB-C95513D8F9E3}"/>
              </a:ext>
            </a:extLst>
          </p:cNvPr>
          <p:cNvSpPr txBox="1"/>
          <p:nvPr/>
        </p:nvSpPr>
        <p:spPr>
          <a:xfrm>
            <a:off x="4890588" y="3497684"/>
            <a:ext cx="9233208" cy="923330"/>
          </a:xfrm>
          <a:prstGeom prst="rect">
            <a:avLst/>
          </a:prstGeom>
          <a:noFill/>
        </p:spPr>
        <p:txBody>
          <a:bodyPr wrap="square">
            <a:spAutoFit/>
          </a:bodyPr>
          <a:lstStyle/>
          <a:p>
            <a:pPr marL="342900" indent="-342900">
              <a:buFont typeface="Arial" panose="020B0604020202020204" pitchFamily="34" charset="0"/>
              <a:buChar char="•"/>
            </a:pPr>
            <a:r>
              <a:rPr lang="en-US">
                <a:solidFill>
                  <a:schemeClr val="bg1"/>
                </a:solidFill>
              </a:rPr>
              <a:t>Suggested dose:</a:t>
            </a:r>
          </a:p>
          <a:p>
            <a:r>
              <a:rPr lang="en-US">
                <a:solidFill>
                  <a:schemeClr val="bg1"/>
                </a:solidFill>
              </a:rPr>
              <a:t>      300 mg daily</a:t>
            </a:r>
            <a:br>
              <a:rPr lang="en-US">
                <a:solidFill>
                  <a:schemeClr val="bg1"/>
                </a:solidFill>
              </a:rPr>
            </a:br>
            <a:endParaRPr lang="en-US">
              <a:solidFill>
                <a:schemeClr val="bg1"/>
              </a:solidFill>
            </a:endParaRPr>
          </a:p>
        </p:txBody>
      </p:sp>
      <p:sp>
        <p:nvSpPr>
          <p:cNvPr id="28" name="TextBox 27">
            <a:extLst>
              <a:ext uri="{FF2B5EF4-FFF2-40B4-BE49-F238E27FC236}">
                <a16:creationId xmlns:a16="http://schemas.microsoft.com/office/drawing/2014/main" id="{123EE448-1FBD-5416-6F42-48169B9B53B5}"/>
              </a:ext>
            </a:extLst>
          </p:cNvPr>
          <p:cNvSpPr txBox="1"/>
          <p:nvPr/>
        </p:nvSpPr>
        <p:spPr>
          <a:xfrm>
            <a:off x="5147142" y="2885406"/>
            <a:ext cx="2218635" cy="369332"/>
          </a:xfrm>
          <a:prstGeom prst="rect">
            <a:avLst/>
          </a:prstGeom>
          <a:noFill/>
        </p:spPr>
        <p:txBody>
          <a:bodyPr wrap="square">
            <a:spAutoFit/>
          </a:bodyPr>
          <a:lstStyle/>
          <a:p>
            <a:pPr marL="0" indent="0" algn="ctr">
              <a:lnSpc>
                <a:spcPct val="100000"/>
              </a:lnSpc>
              <a:spcBef>
                <a:spcPts val="0"/>
              </a:spcBef>
              <a:spcAft>
                <a:spcPts val="600"/>
              </a:spcAft>
              <a:buFont typeface="Arial" panose="020B0604020202020204" pitchFamily="34" charset="0"/>
              <a:buNone/>
            </a:pPr>
            <a:r>
              <a:rPr lang="en-US" b="1">
                <a:solidFill>
                  <a:schemeClr val="bg1"/>
                </a:solidFill>
                <a:ea typeface="+mn-lt"/>
                <a:cs typeface="+mn-lt"/>
                <a:sym typeface="Calibri"/>
              </a:rPr>
              <a:t>LOW DAILY DOSE</a:t>
            </a:r>
          </a:p>
        </p:txBody>
      </p:sp>
      <p:sp>
        <p:nvSpPr>
          <p:cNvPr id="31" name="TextBox 30">
            <a:extLst>
              <a:ext uri="{FF2B5EF4-FFF2-40B4-BE49-F238E27FC236}">
                <a16:creationId xmlns:a16="http://schemas.microsoft.com/office/drawing/2014/main" id="{A8739050-5C8F-6D74-5293-7C2C5906A0F4}"/>
              </a:ext>
            </a:extLst>
          </p:cNvPr>
          <p:cNvSpPr txBox="1"/>
          <p:nvPr/>
        </p:nvSpPr>
        <p:spPr>
          <a:xfrm>
            <a:off x="8200809" y="3136047"/>
            <a:ext cx="3177422" cy="646331"/>
          </a:xfrm>
          <a:prstGeom prst="rect">
            <a:avLst/>
          </a:prstGeom>
          <a:noFill/>
        </p:spPr>
        <p:txBody>
          <a:bodyPr wrap="square">
            <a:spAutoFit/>
          </a:bodyPr>
          <a:lstStyle/>
          <a:p>
            <a:endParaRPr lang="en-US">
              <a:solidFill>
                <a:schemeClr val="bg1"/>
              </a:solidFill>
            </a:endParaRPr>
          </a:p>
          <a:p>
            <a:endParaRPr lang="en-US">
              <a:solidFill>
                <a:schemeClr val="bg1"/>
              </a:solidFill>
            </a:endParaRPr>
          </a:p>
        </p:txBody>
      </p:sp>
      <p:grpSp>
        <p:nvGrpSpPr>
          <p:cNvPr id="2" name="Group 1">
            <a:extLst>
              <a:ext uri="{FF2B5EF4-FFF2-40B4-BE49-F238E27FC236}">
                <a16:creationId xmlns:a16="http://schemas.microsoft.com/office/drawing/2014/main" id="{F40F12BD-F607-1263-7CD2-7B3D6426C2EC}"/>
              </a:ext>
            </a:extLst>
          </p:cNvPr>
          <p:cNvGrpSpPr/>
          <p:nvPr/>
        </p:nvGrpSpPr>
        <p:grpSpPr>
          <a:xfrm>
            <a:off x="8139883" y="1407211"/>
            <a:ext cx="1148006" cy="885712"/>
            <a:chOff x="9049586" y="1524920"/>
            <a:chExt cx="1148006" cy="885712"/>
          </a:xfrm>
        </p:grpSpPr>
        <p:sp>
          <p:nvSpPr>
            <p:cNvPr id="3" name="Rectangle: Rounded Corners 2">
              <a:extLst>
                <a:ext uri="{FF2B5EF4-FFF2-40B4-BE49-F238E27FC236}">
                  <a16:creationId xmlns:a16="http://schemas.microsoft.com/office/drawing/2014/main" id="{99392D6B-AAD3-71AD-D882-47B0603BB95A}"/>
                </a:ext>
              </a:extLst>
            </p:cNvPr>
            <p:cNvSpPr/>
            <p:nvPr/>
          </p:nvSpPr>
          <p:spPr>
            <a:xfrm>
              <a:off x="9049586" y="1524920"/>
              <a:ext cx="1148006" cy="885712"/>
            </a:xfrm>
            <a:prstGeom prst="roundRect">
              <a:avLst>
                <a:gd name="adj" fmla="val 463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Rounded Corners 4">
              <a:extLst>
                <a:ext uri="{FF2B5EF4-FFF2-40B4-BE49-F238E27FC236}">
                  <a16:creationId xmlns:a16="http://schemas.microsoft.com/office/drawing/2014/main" id="{58E165D6-6ED0-EE5E-200D-CE5E7DAE0C4B}"/>
                </a:ext>
              </a:extLst>
            </p:cNvPr>
            <p:cNvSpPr/>
            <p:nvPr/>
          </p:nvSpPr>
          <p:spPr>
            <a:xfrm>
              <a:off x="9084549" y="1559788"/>
              <a:ext cx="1076325" cy="815975"/>
            </a:xfrm>
            <a:prstGeom prst="roundRect">
              <a:avLst>
                <a:gd name="adj" fmla="val 463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black and white sign with a butterfly and a plant&#10;&#10;AI-generated content may be incorrect.">
              <a:extLst>
                <a:ext uri="{FF2B5EF4-FFF2-40B4-BE49-F238E27FC236}">
                  <a16:creationId xmlns:a16="http://schemas.microsoft.com/office/drawing/2014/main" id="{379C8B43-278C-BCE1-A376-ECE7DD891E3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14048" y="1587888"/>
              <a:ext cx="1017326" cy="759773"/>
            </a:xfrm>
            <a:prstGeom prst="rect">
              <a:avLst/>
            </a:prstGeom>
          </p:spPr>
        </p:pic>
      </p:grpSp>
      <p:sp>
        <p:nvSpPr>
          <p:cNvPr id="8" name="TextBox 7">
            <a:extLst>
              <a:ext uri="{FF2B5EF4-FFF2-40B4-BE49-F238E27FC236}">
                <a16:creationId xmlns:a16="http://schemas.microsoft.com/office/drawing/2014/main" id="{ECF3D3A0-A1A2-FEC1-7061-7734E503034B}"/>
              </a:ext>
            </a:extLst>
          </p:cNvPr>
          <p:cNvSpPr txBox="1"/>
          <p:nvPr/>
        </p:nvSpPr>
        <p:spPr>
          <a:xfrm>
            <a:off x="8139883" y="2891904"/>
            <a:ext cx="3238348" cy="2893100"/>
          </a:xfrm>
          <a:prstGeom prst="rect">
            <a:avLst/>
          </a:prstGeom>
          <a:noFill/>
        </p:spPr>
        <p:txBody>
          <a:bodyPr wrap="square">
            <a:spAutoFit/>
          </a:bodyPr>
          <a:lstStyle/>
          <a:p>
            <a:pPr algn="ctr"/>
            <a:r>
              <a:rPr lang="en-US" sz="2000" b="1">
                <a:solidFill>
                  <a:schemeClr val="bg1"/>
                </a:solidFill>
                <a:latin typeface="+mj-lt"/>
              </a:rPr>
              <a:t>SUPPLY CHAIN</a:t>
            </a:r>
          </a:p>
          <a:p>
            <a:endParaRPr lang="en-US" b="1">
              <a:solidFill>
                <a:schemeClr val="bg1"/>
              </a:solidFill>
              <a:latin typeface="+mj-lt"/>
            </a:endParaRPr>
          </a:p>
          <a:p>
            <a:pPr marL="285750" indent="-285750">
              <a:buFont typeface="Arial" panose="020B0604020202020204" pitchFamily="34" charset="0"/>
              <a:buChar char="•"/>
            </a:pPr>
            <a:r>
              <a:rPr lang="en-US">
                <a:solidFill>
                  <a:schemeClr val="bg1"/>
                </a:solidFill>
                <a:latin typeface="+mj-lt"/>
              </a:rPr>
              <a:t>Manufactured in USA</a:t>
            </a:r>
          </a:p>
          <a:p>
            <a:pPr marL="285750" indent="-285750">
              <a:buFont typeface="Arial" panose="020B0604020202020204" pitchFamily="34" charset="0"/>
              <a:buChar char="•"/>
            </a:pPr>
            <a:r>
              <a:rPr lang="en-US">
                <a:solidFill>
                  <a:schemeClr val="bg1"/>
                </a:solidFill>
                <a:latin typeface="+mj-lt"/>
              </a:rPr>
              <a:t>Scaled to meet demand</a:t>
            </a:r>
          </a:p>
          <a:p>
            <a:pPr marL="285750" indent="-285750">
              <a:buFont typeface="Arial" panose="020B0604020202020204" pitchFamily="34" charset="0"/>
              <a:buChar char="•"/>
            </a:pPr>
            <a:r>
              <a:rPr lang="en-US">
                <a:solidFill>
                  <a:schemeClr val="bg1"/>
                </a:solidFill>
                <a:latin typeface="+mj-lt"/>
              </a:rPr>
              <a:t>Non-GMO Project Verified</a:t>
            </a:r>
          </a:p>
          <a:p>
            <a:pPr marL="285750" indent="-285750">
              <a:buFont typeface="Arial" panose="020B0604020202020204" pitchFamily="34" charset="0"/>
              <a:buChar char="•"/>
            </a:pPr>
            <a:r>
              <a:rPr lang="en-US">
                <a:solidFill>
                  <a:schemeClr val="bg1"/>
                </a:solidFill>
                <a:latin typeface="+mj-lt"/>
              </a:rPr>
              <a:t>Allergen-free</a:t>
            </a:r>
          </a:p>
          <a:p>
            <a:pPr marL="285750" indent="-285750">
              <a:buFont typeface="Arial" panose="020B0604020202020204" pitchFamily="34" charset="0"/>
              <a:buChar char="•"/>
            </a:pPr>
            <a:r>
              <a:rPr lang="en-US">
                <a:solidFill>
                  <a:schemeClr val="bg1"/>
                </a:solidFill>
                <a:latin typeface="+mj-lt"/>
              </a:rPr>
              <a:t>Kosher</a:t>
            </a:r>
          </a:p>
          <a:p>
            <a:pPr marL="285750" indent="-285750">
              <a:buFont typeface="Arial" panose="020B0604020202020204" pitchFamily="34" charset="0"/>
              <a:buChar char="•"/>
            </a:pPr>
            <a:r>
              <a:rPr lang="en-US">
                <a:solidFill>
                  <a:schemeClr val="bg1"/>
                </a:solidFill>
                <a:latin typeface="+mj-lt"/>
              </a:rPr>
              <a:t>Self-affirmed GRAS</a:t>
            </a:r>
          </a:p>
          <a:p>
            <a:endParaRPr lang="en-US">
              <a:solidFill>
                <a:schemeClr val="bg1"/>
              </a:solidFill>
              <a:latin typeface="+mj-lt"/>
            </a:endParaRPr>
          </a:p>
          <a:p>
            <a:r>
              <a:rPr lang="en-US">
                <a:solidFill>
                  <a:schemeClr val="bg1"/>
                </a:solidFill>
                <a:latin typeface="+mj-lt"/>
              </a:rPr>
              <a:t> </a:t>
            </a:r>
          </a:p>
        </p:txBody>
      </p:sp>
    </p:spTree>
    <p:extLst>
      <p:ext uri="{BB962C8B-B14F-4D97-AF65-F5344CB8AC3E}">
        <p14:creationId xmlns:p14="http://schemas.microsoft.com/office/powerpoint/2010/main" val="51905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ue and white circle with black background&#10;&#10;Description automatically generated">
            <a:extLst>
              <a:ext uri="{FF2B5EF4-FFF2-40B4-BE49-F238E27FC236}">
                <a16:creationId xmlns:a16="http://schemas.microsoft.com/office/drawing/2014/main" id="{ACB570A8-E749-0091-7BAE-82A7966A5A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6600" y="-826402"/>
            <a:ext cx="6858000" cy="6858000"/>
          </a:xfrm>
          <a:prstGeom prst="rect">
            <a:avLst/>
          </a:prstGeom>
        </p:spPr>
      </p:pic>
      <p:sp>
        <p:nvSpPr>
          <p:cNvPr id="5" name="Text Placeholder 4">
            <a:extLst>
              <a:ext uri="{FF2B5EF4-FFF2-40B4-BE49-F238E27FC236}">
                <a16:creationId xmlns:a16="http://schemas.microsoft.com/office/drawing/2014/main" id="{0EFB9AC6-645C-CBB3-987A-B56AE508B978}"/>
              </a:ext>
            </a:extLst>
          </p:cNvPr>
          <p:cNvSpPr>
            <a:spLocks noGrp="1"/>
          </p:cNvSpPr>
          <p:nvPr>
            <p:ph type="body" sz="quarter" idx="15"/>
          </p:nvPr>
        </p:nvSpPr>
        <p:spPr>
          <a:xfrm>
            <a:off x="262626" y="2823865"/>
            <a:ext cx="3511269" cy="1447770"/>
          </a:xfrm>
        </p:spPr>
        <p:txBody>
          <a:bodyPr>
            <a:noAutofit/>
          </a:bodyPr>
          <a:lstStyle/>
          <a:p>
            <a:r>
              <a:rPr lang="en-US" sz="2800"/>
              <a:t>Gut health concerns are a daily struggle for many consumers</a:t>
            </a:r>
          </a:p>
        </p:txBody>
      </p:sp>
      <p:sp>
        <p:nvSpPr>
          <p:cNvPr id="4" name="Slide Number Placeholder 3">
            <a:extLst>
              <a:ext uri="{FF2B5EF4-FFF2-40B4-BE49-F238E27FC236}">
                <a16:creationId xmlns:a16="http://schemas.microsoft.com/office/drawing/2014/main" id="{DED4D4C4-21A0-445A-3EDE-BE56425CF04F}"/>
              </a:ext>
            </a:extLst>
          </p:cNvPr>
          <p:cNvSpPr>
            <a:spLocks noGrp="1"/>
          </p:cNvSpPr>
          <p:nvPr>
            <p:ph type="sldNum" sz="quarter" idx="14"/>
          </p:nvPr>
        </p:nvSpPr>
        <p:spPr>
          <a:xfrm>
            <a:off x="10561520" y="6317812"/>
            <a:ext cx="805051" cy="365125"/>
          </a:xfrm>
        </p:spPr>
        <p:txBody>
          <a:bodyPr/>
          <a:lstStyle/>
          <a:p>
            <a:r>
              <a:rPr lang="en-US"/>
              <a:t>PAGE </a:t>
            </a:r>
            <a:fld id="{BDBF9DCE-55C5-154E-AC34-7A0AB594817D}" type="slidenum">
              <a:rPr lang="en-US" smtClean="0"/>
              <a:pPr/>
              <a:t>7</a:t>
            </a:fld>
            <a:endParaRPr lang="en-US"/>
          </a:p>
        </p:txBody>
      </p:sp>
      <p:cxnSp>
        <p:nvCxnSpPr>
          <p:cNvPr id="35" name="Straight Connector 34">
            <a:extLst>
              <a:ext uri="{FF2B5EF4-FFF2-40B4-BE49-F238E27FC236}">
                <a16:creationId xmlns:a16="http://schemas.microsoft.com/office/drawing/2014/main" id="{E9CB08AC-DB7D-29FC-29CE-80EF196875F0}"/>
              </a:ext>
            </a:extLst>
          </p:cNvPr>
          <p:cNvCxnSpPr>
            <a:cxnSpLocks/>
          </p:cNvCxnSpPr>
          <p:nvPr/>
        </p:nvCxnSpPr>
        <p:spPr>
          <a:xfrm>
            <a:off x="245135" y="4266238"/>
            <a:ext cx="37028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E898076-616E-5202-03FE-C1E183558C70}"/>
              </a:ext>
            </a:extLst>
          </p:cNvPr>
          <p:cNvCxnSpPr>
            <a:cxnSpLocks/>
          </p:cNvCxnSpPr>
          <p:nvPr/>
        </p:nvCxnSpPr>
        <p:spPr>
          <a:xfrm>
            <a:off x="262626" y="2586365"/>
            <a:ext cx="37028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11380AB-10E1-835E-C881-3AC14B13277C}"/>
              </a:ext>
            </a:extLst>
          </p:cNvPr>
          <p:cNvSpPr txBox="1"/>
          <p:nvPr/>
        </p:nvSpPr>
        <p:spPr>
          <a:xfrm>
            <a:off x="245135" y="6525286"/>
            <a:ext cx="6109252" cy="230832"/>
          </a:xfrm>
          <a:prstGeom prst="rect">
            <a:avLst/>
          </a:prstGeom>
          <a:noFill/>
        </p:spPr>
        <p:txBody>
          <a:bodyPr wrap="square">
            <a:spAutoFit/>
          </a:bodyPr>
          <a:lstStyle/>
          <a:p>
            <a:r>
              <a:rPr lang="en-US" sz="900">
                <a:solidFill>
                  <a:schemeClr val="bg1"/>
                </a:solidFill>
                <a:latin typeface="Arial"/>
                <a:cs typeface="Arial"/>
              </a:rPr>
              <a:t>Source: Verb Biotics 2024 Consumer Health Survey</a:t>
            </a:r>
            <a:endParaRPr lang="en-US" sz="900">
              <a:solidFill>
                <a:schemeClr val="bg1"/>
              </a:solidFill>
            </a:endParaRPr>
          </a:p>
        </p:txBody>
      </p:sp>
      <p:pic>
        <p:nvPicPr>
          <p:cNvPr id="11" name="Picture 10" descr="A screenshot of a black background with blue text&#10;&#10;Description automatically generated">
            <a:extLst>
              <a:ext uri="{FF2B5EF4-FFF2-40B4-BE49-F238E27FC236}">
                <a16:creationId xmlns:a16="http://schemas.microsoft.com/office/drawing/2014/main" id="{B062E9B7-0FC2-0775-8DAF-4D40A40FE7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1097" y="-826402"/>
            <a:ext cx="6858000" cy="6858000"/>
          </a:xfrm>
          <a:prstGeom prst="rect">
            <a:avLst/>
          </a:prstGeom>
        </p:spPr>
      </p:pic>
    </p:spTree>
    <p:extLst>
      <p:ext uri="{BB962C8B-B14F-4D97-AF65-F5344CB8AC3E}">
        <p14:creationId xmlns:p14="http://schemas.microsoft.com/office/powerpoint/2010/main" val="1878115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77B8C-CBEF-94FE-FD8A-D850BA971AF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DD990A-9895-19F0-391D-611AA40F5C2B}"/>
              </a:ext>
            </a:extLst>
          </p:cNvPr>
          <p:cNvSpPr>
            <a:spLocks noGrp="1"/>
          </p:cNvSpPr>
          <p:nvPr>
            <p:ph type="sldNum" sz="quarter" idx="14"/>
          </p:nvPr>
        </p:nvSpPr>
        <p:spPr>
          <a:xfrm>
            <a:off x="10561520" y="6317812"/>
            <a:ext cx="805051" cy="365125"/>
          </a:xfrm>
        </p:spPr>
        <p:txBody>
          <a:bodyPr/>
          <a:lstStyle/>
          <a:p>
            <a:r>
              <a:rPr lang="en-US"/>
              <a:t>PAGE </a:t>
            </a:r>
            <a:fld id="{BDBF9DCE-55C5-154E-AC34-7A0AB594817D}" type="slidenum">
              <a:rPr lang="en-US" smtClean="0"/>
              <a:pPr/>
              <a:t>8</a:t>
            </a:fld>
            <a:endParaRPr lang="en-US"/>
          </a:p>
        </p:txBody>
      </p:sp>
      <p:cxnSp>
        <p:nvCxnSpPr>
          <p:cNvPr id="35" name="Straight Connector 34">
            <a:extLst>
              <a:ext uri="{FF2B5EF4-FFF2-40B4-BE49-F238E27FC236}">
                <a16:creationId xmlns:a16="http://schemas.microsoft.com/office/drawing/2014/main" id="{6A871F6A-8CF1-EB59-EE06-246024AF11A5}"/>
              </a:ext>
            </a:extLst>
          </p:cNvPr>
          <p:cNvCxnSpPr>
            <a:cxnSpLocks/>
          </p:cNvCxnSpPr>
          <p:nvPr/>
        </p:nvCxnSpPr>
        <p:spPr>
          <a:xfrm>
            <a:off x="224271" y="4080742"/>
            <a:ext cx="37028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7E6F62B-3100-F3B0-17C2-071916266D27}"/>
              </a:ext>
            </a:extLst>
          </p:cNvPr>
          <p:cNvCxnSpPr>
            <a:cxnSpLocks/>
          </p:cNvCxnSpPr>
          <p:nvPr/>
        </p:nvCxnSpPr>
        <p:spPr>
          <a:xfrm>
            <a:off x="224271" y="2570435"/>
            <a:ext cx="37028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EBCAAEC-377F-D0EB-7E10-8944B8C1F000}"/>
              </a:ext>
            </a:extLst>
          </p:cNvPr>
          <p:cNvSpPr txBox="1"/>
          <p:nvPr/>
        </p:nvSpPr>
        <p:spPr>
          <a:xfrm>
            <a:off x="246608" y="6500374"/>
            <a:ext cx="3784760" cy="230832"/>
          </a:xfrm>
          <a:prstGeom prst="rect">
            <a:avLst/>
          </a:prstGeom>
          <a:noFill/>
        </p:spPr>
        <p:txBody>
          <a:bodyPr wrap="square">
            <a:spAutoFit/>
          </a:bodyPr>
          <a:lstStyle/>
          <a:p>
            <a:r>
              <a:rPr lang="en-US" sz="900">
                <a:solidFill>
                  <a:schemeClr val="bg1"/>
                </a:solidFill>
                <a:latin typeface="Arial"/>
                <a:cs typeface="Arial"/>
              </a:rPr>
              <a:t>Source: Verb Biotics 2024 Consumer Health Survey</a:t>
            </a:r>
            <a:endParaRPr lang="en-US" sz="900">
              <a:solidFill>
                <a:schemeClr val="bg1"/>
              </a:solidFill>
            </a:endParaRPr>
          </a:p>
        </p:txBody>
      </p:sp>
      <p:sp>
        <p:nvSpPr>
          <p:cNvPr id="7" name="Text Placeholder 4">
            <a:extLst>
              <a:ext uri="{FF2B5EF4-FFF2-40B4-BE49-F238E27FC236}">
                <a16:creationId xmlns:a16="http://schemas.microsoft.com/office/drawing/2014/main" id="{F55D87D7-C032-EE99-F20B-810ECD57B03F}"/>
              </a:ext>
            </a:extLst>
          </p:cNvPr>
          <p:cNvSpPr txBox="1">
            <a:spLocks/>
          </p:cNvSpPr>
          <p:nvPr/>
        </p:nvSpPr>
        <p:spPr>
          <a:xfrm>
            <a:off x="224271" y="2702783"/>
            <a:ext cx="3702839" cy="1447770"/>
          </a:xfrm>
          <a:prstGeom prst="rect">
            <a:avLst/>
          </a:prstGeom>
          <a:ln>
            <a:no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a:latin typeface="+mj-lt"/>
              </a:rPr>
              <a:t>Percent of consumers who experience the following symptoms</a:t>
            </a:r>
          </a:p>
        </p:txBody>
      </p:sp>
      <p:pic>
        <p:nvPicPr>
          <p:cNvPr id="5" name="Picture 4" descr="A graph of blue wood grain&#10;&#10;Description automatically generated with medium confidence">
            <a:extLst>
              <a:ext uri="{FF2B5EF4-FFF2-40B4-BE49-F238E27FC236}">
                <a16:creationId xmlns:a16="http://schemas.microsoft.com/office/drawing/2014/main" id="{0208F8E0-7674-B118-9C5C-31E8D1403E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1085" y="-393758"/>
            <a:ext cx="6711570" cy="6711570"/>
          </a:xfrm>
          <a:prstGeom prst="rect">
            <a:avLst/>
          </a:prstGeom>
        </p:spPr>
      </p:pic>
    </p:spTree>
    <p:extLst>
      <p:ext uri="{BB962C8B-B14F-4D97-AF65-F5344CB8AC3E}">
        <p14:creationId xmlns:p14="http://schemas.microsoft.com/office/powerpoint/2010/main" val="2778731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Pentagon 79">
            <a:extLst>
              <a:ext uri="{FF2B5EF4-FFF2-40B4-BE49-F238E27FC236}">
                <a16:creationId xmlns:a16="http://schemas.microsoft.com/office/drawing/2014/main" id="{3DA58DE7-810A-FE48-AE8C-DA86A5984D6A}"/>
              </a:ext>
            </a:extLst>
          </p:cNvPr>
          <p:cNvSpPr/>
          <p:nvPr/>
        </p:nvSpPr>
        <p:spPr>
          <a:xfrm>
            <a:off x="-9212" y="1679119"/>
            <a:ext cx="10920001" cy="3695527"/>
          </a:xfrm>
          <a:prstGeom prst="homePlate">
            <a:avLst>
              <a:gd name="adj" fmla="val 48798"/>
            </a:avLst>
          </a:prstGeom>
          <a:gradFill>
            <a:gsLst>
              <a:gs pos="30000">
                <a:schemeClr val="tx2">
                  <a:lumMod val="60000"/>
                  <a:lumOff val="40000"/>
                </a:schemeClr>
              </a:gs>
              <a:gs pos="0">
                <a:schemeClr val="tx2">
                  <a:lumMod val="20000"/>
                  <a:lumOff val="80000"/>
                </a:schemeClr>
              </a:gs>
              <a:gs pos="100000">
                <a:schemeClr val="accent4">
                  <a:lumMod val="60000"/>
                  <a:lumOff val="4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E6D7B95-272C-2F6B-D7DC-2FC3C0163BD2}"/>
              </a:ext>
            </a:extLst>
          </p:cNvPr>
          <p:cNvSpPr txBox="1"/>
          <p:nvPr/>
        </p:nvSpPr>
        <p:spPr>
          <a:xfrm>
            <a:off x="559585" y="753961"/>
            <a:ext cx="8920128" cy="707886"/>
          </a:xfrm>
          <a:prstGeom prst="rect">
            <a:avLst/>
          </a:prstGeom>
          <a:noFill/>
        </p:spPr>
        <p:txBody>
          <a:bodyPr wrap="square" rtlCol="0">
            <a:spAutoFit/>
          </a:bodyPr>
          <a:lstStyle/>
          <a:p>
            <a:r>
              <a:rPr lang="en-US" sz="4000">
                <a:latin typeface="Arial" panose="020B0604020202020204" pitchFamily="34" charset="0"/>
                <a:ea typeface="Acid Grotesk" panose="020B0003030200060204" pitchFamily="34" charset="77"/>
                <a:cs typeface="Arial" panose="020B0604020202020204" pitchFamily="34" charset="0"/>
              </a:rPr>
              <a:t>Function first, intentional design</a:t>
            </a:r>
          </a:p>
        </p:txBody>
      </p:sp>
      <p:sp>
        <p:nvSpPr>
          <p:cNvPr id="78" name="TextBox 77">
            <a:extLst>
              <a:ext uri="{FF2B5EF4-FFF2-40B4-BE49-F238E27FC236}">
                <a16:creationId xmlns:a16="http://schemas.microsoft.com/office/drawing/2014/main" id="{28C28441-66C9-BD9D-FE67-AF36F0ED0796}"/>
              </a:ext>
            </a:extLst>
          </p:cNvPr>
          <p:cNvSpPr txBox="1"/>
          <p:nvPr/>
        </p:nvSpPr>
        <p:spPr>
          <a:xfrm>
            <a:off x="5225143" y="7707086"/>
            <a:ext cx="184731" cy="369332"/>
          </a:xfrm>
          <a:prstGeom prst="rect">
            <a:avLst/>
          </a:prstGeom>
          <a:noFill/>
        </p:spPr>
        <p:txBody>
          <a:bodyPr wrap="none" rtlCol="0">
            <a:spAutoFit/>
          </a:bodyPr>
          <a:lstStyle/>
          <a:p>
            <a:endParaRPr lang="en-US">
              <a:latin typeface="Arial" panose="020B0604020202020204" pitchFamily="34" charset="0"/>
              <a:cs typeface="Arial" panose="020B0604020202020204" pitchFamily="34" charset="0"/>
            </a:endParaRPr>
          </a:p>
        </p:txBody>
      </p:sp>
      <p:cxnSp>
        <p:nvCxnSpPr>
          <p:cNvPr id="75" name="Straight Connector 74">
            <a:extLst>
              <a:ext uri="{FF2B5EF4-FFF2-40B4-BE49-F238E27FC236}">
                <a16:creationId xmlns:a16="http://schemas.microsoft.com/office/drawing/2014/main" id="{EBB27724-6637-56F6-67B2-B314F74FFAF5}"/>
              </a:ext>
            </a:extLst>
          </p:cNvPr>
          <p:cNvCxnSpPr>
            <a:cxnSpLocks/>
          </p:cNvCxnSpPr>
          <p:nvPr/>
        </p:nvCxnSpPr>
        <p:spPr>
          <a:xfrm>
            <a:off x="7666095" y="3310469"/>
            <a:ext cx="683069" cy="0"/>
          </a:xfrm>
          <a:prstGeom prst="line">
            <a:avLst/>
          </a:prstGeom>
          <a:ln w="38100" cap="rnd" cmpd="sng" algn="ctr">
            <a:solidFill>
              <a:schemeClr val="tx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2" name="Straight Connector 71">
            <a:extLst>
              <a:ext uri="{FF2B5EF4-FFF2-40B4-BE49-F238E27FC236}">
                <a16:creationId xmlns:a16="http://schemas.microsoft.com/office/drawing/2014/main" id="{1299322D-4055-0938-534C-CFBB92743D0C}"/>
              </a:ext>
            </a:extLst>
          </p:cNvPr>
          <p:cNvCxnSpPr>
            <a:cxnSpLocks/>
          </p:cNvCxnSpPr>
          <p:nvPr/>
        </p:nvCxnSpPr>
        <p:spPr>
          <a:xfrm>
            <a:off x="4125161" y="3318191"/>
            <a:ext cx="752442" cy="0"/>
          </a:xfrm>
          <a:prstGeom prst="line">
            <a:avLst/>
          </a:prstGeom>
          <a:ln w="38100" cap="rnd" cmpd="sng" algn="ctr">
            <a:solidFill>
              <a:schemeClr val="tx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3" name="Straight Connector 72">
            <a:extLst>
              <a:ext uri="{FF2B5EF4-FFF2-40B4-BE49-F238E27FC236}">
                <a16:creationId xmlns:a16="http://schemas.microsoft.com/office/drawing/2014/main" id="{4A415222-BFC7-A11C-7C65-00B56AEB0D9C}"/>
              </a:ext>
            </a:extLst>
          </p:cNvPr>
          <p:cNvCxnSpPr>
            <a:cxnSpLocks/>
          </p:cNvCxnSpPr>
          <p:nvPr/>
        </p:nvCxnSpPr>
        <p:spPr>
          <a:xfrm>
            <a:off x="5902609" y="3310469"/>
            <a:ext cx="711340" cy="0"/>
          </a:xfrm>
          <a:prstGeom prst="line">
            <a:avLst/>
          </a:prstGeom>
          <a:ln w="38100" cap="rnd" cmpd="sng" algn="ctr">
            <a:solidFill>
              <a:schemeClr val="tx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1" name="Group 20">
            <a:extLst>
              <a:ext uri="{FF2B5EF4-FFF2-40B4-BE49-F238E27FC236}">
                <a16:creationId xmlns:a16="http://schemas.microsoft.com/office/drawing/2014/main" id="{6BB0FF5F-3E8F-7315-5775-FC661550F3D5}"/>
              </a:ext>
            </a:extLst>
          </p:cNvPr>
          <p:cNvGrpSpPr/>
          <p:nvPr/>
        </p:nvGrpSpPr>
        <p:grpSpPr>
          <a:xfrm>
            <a:off x="9412925" y="2218416"/>
            <a:ext cx="2236117" cy="3279340"/>
            <a:chOff x="9412925" y="2218416"/>
            <a:chExt cx="2236117" cy="3279340"/>
          </a:xfrm>
        </p:grpSpPr>
        <p:pic>
          <p:nvPicPr>
            <p:cNvPr id="76" name="Picture 75">
              <a:extLst>
                <a:ext uri="{FF2B5EF4-FFF2-40B4-BE49-F238E27FC236}">
                  <a16:creationId xmlns:a16="http://schemas.microsoft.com/office/drawing/2014/main" id="{A4C0E7C5-D240-C8D5-2587-7FB5044B545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412925" y="2218416"/>
              <a:ext cx="2236117" cy="2236117"/>
            </a:xfrm>
            <a:prstGeom prst="rect">
              <a:avLst/>
            </a:prstGeom>
          </p:spPr>
        </p:pic>
        <p:sp>
          <p:nvSpPr>
            <p:cNvPr id="77" name="TextBox 76">
              <a:extLst>
                <a:ext uri="{FF2B5EF4-FFF2-40B4-BE49-F238E27FC236}">
                  <a16:creationId xmlns:a16="http://schemas.microsoft.com/office/drawing/2014/main" id="{D809CC13-0A9C-35B8-02D2-37C52F0D3B1C}"/>
                </a:ext>
              </a:extLst>
            </p:cNvPr>
            <p:cNvSpPr txBox="1"/>
            <p:nvPr/>
          </p:nvSpPr>
          <p:spPr>
            <a:xfrm>
              <a:off x="9712184" y="4543649"/>
              <a:ext cx="1771172" cy="954107"/>
            </a:xfrm>
            <a:prstGeom prst="rect">
              <a:avLst/>
            </a:prstGeom>
            <a:noFill/>
          </p:spPr>
          <p:txBody>
            <a:bodyPr wrap="square" rtlCol="0">
              <a:spAutoFit/>
            </a:bodyPr>
            <a:lstStyle/>
            <a:p>
              <a:pPr algn="ctr"/>
              <a:r>
                <a:rPr lang="en-US" sz="1400">
                  <a:latin typeface="Arial" panose="020B0604020202020204" pitchFamily="34" charset="0"/>
                  <a:ea typeface="Acid Grotesk" panose="020B0003030200060204" pitchFamily="34" charset="77"/>
                  <a:cs typeface="Arial" panose="020B0604020202020204" pitchFamily="34" charset="0"/>
                </a:rPr>
                <a:t>Shelf-stable </a:t>
              </a:r>
              <a:br>
                <a:rPr lang="en-US" sz="1400">
                  <a:latin typeface="Arial" panose="020B0604020202020204" pitchFamily="34" charset="0"/>
                  <a:ea typeface="Acid Grotesk" panose="020B0003030200060204" pitchFamily="34" charset="77"/>
                  <a:cs typeface="Arial" panose="020B0604020202020204" pitchFamily="34" charset="0"/>
                </a:rPr>
              </a:br>
              <a:r>
                <a:rPr lang="en-US" sz="1400">
                  <a:latin typeface="Arial" panose="020B0604020202020204" pitchFamily="34" charset="0"/>
                  <a:ea typeface="Acid Grotesk" panose="020B0003030200060204" pitchFamily="34" charset="77"/>
                  <a:cs typeface="Arial" panose="020B0604020202020204" pitchFamily="34" charset="0"/>
                </a:rPr>
                <a:t>postbiotic for food, beverage &amp; supplement brands</a:t>
              </a:r>
            </a:p>
          </p:txBody>
        </p:sp>
      </p:grpSp>
      <p:sp>
        <p:nvSpPr>
          <p:cNvPr id="92" name="Chevron 91">
            <a:extLst>
              <a:ext uri="{FF2B5EF4-FFF2-40B4-BE49-F238E27FC236}">
                <a16:creationId xmlns:a16="http://schemas.microsoft.com/office/drawing/2014/main" id="{B0AF6894-BEF6-F74F-EACC-A311E4888357}"/>
              </a:ext>
            </a:extLst>
          </p:cNvPr>
          <p:cNvSpPr/>
          <p:nvPr/>
        </p:nvSpPr>
        <p:spPr>
          <a:xfrm>
            <a:off x="2597379" y="3068607"/>
            <a:ext cx="416153" cy="491068"/>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96814A01-69E0-39AE-6E82-6A39707DB5E7}"/>
              </a:ext>
            </a:extLst>
          </p:cNvPr>
          <p:cNvGrpSpPr/>
          <p:nvPr/>
        </p:nvGrpSpPr>
        <p:grpSpPr>
          <a:xfrm>
            <a:off x="8303234" y="2569738"/>
            <a:ext cx="1361236" cy="1518986"/>
            <a:chOff x="8303234" y="2811286"/>
            <a:chExt cx="1361236" cy="1518986"/>
          </a:xfrm>
        </p:grpSpPr>
        <p:grpSp>
          <p:nvGrpSpPr>
            <p:cNvPr id="52" name="Group 51">
              <a:extLst>
                <a:ext uri="{FF2B5EF4-FFF2-40B4-BE49-F238E27FC236}">
                  <a16:creationId xmlns:a16="http://schemas.microsoft.com/office/drawing/2014/main" id="{4019ADF6-95AC-01D3-04CA-ED062017BADF}"/>
                </a:ext>
              </a:extLst>
            </p:cNvPr>
            <p:cNvGrpSpPr/>
            <p:nvPr/>
          </p:nvGrpSpPr>
          <p:grpSpPr>
            <a:xfrm>
              <a:off x="8303234" y="2811286"/>
              <a:ext cx="340603" cy="1518986"/>
              <a:chOff x="7522573" y="2646648"/>
              <a:chExt cx="340603" cy="1518986"/>
            </a:xfrm>
            <a:solidFill>
              <a:schemeClr val="tx1"/>
            </a:solidFill>
          </p:grpSpPr>
          <p:sp>
            <p:nvSpPr>
              <p:cNvPr id="47" name="Rectangle 46">
                <a:extLst>
                  <a:ext uri="{FF2B5EF4-FFF2-40B4-BE49-F238E27FC236}">
                    <a16:creationId xmlns:a16="http://schemas.microsoft.com/office/drawing/2014/main" id="{0D2EB67E-ADAC-84AC-25D5-21599BAA5FFD}"/>
                  </a:ext>
                </a:extLst>
              </p:cNvPr>
              <p:cNvSpPr/>
              <p:nvPr/>
            </p:nvSpPr>
            <p:spPr>
              <a:xfrm flipH="1">
                <a:off x="7522573" y="2646648"/>
                <a:ext cx="45719" cy="150971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5E3FC380-ACD5-FD0A-73EC-A261C88CB973}"/>
                  </a:ext>
                </a:extLst>
              </p:cNvPr>
              <p:cNvSpPr/>
              <p:nvPr/>
            </p:nvSpPr>
            <p:spPr>
              <a:xfrm rot="5400000">
                <a:off x="7681445" y="2510636"/>
                <a:ext cx="45719" cy="31774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2D4708D3-77C3-71D8-C851-93A2442F0345}"/>
                  </a:ext>
                </a:extLst>
              </p:cNvPr>
              <p:cNvSpPr/>
              <p:nvPr/>
            </p:nvSpPr>
            <p:spPr>
              <a:xfrm rot="5400000">
                <a:off x="7658585" y="3983903"/>
                <a:ext cx="45719" cy="31774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28" name="TextBox 27">
              <a:extLst>
                <a:ext uri="{FF2B5EF4-FFF2-40B4-BE49-F238E27FC236}">
                  <a16:creationId xmlns:a16="http://schemas.microsoft.com/office/drawing/2014/main" id="{BFFCEC84-AB2D-95CB-36CB-838AC3BFF683}"/>
                </a:ext>
              </a:extLst>
            </p:cNvPr>
            <p:cNvSpPr txBox="1"/>
            <p:nvPr/>
          </p:nvSpPr>
          <p:spPr>
            <a:xfrm>
              <a:off x="8445503" y="2919709"/>
              <a:ext cx="1218967" cy="1145635"/>
            </a:xfrm>
            <a:prstGeom prst="rect">
              <a:avLst/>
            </a:prstGeom>
            <a:noFill/>
          </p:spPr>
          <p:txBody>
            <a:bodyPr wrap="square" rtlCol="0" anchor="ctr">
              <a:spAutoFit/>
            </a:bodyPr>
            <a:lstStyle/>
            <a:p>
              <a:pPr>
                <a:lnSpc>
                  <a:spcPct val="200000"/>
                </a:lnSpc>
              </a:pPr>
              <a:r>
                <a:rPr lang="en-US" sz="1200">
                  <a:latin typeface="Arial" panose="020B0604020202020204" pitchFamily="34" charset="0"/>
                  <a:ea typeface="Acid Grotesk" panose="020B0003030200060204" pitchFamily="34" charset="77"/>
                  <a:cs typeface="Arial" panose="020B0604020202020204" pitchFamily="34" charset="0"/>
                </a:rPr>
                <a:t>Regulatory</a:t>
              </a:r>
            </a:p>
            <a:p>
              <a:pPr>
                <a:lnSpc>
                  <a:spcPct val="200000"/>
                </a:lnSpc>
              </a:pPr>
              <a:r>
                <a:rPr lang="en-US" sz="1200">
                  <a:latin typeface="Arial" panose="020B0604020202020204" pitchFamily="34" charset="0"/>
                  <a:ea typeface="Acid Grotesk" panose="020B0003030200060204" pitchFamily="34" charset="77"/>
                  <a:cs typeface="Arial" panose="020B0604020202020204" pitchFamily="34" charset="0"/>
                </a:rPr>
                <a:t>Clinicals</a:t>
              </a:r>
            </a:p>
            <a:p>
              <a:pPr>
                <a:lnSpc>
                  <a:spcPct val="200000"/>
                </a:lnSpc>
              </a:pPr>
              <a:r>
                <a:rPr lang="en-US" sz="1200">
                  <a:latin typeface="Arial" panose="020B0604020202020204" pitchFamily="34" charset="0"/>
                  <a:ea typeface="Acid Grotesk" panose="020B0003030200060204" pitchFamily="34" charset="77"/>
                  <a:cs typeface="Arial" panose="020B0604020202020204" pitchFamily="34" charset="0"/>
                </a:rPr>
                <a:t>Scale</a:t>
              </a:r>
            </a:p>
          </p:txBody>
        </p:sp>
      </p:grpSp>
      <p:grpSp>
        <p:nvGrpSpPr>
          <p:cNvPr id="30" name="Group 29">
            <a:extLst>
              <a:ext uri="{FF2B5EF4-FFF2-40B4-BE49-F238E27FC236}">
                <a16:creationId xmlns:a16="http://schemas.microsoft.com/office/drawing/2014/main" id="{40B13807-27BA-5891-5790-9FFC10C0F86F}"/>
              </a:ext>
            </a:extLst>
          </p:cNvPr>
          <p:cNvGrpSpPr/>
          <p:nvPr/>
        </p:nvGrpSpPr>
        <p:grpSpPr>
          <a:xfrm>
            <a:off x="465913" y="2257056"/>
            <a:ext cx="1992194" cy="2836224"/>
            <a:chOff x="465913" y="2498604"/>
            <a:chExt cx="1992194" cy="2836224"/>
          </a:xfrm>
        </p:grpSpPr>
        <p:pic>
          <p:nvPicPr>
            <p:cNvPr id="22" name="Picture 21" descr="A circle with a circle and a circle with a circle and a circle with a circle and a circle with a circle and a circle with a circle and a circle with a circle and a circle with&#10;&#10;Description automatically generated">
              <a:extLst>
                <a:ext uri="{FF2B5EF4-FFF2-40B4-BE49-F238E27FC236}">
                  <a16:creationId xmlns:a16="http://schemas.microsoft.com/office/drawing/2014/main" id="{7E20EED3-0208-DDC0-8F4E-CB5FA0F791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913" y="2498604"/>
              <a:ext cx="1992194" cy="1992194"/>
            </a:xfrm>
            <a:prstGeom prst="rect">
              <a:avLst/>
            </a:prstGeom>
          </p:spPr>
        </p:pic>
        <p:pic>
          <p:nvPicPr>
            <p:cNvPr id="18" name="Picture 17" descr="Blue text on a black background&#10;&#10;Description automatically generated">
              <a:extLst>
                <a:ext uri="{FF2B5EF4-FFF2-40B4-BE49-F238E27FC236}">
                  <a16:creationId xmlns:a16="http://schemas.microsoft.com/office/drawing/2014/main" id="{E13B95BC-E260-CBC4-7F15-EAA7033E37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1378" y="4602744"/>
              <a:ext cx="1771172" cy="732084"/>
            </a:xfrm>
            <a:prstGeom prst="rect">
              <a:avLst/>
            </a:prstGeom>
          </p:spPr>
        </p:pic>
      </p:grpSp>
      <p:grpSp>
        <p:nvGrpSpPr>
          <p:cNvPr id="31" name="Group 30">
            <a:extLst>
              <a:ext uri="{FF2B5EF4-FFF2-40B4-BE49-F238E27FC236}">
                <a16:creationId xmlns:a16="http://schemas.microsoft.com/office/drawing/2014/main" id="{45DF3251-8B74-B8D2-A17A-A5137EA040E0}"/>
              </a:ext>
            </a:extLst>
          </p:cNvPr>
          <p:cNvGrpSpPr/>
          <p:nvPr/>
        </p:nvGrpSpPr>
        <p:grpSpPr>
          <a:xfrm>
            <a:off x="2857988" y="1967708"/>
            <a:ext cx="1992194" cy="461665"/>
            <a:chOff x="2857988" y="2209256"/>
            <a:chExt cx="1992194" cy="461665"/>
          </a:xfrm>
        </p:grpSpPr>
        <p:sp>
          <p:nvSpPr>
            <p:cNvPr id="13" name="TextBox 12">
              <a:extLst>
                <a:ext uri="{FF2B5EF4-FFF2-40B4-BE49-F238E27FC236}">
                  <a16:creationId xmlns:a16="http://schemas.microsoft.com/office/drawing/2014/main" id="{59AC444A-2CE6-566C-AC64-2DE5CF0F2573}"/>
                </a:ext>
              </a:extLst>
            </p:cNvPr>
            <p:cNvSpPr txBox="1"/>
            <p:nvPr/>
          </p:nvSpPr>
          <p:spPr>
            <a:xfrm>
              <a:off x="2857988" y="2209256"/>
              <a:ext cx="1992194" cy="461665"/>
            </a:xfrm>
            <a:prstGeom prst="rect">
              <a:avLst/>
            </a:prstGeom>
            <a:noFill/>
          </p:spPr>
          <p:txBody>
            <a:bodyPr wrap="square" rtlCol="0">
              <a:spAutoFit/>
            </a:bodyPr>
            <a:lstStyle/>
            <a:p>
              <a:pPr algn="ctr"/>
              <a:r>
                <a:rPr lang="en-US" sz="1200" b="1">
                  <a:latin typeface="Arial" panose="020B0604020202020204" pitchFamily="34" charset="0"/>
                  <a:ea typeface="Acid Grotesk Bold" panose="020B0003030200060204" pitchFamily="34" charset="77"/>
                  <a:cs typeface="Arial" panose="020B0604020202020204" pitchFamily="34" charset="0"/>
                </a:rPr>
                <a:t>HEALTH </a:t>
              </a:r>
            </a:p>
            <a:p>
              <a:pPr algn="ctr"/>
              <a:r>
                <a:rPr lang="en-US" sz="1200" b="1">
                  <a:latin typeface="Arial" panose="020B0604020202020204" pitchFamily="34" charset="0"/>
                  <a:ea typeface="Acid Grotesk Bold" panose="020B0003030200060204" pitchFamily="34" charset="77"/>
                  <a:cs typeface="Arial" panose="020B0604020202020204" pitchFamily="34" charset="0"/>
                </a:rPr>
                <a:t>INDICATION</a:t>
              </a:r>
            </a:p>
          </p:txBody>
        </p:sp>
        <p:cxnSp>
          <p:nvCxnSpPr>
            <p:cNvPr id="23" name="Straight Connector 22">
              <a:extLst>
                <a:ext uri="{FF2B5EF4-FFF2-40B4-BE49-F238E27FC236}">
                  <a16:creationId xmlns:a16="http://schemas.microsoft.com/office/drawing/2014/main" id="{8819805D-9570-B591-5E1A-8FABAAA5B822}"/>
                </a:ext>
              </a:extLst>
            </p:cNvPr>
            <p:cNvCxnSpPr>
              <a:cxnSpLocks/>
            </p:cNvCxnSpPr>
            <p:nvPr/>
          </p:nvCxnSpPr>
          <p:spPr>
            <a:xfrm>
              <a:off x="3383756" y="2670921"/>
              <a:ext cx="90004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9ECB5949-297C-E5A7-877D-E3E75A219DD1}"/>
              </a:ext>
            </a:extLst>
          </p:cNvPr>
          <p:cNvGrpSpPr/>
          <p:nvPr/>
        </p:nvGrpSpPr>
        <p:grpSpPr>
          <a:xfrm>
            <a:off x="4898331" y="1967708"/>
            <a:ext cx="1266439" cy="461665"/>
            <a:chOff x="4898331" y="2209256"/>
            <a:chExt cx="1266439" cy="461665"/>
          </a:xfrm>
        </p:grpSpPr>
        <p:sp>
          <p:nvSpPr>
            <p:cNvPr id="15" name="TextBox 14">
              <a:extLst>
                <a:ext uri="{FF2B5EF4-FFF2-40B4-BE49-F238E27FC236}">
                  <a16:creationId xmlns:a16="http://schemas.microsoft.com/office/drawing/2014/main" id="{560CD97B-DCAD-2C38-B2C7-2397789C60DB}"/>
                </a:ext>
              </a:extLst>
            </p:cNvPr>
            <p:cNvSpPr txBox="1"/>
            <p:nvPr/>
          </p:nvSpPr>
          <p:spPr>
            <a:xfrm>
              <a:off x="4898331" y="2209256"/>
              <a:ext cx="1266439" cy="461665"/>
            </a:xfrm>
            <a:prstGeom prst="rect">
              <a:avLst/>
            </a:prstGeom>
            <a:noFill/>
          </p:spPr>
          <p:txBody>
            <a:bodyPr wrap="square" rtlCol="0">
              <a:spAutoFit/>
            </a:bodyPr>
            <a:lstStyle/>
            <a:p>
              <a:pPr algn="ctr"/>
              <a:r>
                <a:rPr lang="en-US" sz="1200" b="1">
                  <a:latin typeface="Arial" panose="020B0604020202020204" pitchFamily="34" charset="0"/>
                  <a:ea typeface="Acid Grotesk Bold" panose="020B0003030200060204" pitchFamily="34" charset="77"/>
                  <a:cs typeface="Arial" panose="020B0604020202020204" pitchFamily="34" charset="0"/>
                </a:rPr>
                <a:t>MECHANISMS </a:t>
              </a:r>
            </a:p>
            <a:p>
              <a:pPr algn="ctr"/>
              <a:r>
                <a:rPr lang="en-US" sz="1200" b="1">
                  <a:latin typeface="Arial" panose="020B0604020202020204" pitchFamily="34" charset="0"/>
                  <a:ea typeface="Acid Grotesk Bold" panose="020B0003030200060204" pitchFamily="34" charset="77"/>
                  <a:cs typeface="Arial" panose="020B0604020202020204" pitchFamily="34" charset="0"/>
                </a:rPr>
                <a:t>OF ACTION</a:t>
              </a:r>
            </a:p>
          </p:txBody>
        </p:sp>
        <p:cxnSp>
          <p:nvCxnSpPr>
            <p:cNvPr id="27" name="Straight Connector 26">
              <a:extLst>
                <a:ext uri="{FF2B5EF4-FFF2-40B4-BE49-F238E27FC236}">
                  <a16:creationId xmlns:a16="http://schemas.microsoft.com/office/drawing/2014/main" id="{D4FF2187-7517-5B56-D677-8A202F129656}"/>
                </a:ext>
              </a:extLst>
            </p:cNvPr>
            <p:cNvCxnSpPr>
              <a:cxnSpLocks/>
            </p:cNvCxnSpPr>
            <p:nvPr/>
          </p:nvCxnSpPr>
          <p:spPr>
            <a:xfrm>
              <a:off x="5052536" y="2670921"/>
              <a:ext cx="90004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A29BFE89-1B32-8992-7E26-CC019EDCEE58}"/>
              </a:ext>
            </a:extLst>
          </p:cNvPr>
          <p:cNvGrpSpPr/>
          <p:nvPr/>
        </p:nvGrpSpPr>
        <p:grpSpPr>
          <a:xfrm>
            <a:off x="6288937" y="1783042"/>
            <a:ext cx="1767076" cy="646331"/>
            <a:chOff x="6288937" y="2024590"/>
            <a:chExt cx="1767076" cy="646331"/>
          </a:xfrm>
        </p:grpSpPr>
        <p:sp>
          <p:nvSpPr>
            <p:cNvPr id="24" name="TextBox 23">
              <a:extLst>
                <a:ext uri="{FF2B5EF4-FFF2-40B4-BE49-F238E27FC236}">
                  <a16:creationId xmlns:a16="http://schemas.microsoft.com/office/drawing/2014/main" id="{A3CD958C-BCC0-B452-87CA-5DDC694AB87F}"/>
                </a:ext>
              </a:extLst>
            </p:cNvPr>
            <p:cNvSpPr txBox="1"/>
            <p:nvPr/>
          </p:nvSpPr>
          <p:spPr>
            <a:xfrm>
              <a:off x="6288937" y="2024590"/>
              <a:ext cx="1767076" cy="646331"/>
            </a:xfrm>
            <a:prstGeom prst="rect">
              <a:avLst/>
            </a:prstGeom>
            <a:noFill/>
          </p:spPr>
          <p:txBody>
            <a:bodyPr wrap="square" rtlCol="0">
              <a:spAutoFit/>
            </a:bodyPr>
            <a:lstStyle/>
            <a:p>
              <a:pPr algn="ctr"/>
              <a:r>
                <a:rPr lang="en-US" sz="1200" b="1">
                  <a:latin typeface="Arial" panose="020B0604020202020204" pitchFamily="34" charset="0"/>
                  <a:cs typeface="Arial" panose="020B0604020202020204" pitchFamily="34" charset="0"/>
                </a:rPr>
                <a:t>STRAIN &amp; SUBSTRATE SELECTION</a:t>
              </a:r>
            </a:p>
          </p:txBody>
        </p:sp>
        <p:cxnSp>
          <p:nvCxnSpPr>
            <p:cNvPr id="29" name="Straight Connector 28">
              <a:extLst>
                <a:ext uri="{FF2B5EF4-FFF2-40B4-BE49-F238E27FC236}">
                  <a16:creationId xmlns:a16="http://schemas.microsoft.com/office/drawing/2014/main" id="{E10C0818-1448-2421-9E7B-1C191EEEB5F3}"/>
                </a:ext>
              </a:extLst>
            </p:cNvPr>
            <p:cNvCxnSpPr>
              <a:cxnSpLocks/>
            </p:cNvCxnSpPr>
            <p:nvPr/>
          </p:nvCxnSpPr>
          <p:spPr>
            <a:xfrm>
              <a:off x="6690836" y="2670921"/>
              <a:ext cx="90004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7986FC77-C051-F897-CF94-D7D7B8CA8878}"/>
              </a:ext>
            </a:extLst>
          </p:cNvPr>
          <p:cNvGrpSpPr/>
          <p:nvPr/>
        </p:nvGrpSpPr>
        <p:grpSpPr>
          <a:xfrm>
            <a:off x="3045565" y="2533295"/>
            <a:ext cx="1580659" cy="1883383"/>
            <a:chOff x="3045565" y="2533295"/>
            <a:chExt cx="1580659" cy="1883383"/>
          </a:xfrm>
        </p:grpSpPr>
        <p:pic>
          <p:nvPicPr>
            <p:cNvPr id="6" name="Picture 5">
              <a:extLst>
                <a:ext uri="{FF2B5EF4-FFF2-40B4-BE49-F238E27FC236}">
                  <a16:creationId xmlns:a16="http://schemas.microsoft.com/office/drawing/2014/main" id="{58FEF20D-702B-B447-0F55-C493A872D68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087439" y="2533295"/>
              <a:ext cx="1538785" cy="1538785"/>
            </a:xfrm>
            <a:prstGeom prst="rect">
              <a:avLst/>
            </a:prstGeom>
          </p:spPr>
        </p:pic>
        <p:sp>
          <p:nvSpPr>
            <p:cNvPr id="11" name="TextBox 10">
              <a:extLst>
                <a:ext uri="{FF2B5EF4-FFF2-40B4-BE49-F238E27FC236}">
                  <a16:creationId xmlns:a16="http://schemas.microsoft.com/office/drawing/2014/main" id="{6662823A-3A9D-539E-81A0-B078AE2AD535}"/>
                </a:ext>
              </a:extLst>
            </p:cNvPr>
            <p:cNvSpPr txBox="1"/>
            <p:nvPr/>
          </p:nvSpPr>
          <p:spPr>
            <a:xfrm>
              <a:off x="3045565" y="4139679"/>
              <a:ext cx="1566155" cy="276999"/>
            </a:xfrm>
            <a:prstGeom prst="rect">
              <a:avLst/>
            </a:prstGeom>
            <a:noFill/>
          </p:spPr>
          <p:txBody>
            <a:bodyPr wrap="square" lIns="91440" tIns="45720" rIns="91440" bIns="45720" rtlCol="0" anchor="t">
              <a:spAutoFit/>
            </a:bodyPr>
            <a:lstStyle/>
            <a:p>
              <a:pPr algn="ctr"/>
              <a:r>
                <a:rPr lang="en-US" sz="1200" dirty="0">
                  <a:latin typeface="Arial"/>
                  <a:cs typeface="Arial"/>
                </a:rPr>
                <a:t>GI Distress</a:t>
              </a:r>
              <a:endParaRPr lang="en-US" dirty="0"/>
            </a:p>
          </p:txBody>
        </p:sp>
      </p:grpSp>
      <p:grpSp>
        <p:nvGrpSpPr>
          <p:cNvPr id="17" name="Group 16">
            <a:extLst>
              <a:ext uri="{FF2B5EF4-FFF2-40B4-BE49-F238E27FC236}">
                <a16:creationId xmlns:a16="http://schemas.microsoft.com/office/drawing/2014/main" id="{21F4671D-7212-01C0-58AB-9C875F54C96F}"/>
              </a:ext>
            </a:extLst>
          </p:cNvPr>
          <p:cNvGrpSpPr/>
          <p:nvPr/>
        </p:nvGrpSpPr>
        <p:grpSpPr>
          <a:xfrm>
            <a:off x="4750152" y="2533295"/>
            <a:ext cx="1538785" cy="2067663"/>
            <a:chOff x="4750152" y="2533295"/>
            <a:chExt cx="1538785" cy="2067663"/>
          </a:xfrm>
        </p:grpSpPr>
        <p:pic>
          <p:nvPicPr>
            <p:cNvPr id="8" name="Picture 7">
              <a:extLst>
                <a:ext uri="{FF2B5EF4-FFF2-40B4-BE49-F238E27FC236}">
                  <a16:creationId xmlns:a16="http://schemas.microsoft.com/office/drawing/2014/main" id="{689769D9-047E-97FE-F588-BD68AF7BA1A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750152" y="2533295"/>
              <a:ext cx="1538785" cy="1538785"/>
            </a:xfrm>
            <a:prstGeom prst="rect">
              <a:avLst/>
            </a:prstGeom>
          </p:spPr>
        </p:pic>
        <p:sp>
          <p:nvSpPr>
            <p:cNvPr id="12" name="TextBox 11">
              <a:extLst>
                <a:ext uri="{FF2B5EF4-FFF2-40B4-BE49-F238E27FC236}">
                  <a16:creationId xmlns:a16="http://schemas.microsoft.com/office/drawing/2014/main" id="{4302D5AF-AEC8-B41F-5BA9-1A8C589587DF}"/>
                </a:ext>
              </a:extLst>
            </p:cNvPr>
            <p:cNvSpPr txBox="1"/>
            <p:nvPr/>
          </p:nvSpPr>
          <p:spPr>
            <a:xfrm>
              <a:off x="4890463" y="4139293"/>
              <a:ext cx="1280669" cy="461665"/>
            </a:xfrm>
            <a:prstGeom prst="rect">
              <a:avLst/>
            </a:prstGeom>
            <a:noFill/>
          </p:spPr>
          <p:txBody>
            <a:bodyPr wrap="square" rtlCol="0">
              <a:spAutoFit/>
            </a:bodyPr>
            <a:lstStyle/>
            <a:p>
              <a:pPr algn="ctr"/>
              <a:r>
                <a:rPr lang="en-US" sz="1200">
                  <a:latin typeface="Arial" panose="020B0604020202020204" pitchFamily="34" charset="0"/>
                  <a:ea typeface="Acid Grotesk" panose="020B0003030200060204" pitchFamily="34" charset="77"/>
                  <a:cs typeface="Arial" panose="020B0604020202020204" pitchFamily="34" charset="0"/>
                </a:rPr>
                <a:t>3 synergistic MOAs</a:t>
              </a:r>
            </a:p>
          </p:txBody>
        </p:sp>
      </p:grpSp>
      <p:grpSp>
        <p:nvGrpSpPr>
          <p:cNvPr id="19" name="Group 18">
            <a:extLst>
              <a:ext uri="{FF2B5EF4-FFF2-40B4-BE49-F238E27FC236}">
                <a16:creationId xmlns:a16="http://schemas.microsoft.com/office/drawing/2014/main" id="{363C7F2F-97C4-1C27-BB2E-F00668B1DB09}"/>
              </a:ext>
            </a:extLst>
          </p:cNvPr>
          <p:cNvGrpSpPr/>
          <p:nvPr/>
        </p:nvGrpSpPr>
        <p:grpSpPr>
          <a:xfrm>
            <a:off x="6387329" y="2533295"/>
            <a:ext cx="1566155" cy="2252329"/>
            <a:chOff x="6387329" y="2533295"/>
            <a:chExt cx="1566155" cy="2252329"/>
          </a:xfrm>
        </p:grpSpPr>
        <p:pic>
          <p:nvPicPr>
            <p:cNvPr id="9" name="Picture 8">
              <a:extLst>
                <a:ext uri="{FF2B5EF4-FFF2-40B4-BE49-F238E27FC236}">
                  <a16:creationId xmlns:a16="http://schemas.microsoft.com/office/drawing/2014/main" id="{0526B7F5-42B4-3415-67AE-04CF2203F019}"/>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402765" y="2533295"/>
              <a:ext cx="1538785" cy="1538785"/>
            </a:xfrm>
            <a:prstGeom prst="rect">
              <a:avLst/>
            </a:prstGeom>
          </p:spPr>
        </p:pic>
        <p:sp>
          <p:nvSpPr>
            <p:cNvPr id="14" name="TextBox 13">
              <a:extLst>
                <a:ext uri="{FF2B5EF4-FFF2-40B4-BE49-F238E27FC236}">
                  <a16:creationId xmlns:a16="http://schemas.microsoft.com/office/drawing/2014/main" id="{3A84E5FD-56A6-B4EF-7972-42938472C558}"/>
                </a:ext>
              </a:extLst>
            </p:cNvPr>
            <p:cNvSpPr txBox="1"/>
            <p:nvPr/>
          </p:nvSpPr>
          <p:spPr>
            <a:xfrm>
              <a:off x="6387329" y="4139293"/>
              <a:ext cx="1566155" cy="646331"/>
            </a:xfrm>
            <a:prstGeom prst="rect">
              <a:avLst/>
            </a:prstGeom>
            <a:noFill/>
          </p:spPr>
          <p:txBody>
            <a:bodyPr wrap="square" rtlCol="0">
              <a:spAutoFit/>
            </a:bodyPr>
            <a:lstStyle/>
            <a:p>
              <a:pPr algn="ctr"/>
              <a:r>
                <a:rPr lang="en-US" sz="1200" i="1">
                  <a:latin typeface="Arial" panose="020B0604020202020204" pitchFamily="34" charset="0"/>
                  <a:ea typeface="Acid Grotesk Italic" panose="020B0003030200060204" pitchFamily="34" charset="77"/>
                  <a:cs typeface="Arial" panose="020B0604020202020204" pitchFamily="34" charset="0"/>
                </a:rPr>
                <a:t>Lactobacillus</a:t>
              </a:r>
              <a:r>
                <a:rPr lang="en-US" sz="1200">
                  <a:latin typeface="Arial" panose="020B0604020202020204" pitchFamily="34" charset="0"/>
                  <a:ea typeface="Acid Grotesk" panose="020B0003030200060204" pitchFamily="34" charset="77"/>
                  <a:cs typeface="Arial" panose="020B0604020202020204" pitchFamily="34" charset="0"/>
                </a:rPr>
                <a:t> probiotic strains fermented on oats</a:t>
              </a:r>
            </a:p>
          </p:txBody>
        </p:sp>
      </p:grpSp>
    </p:spTree>
    <p:extLst>
      <p:ext uri="{BB962C8B-B14F-4D97-AF65-F5344CB8AC3E}">
        <p14:creationId xmlns:p14="http://schemas.microsoft.com/office/powerpoint/2010/main" val="3145577015"/>
      </p:ext>
    </p:extLst>
  </p:cSld>
  <p:clrMapOvr>
    <a:masterClrMapping/>
  </p:clrMapOvr>
</p:sld>
</file>

<file path=ppt/theme/theme1.xml><?xml version="1.0" encoding="utf-8"?>
<a:theme xmlns:a="http://schemas.openxmlformats.org/drawingml/2006/main" name="Office Theme">
  <a:themeElements>
    <a:clrScheme name="VERB 1">
      <a:dk1>
        <a:srgbClr val="14788C"/>
      </a:dk1>
      <a:lt1>
        <a:srgbClr val="FFFFFF"/>
      </a:lt1>
      <a:dk2>
        <a:srgbClr val="7CC6CD"/>
      </a:dk2>
      <a:lt2>
        <a:srgbClr val="AEEDFE"/>
      </a:lt2>
      <a:accent1>
        <a:srgbClr val="B7D7FE"/>
      </a:accent1>
      <a:accent2>
        <a:srgbClr val="FF612F"/>
      </a:accent2>
      <a:accent3>
        <a:srgbClr val="F9B4A3"/>
      </a:accent3>
      <a:accent4>
        <a:srgbClr val="7CFF5E"/>
      </a:accent4>
      <a:accent5>
        <a:srgbClr val="EEF8F9"/>
      </a:accent5>
      <a:accent6>
        <a:srgbClr val="AEEDFE"/>
      </a:accent6>
      <a:hlink>
        <a:srgbClr val="14788C"/>
      </a:hlink>
      <a:folHlink>
        <a:srgbClr val="7CC6C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2_Verb_PPT-Template" id="{5E20E2BA-1BCE-6C40-82E9-114DA196727B}" vid="{F26C3495-C15E-C44A-825B-283BE05BEC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4a5e608-b9a8-4169-b409-ef4ce07011e3" xsi:nil="true"/>
    <lcf76f155ced4ddcb4097134ff3c332f xmlns="c6d4e330-f3bc-4eff-a8e7-458e574bb7a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61FC5A172E27A419B1844E9058A88BC" ma:contentTypeVersion="16" ma:contentTypeDescription="Create a new document." ma:contentTypeScope="" ma:versionID="d489cd2d29efde1581d9827d62d1c094">
  <xsd:schema xmlns:xsd="http://www.w3.org/2001/XMLSchema" xmlns:xs="http://www.w3.org/2001/XMLSchema" xmlns:p="http://schemas.microsoft.com/office/2006/metadata/properties" xmlns:ns2="c6d4e330-f3bc-4eff-a8e7-458e574bb7a3" xmlns:ns3="94a5e608-b9a8-4169-b409-ef4ce07011e3" targetNamespace="http://schemas.microsoft.com/office/2006/metadata/properties" ma:root="true" ma:fieldsID="0c0adfa8ff7a615b3219151a968205c9" ns2:_="" ns3:_="">
    <xsd:import namespace="c6d4e330-f3bc-4eff-a8e7-458e574bb7a3"/>
    <xsd:import namespace="94a5e608-b9a8-4169-b409-ef4ce07011e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d4e330-f3bc-4eff-a8e7-458e574bb7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ddbe5cc-61da-445a-bbae-b57468fa6d5c"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a5e608-b9a8-4169-b409-ef4ce07011e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cddd4a9-811c-4519-a936-324fa8e8bc91}" ma:internalName="TaxCatchAll" ma:showField="CatchAllData" ma:web="94a5e608-b9a8-4169-b409-ef4ce07011e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9735AA-BD75-4F9E-BBDC-5D6680121A6D}">
  <ds:schemaRefs>
    <ds:schemaRef ds:uri="http://schemas.microsoft.com/office/2006/documentManagement/types"/>
    <ds:schemaRef ds:uri="http://purl.org/dc/dcmitype/"/>
    <ds:schemaRef ds:uri="http://www.w3.org/XML/1998/namespace"/>
    <ds:schemaRef ds:uri="c6d4e330-f3bc-4eff-a8e7-458e574bb7a3"/>
    <ds:schemaRef ds:uri="http://schemas.microsoft.com/office/infopath/2007/PartnerControls"/>
    <ds:schemaRef ds:uri="http://schemas.openxmlformats.org/package/2006/metadata/core-properties"/>
    <ds:schemaRef ds:uri="http://purl.org/dc/elements/1.1/"/>
    <ds:schemaRef ds:uri="94a5e608-b9a8-4169-b409-ef4ce07011e3"/>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D0ABE4BF-0C06-40F5-A583-716AC5612B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d4e330-f3bc-4eff-a8e7-458e574bb7a3"/>
    <ds:schemaRef ds:uri="94a5e608-b9a8-4169-b409-ef4ce07011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1C4D1F4-1697-4EE1-900C-903138047F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202</TotalTime>
  <Words>2730</Words>
  <Application>Microsoft Macintosh PowerPoint</Application>
  <PresentationFormat>Widescreen</PresentationFormat>
  <Paragraphs>442</Paragraphs>
  <Slides>43</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Acid Grotesk</vt:lpstr>
      <vt:lpstr>Aptos Narrow</vt:lpstr>
      <vt:lpstr>Arial</vt:lpstr>
      <vt:lpstr>Calibri</vt:lpstr>
      <vt:lpstr>Cambria</vt:lpstr>
      <vt:lpstr>Helvetica</vt:lpstr>
      <vt:lpstr>Times</vt:lpstr>
      <vt:lpstr>Times New Roman</vt:lpstr>
      <vt:lpstr>Office Theme</vt:lpstr>
      <vt:lpstr>Improving health  through microbiome  innovation  </vt:lpstr>
      <vt:lpstr>PowerPoint Presentation</vt:lpstr>
      <vt:lpstr>Platforms build upon foundation of science Supporting specific needs states of the target population</vt:lpstr>
      <vt:lpstr>Keystone Postbiotic®</vt:lpstr>
      <vt:lpstr>Why we are excited … </vt:lpstr>
      <vt:lpstr>PowerPoint Presentation</vt:lpstr>
      <vt:lpstr>PowerPoint Presentation</vt:lpstr>
      <vt:lpstr>PowerPoint Presentation</vt:lpstr>
      <vt:lpstr>PowerPoint Presentation</vt:lpstr>
      <vt:lpstr>PowerPoint Presentation</vt:lpstr>
      <vt:lpstr>Keystone microbes have a big role in our health...</vt:lpstr>
      <vt:lpstr>PowerPoint Presentation</vt:lpstr>
      <vt:lpstr>Why oats for the substrate?</vt:lpstr>
      <vt:lpstr>PowerPoint Presentation</vt:lpstr>
      <vt:lpstr>PowerPoint Presentation</vt:lpstr>
      <vt:lpstr>PowerPoint Presentation</vt:lpstr>
      <vt:lpstr>In vitro Data</vt:lpstr>
      <vt:lpstr>Supports foundational intestinal barrier function</vt:lpstr>
      <vt:lpstr>PowerPoint Presentation</vt:lpstr>
      <vt:lpstr>Supports keystone gut bacteria  Initial data supports human clinical #2</vt:lpstr>
      <vt:lpstr>Increases butyrate levels</vt:lpstr>
      <vt:lpstr>Human Clinical Data</vt:lpstr>
      <vt:lpstr>Keystone Postbiotic® human pilot study design </vt:lpstr>
      <vt:lpstr>Keystone Postbiotic Decreases GSRS (Gastrointestinal Symptom Rating Scale)</vt:lpstr>
      <vt:lpstr>Keystone Postbiotic decreases bloating and flatulence</vt:lpstr>
      <vt:lpstr>Emotional Wellbeing</vt:lpstr>
      <vt:lpstr>Keystone Postbiotic Human Study #2 </vt:lpstr>
      <vt:lpstr>Keystone Clinical Data: Targeted microbiome modulation with Keystone</vt:lpstr>
      <vt:lpstr>Keystone Clinical Data: Biomarkers Measured </vt:lpstr>
      <vt:lpstr>Keystone Clinical Data: Biomarkers</vt:lpstr>
      <vt:lpstr>Keystone Clinical Data: Emotional Health </vt:lpstr>
      <vt:lpstr>Improved GI health and bloating</vt:lpstr>
      <vt:lpstr>Clinical Summary</vt:lpstr>
      <vt:lpstr>Keystone Postbiotic®</vt:lpstr>
      <vt:lpstr>Keystone Postbiotic Claims </vt:lpstr>
      <vt:lpstr>Keystone Postbiotic Benefit Areas </vt:lpstr>
      <vt:lpstr>Keystone Postbiotic applications</vt:lpstr>
      <vt:lpstr>PowerPoint Presentation</vt:lpstr>
      <vt:lpstr>Appendix</vt:lpstr>
      <vt:lpstr> Services</vt:lpstr>
      <vt:lpstr>Development Services</vt:lpstr>
      <vt:lpstr>Marketing Services</vt:lpstr>
      <vt:lpstr>Marketing Services 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Activating Transformational Breakthroughs in Microbiome Health </dc:title>
  <dc:creator>Amy Hayes</dc:creator>
  <cp:lastModifiedBy>Celestia Howe</cp:lastModifiedBy>
  <cp:revision>276</cp:revision>
  <dcterms:created xsi:type="dcterms:W3CDTF">2023-05-23T23:02:39Z</dcterms:created>
  <dcterms:modified xsi:type="dcterms:W3CDTF">2026-03-26T18:45:47Z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0x010100D61FC5A172E27A419B1844E9058A88BC</vt:lpwstr>
  </property>
</Properties>
</file>