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1.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800" r:id="rId5"/>
  </p:sldMasterIdLst>
  <p:notesMasterIdLst>
    <p:notesMasterId r:id="rId49"/>
  </p:notesMasterIdLst>
  <p:sldIdLst>
    <p:sldId id="256" r:id="rId6"/>
    <p:sldId id="2147373928" r:id="rId7"/>
    <p:sldId id="259" r:id="rId8"/>
    <p:sldId id="2147472784" r:id="rId9"/>
    <p:sldId id="2147473003" r:id="rId10"/>
    <p:sldId id="2147473000" r:id="rId11"/>
    <p:sldId id="2147472785" r:id="rId12"/>
    <p:sldId id="2147472795" r:id="rId13"/>
    <p:sldId id="2147472805" r:id="rId14"/>
    <p:sldId id="2147472798" r:id="rId15"/>
    <p:sldId id="2147472880" r:id="rId16"/>
    <p:sldId id="2147472799" r:id="rId17"/>
    <p:sldId id="2147472873" r:id="rId18"/>
    <p:sldId id="2147472874" r:id="rId19"/>
    <p:sldId id="2147472881" r:id="rId20"/>
    <p:sldId id="2147472802" r:id="rId21"/>
    <p:sldId id="2147472882" r:id="rId22"/>
    <p:sldId id="2147472883" r:id="rId23"/>
    <p:sldId id="2147472884" r:id="rId24"/>
    <p:sldId id="2147472857" r:id="rId25"/>
    <p:sldId id="2147472885" r:id="rId26"/>
    <p:sldId id="2147472886" r:id="rId27"/>
    <p:sldId id="2147472887" r:id="rId28"/>
    <p:sldId id="2147472888" r:id="rId29"/>
    <p:sldId id="2147472889" r:id="rId30"/>
    <p:sldId id="2147472862" r:id="rId31"/>
    <p:sldId id="2147472861" r:id="rId32"/>
    <p:sldId id="2147472863" r:id="rId33"/>
    <p:sldId id="2147472890" r:id="rId34"/>
    <p:sldId id="2147472992" r:id="rId35"/>
    <p:sldId id="2147472875" r:id="rId36"/>
    <p:sldId id="2147472989" r:id="rId37"/>
    <p:sldId id="2147472870" r:id="rId38"/>
    <p:sldId id="2147472877" r:id="rId39"/>
    <p:sldId id="2147472796" r:id="rId40"/>
    <p:sldId id="2147472797" r:id="rId41"/>
    <p:sldId id="2147472892" r:id="rId42"/>
    <p:sldId id="2147472894" r:id="rId43"/>
    <p:sldId id="2147472895" r:id="rId44"/>
    <p:sldId id="2147472896" r:id="rId45"/>
    <p:sldId id="2147472897" r:id="rId46"/>
    <p:sldId id="2147472993" r:id="rId47"/>
    <p:sldId id="2147373949"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956825-CA56-0C8A-7D02-06AFC1B60D18}" name="Noah Zimmerman" initials="NZ" userId="S::noahz@verbbiotics.com::65753a51-ec4f-4e8b-87cd-63419c01c7fd" providerId="AD"/>
  <p188:author id="{3867FC46-57E1-6DDC-9246-CF1573CC7A22}" name="Celestia Howe" initials="CH" userId="S::celestiah@verbbiotics.com::94a65b91-49fe-472c-a96d-6907193a4a84" providerId="AD"/>
  <p188:author id="{7B755A6C-9DE4-C0E0-833E-E87992F69AF6}" name="Brooke Burditt" initials="BB" userId="S::brookeb@verbbiotics.com::cfaac0c4-cf29-4d69-8e0e-6e6eefe7168d" providerId="AD"/>
  <p188:author id="{FA7ADBC5-F71D-5348-65F0-37141C39DBD9}" name="Diane Alexander" initials="DA" userId="S::dianea@verbbiotics.com::7ad301ab-933f-4615-a157-6057fcae8b92" providerId="AD"/>
  <p188:author id="{2647ECEC-0D83-7323-56B2-4171D55CD8CB}" name="Todd Beckman" initials="TB" userId="S::toddb@verbbiotics.com::fa73997d-cc3d-47e1-866f-78fe324970e3" providerId="AD"/>
  <p188:author id="{BE0B23FF-AB5D-8CA1-FDCA-D451FD4DA17F}" name="Lauren Winchell" initials="LW" userId="S::laurenw@verbbiotics.com::7ff517dd-959f-4fe7-b016-e6064400945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A85E5"/>
    <a:srgbClr val="E6F0F3"/>
    <a:srgbClr val="000000"/>
    <a:srgbClr val="F6FBFD"/>
    <a:srgbClr val="D1E7FE"/>
    <a:srgbClr val="B8DBFF"/>
    <a:srgbClr val="42778E"/>
    <a:srgbClr val="14687A"/>
    <a:srgbClr val="281A16"/>
    <a:srgbClr val="5D99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274129-868D-539F-3712-E9A2C65127B7}" v="391" dt="2026-02-17T18:34:47.259"/>
    <p1510:client id="{2184E410-8A42-A748-AEA9-76D53AD04F62}" v="6" dt="2026-02-17T21:26:58.171"/>
    <p1510:client id="{378A2B91-9981-DCBB-2CBC-88E487B97E9B}" v="40" dt="2026-02-18T16:35:11.948"/>
    <p1510:client id="{6173F7B5-8A35-E4C0-981B-08E55CB17ACE}" v="436" dt="2026-02-17T18:05:44.278"/>
    <p1510:client id="{79CAA5B4-DDFA-6BAB-11EC-8BB4DDBEBE2F}" v="145" dt="2026-02-18T16:31:11.5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58"/>
    <p:restoredTop sz="94659"/>
  </p:normalViewPr>
  <p:slideViewPr>
    <p:cSldViewPr snapToGrid="0">
      <p:cViewPr varScale="1">
        <p:scale>
          <a:sx n="165" d="100"/>
          <a:sy n="165" d="100"/>
        </p:scale>
        <p:origin x="75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8T19:35:40.434"/>
    </inkml:context>
    <inkml:brush xml:id="br0">
      <inkml:brushProperty name="width" value="0.035" units="cm"/>
      <inkml:brushProperty name="height" value="0.035" units="cm"/>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7292F5-C5CE-AB48-ACD9-EBB5A0E5F6BD}" type="datetimeFigureOut">
              <a:rPr lang="en-US" smtClean="0"/>
              <a:t>3/31/26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242A7-B9A9-1941-A425-710C4675CA1D}" type="slidenum">
              <a:rPr lang="en-US" smtClean="0"/>
              <a:t>‹#›</a:t>
            </a:fld>
            <a:endParaRPr lang="en-US"/>
          </a:p>
        </p:txBody>
      </p:sp>
    </p:spTree>
    <p:extLst>
      <p:ext uri="{BB962C8B-B14F-4D97-AF65-F5344CB8AC3E}">
        <p14:creationId xmlns:p14="http://schemas.microsoft.com/office/powerpoint/2010/main" val="1588352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06F23D-29AF-E44D-8899-605FAAB56A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6567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242A7-B9A9-1941-A425-710C4675CA1D}" type="slidenum">
              <a:rPr lang="en-US" smtClean="0"/>
              <a:t>14</a:t>
            </a:fld>
            <a:endParaRPr lang="en-US"/>
          </a:p>
        </p:txBody>
      </p:sp>
    </p:spTree>
    <p:extLst>
      <p:ext uri="{BB962C8B-B14F-4D97-AF65-F5344CB8AC3E}">
        <p14:creationId xmlns:p14="http://schemas.microsoft.com/office/powerpoint/2010/main" val="3146441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Camille</a:t>
            </a:r>
          </a:p>
          <a:p>
            <a:endParaRPr lang="en-US">
              <a:cs typeface="Calibri"/>
            </a:endParaRPr>
          </a:p>
          <a:p>
            <a:r>
              <a:rPr lang="en-US">
                <a:cs typeface="Calibri"/>
              </a:rPr>
              <a:t>. Endpoints, don’t delineate primary and secondary, remove safety</a:t>
            </a:r>
          </a:p>
        </p:txBody>
      </p:sp>
      <p:sp>
        <p:nvSpPr>
          <p:cNvPr id="4" name="Slide Number Placeholder 3"/>
          <p:cNvSpPr>
            <a:spLocks noGrp="1"/>
          </p:cNvSpPr>
          <p:nvPr>
            <p:ph type="sldNum" sz="quarter" idx="5"/>
          </p:nvPr>
        </p:nvSpPr>
        <p:spPr/>
        <p:txBody>
          <a:bodyPr/>
          <a:lstStyle/>
          <a:p>
            <a:fld id="{168242A7-B9A9-1941-A425-710C4675CA1D}" type="slidenum">
              <a:rPr lang="en-US" smtClean="0"/>
              <a:t>15</a:t>
            </a:fld>
            <a:endParaRPr lang="en-US"/>
          </a:p>
        </p:txBody>
      </p:sp>
    </p:spTree>
    <p:extLst>
      <p:ext uri="{BB962C8B-B14F-4D97-AF65-F5344CB8AC3E}">
        <p14:creationId xmlns:p14="http://schemas.microsoft.com/office/powerpoint/2010/main" val="1406408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dk1"/>
                </a:solidFill>
                <a:cs typeface="Calibri"/>
              </a:rPr>
              <a:t>Camille – change name to study population</a:t>
            </a:r>
            <a:endParaRPr lang="en-US">
              <a:solidFill>
                <a:schemeClr val="dk1"/>
              </a:solidFill>
            </a:endParaRPr>
          </a:p>
          <a:p>
            <a:endParaRPr lang="en-US">
              <a:solidFill>
                <a:schemeClr val="dk1"/>
              </a:solidFill>
            </a:endParaRPr>
          </a:p>
          <a:p>
            <a:r>
              <a:rPr lang="en-US" sz="1200" b="0" kern="1200">
                <a:solidFill>
                  <a:schemeClr val="dk1"/>
                </a:solidFill>
                <a:effectLst/>
                <a:latin typeface="+mn-lt"/>
                <a:ea typeface="+mn-ea"/>
                <a:cs typeface="+mn-cs"/>
              </a:rPr>
              <a:t>Adults, self-reported with Mild to Moderate anxiety (GAD-7 screening of 5-14) </a:t>
            </a:r>
            <a:endParaRPr lang="en-US" b="0">
              <a:cs typeface="Calibri"/>
            </a:endParaRPr>
          </a:p>
        </p:txBody>
      </p:sp>
      <p:sp>
        <p:nvSpPr>
          <p:cNvPr id="4" name="Slide Number Placeholder 3"/>
          <p:cNvSpPr>
            <a:spLocks noGrp="1"/>
          </p:cNvSpPr>
          <p:nvPr>
            <p:ph type="sldNum" sz="quarter" idx="5"/>
          </p:nvPr>
        </p:nvSpPr>
        <p:spPr/>
        <p:txBody>
          <a:bodyPr/>
          <a:lstStyle/>
          <a:p>
            <a:fld id="{1BA79131-DF9B-5C45-B983-DD6935F4CFC8}" type="slidenum">
              <a:rPr lang="en-US" smtClean="0"/>
              <a:t>16</a:t>
            </a:fld>
            <a:endParaRPr lang="en-US"/>
          </a:p>
        </p:txBody>
      </p:sp>
    </p:spTree>
    <p:extLst>
      <p:ext uri="{BB962C8B-B14F-4D97-AF65-F5344CB8AC3E}">
        <p14:creationId xmlns:p14="http://schemas.microsoft.com/office/powerpoint/2010/main" val="3444925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Camille-</a:t>
            </a:r>
          </a:p>
          <a:p>
            <a:r>
              <a:rPr lang="en-US"/>
              <a:t> IRRITABILITY – of the GAD-7, all of the questions showed an improvement, but the one question that stood out was the question around “</a:t>
            </a:r>
            <a:r>
              <a:rPr lang="en-US" b="0" i="0">
                <a:solidFill>
                  <a:srgbClr val="595959"/>
                </a:solidFill>
                <a:effectLst/>
                <a:latin typeface="Facit"/>
              </a:rPr>
              <a:t>Becoming easily annoyed or irritable”. That is where we saw a large statistically significant impact.  We saw a full point improvement at the 5B dose and a ¾ point improvement at the 1B dose.  </a:t>
            </a:r>
            <a:endParaRPr lang="en-US">
              <a:cs typeface="Calibri"/>
            </a:endParaRPr>
          </a:p>
        </p:txBody>
      </p:sp>
      <p:sp>
        <p:nvSpPr>
          <p:cNvPr id="4" name="Slide Number Placeholder 3"/>
          <p:cNvSpPr>
            <a:spLocks noGrp="1"/>
          </p:cNvSpPr>
          <p:nvPr>
            <p:ph type="sldNum" sz="quarter" idx="5"/>
          </p:nvPr>
        </p:nvSpPr>
        <p:spPr/>
        <p:txBody>
          <a:bodyPr/>
          <a:lstStyle/>
          <a:p>
            <a:fld id="{168242A7-B9A9-1941-A425-710C4675CA1D}" type="slidenum">
              <a:rPr lang="en-US" smtClean="0"/>
              <a:t>17</a:t>
            </a:fld>
            <a:endParaRPr lang="en-US"/>
          </a:p>
        </p:txBody>
      </p:sp>
    </p:spTree>
    <p:extLst>
      <p:ext uri="{BB962C8B-B14F-4D97-AF65-F5344CB8AC3E}">
        <p14:creationId xmlns:p14="http://schemas.microsoft.com/office/powerpoint/2010/main" val="3006887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IRRITABILITY – of the GAD-7, all of the questions showed an improvement, but the one question that stood out was the question around “</a:t>
            </a:r>
            <a:r>
              <a:rPr lang="en-US" b="0" i="0">
                <a:solidFill>
                  <a:srgbClr val="595959"/>
                </a:solidFill>
                <a:effectLst/>
                <a:latin typeface="Facit"/>
              </a:rPr>
              <a:t>Becoming easily annoyed or irritable”. That is where we saw a large statistically significant impact.  We saw a full point improvement at the 5B dose and a ¾ point improvement at the 1B dose.  </a:t>
            </a:r>
          </a:p>
          <a:p>
            <a:endParaRPr lang="en-US" b="0" i="0">
              <a:solidFill>
                <a:srgbClr val="595959"/>
              </a:solidFill>
              <a:effectLst/>
              <a:latin typeface="Facit"/>
            </a:endParaRPr>
          </a:p>
          <a:p>
            <a:r>
              <a:rPr lang="en-US" b="0" i="0">
                <a:solidFill>
                  <a:srgbClr val="1D1C1D"/>
                </a:solidFill>
                <a:effectLst/>
                <a:latin typeface="Slack-Lato"/>
              </a:rPr>
              <a:t>For Irritability</a:t>
            </a:r>
            <a:r>
              <a:rPr lang="en-US">
                <a:solidFill>
                  <a:srgbClr val="1D1C1D"/>
                </a:solidFill>
                <a:latin typeface="Slack-Lato"/>
              </a:rPr>
              <a:t>, within the</a:t>
            </a:r>
            <a:r>
              <a:rPr lang="en-US" b="0" i="0">
                <a:solidFill>
                  <a:srgbClr val="1D1C1D"/>
                </a:solidFill>
                <a:effectLst/>
                <a:latin typeface="Slack-Lato"/>
              </a:rPr>
              <a:t> 5B group</a:t>
            </a:r>
            <a:r>
              <a:rPr lang="en-US">
                <a:solidFill>
                  <a:srgbClr val="1D1C1D"/>
                </a:solidFill>
                <a:latin typeface="Slack-Lato"/>
              </a:rPr>
              <a:t>,</a:t>
            </a:r>
            <a:r>
              <a:rPr lang="en-US" b="0" i="0">
                <a:solidFill>
                  <a:srgbClr val="1D1C1D"/>
                </a:solidFill>
                <a:effectLst/>
                <a:latin typeface="Slack-Lato"/>
              </a:rPr>
              <a:t> </a:t>
            </a:r>
            <a:r>
              <a:rPr lang="en-US">
                <a:solidFill>
                  <a:srgbClr val="1D1C1D"/>
                </a:solidFill>
                <a:latin typeface="Slack-Lato"/>
              </a:rPr>
              <a:t>all time points are</a:t>
            </a:r>
            <a:r>
              <a:rPr lang="en-US" b="0" i="0">
                <a:solidFill>
                  <a:srgbClr val="1D1C1D"/>
                </a:solidFill>
                <a:effectLst/>
                <a:latin typeface="Slack-Lato"/>
              </a:rPr>
              <a:t> statistically different </a:t>
            </a:r>
            <a:r>
              <a:rPr lang="en-US">
                <a:solidFill>
                  <a:srgbClr val="1D1C1D"/>
                </a:solidFill>
                <a:latin typeface="Slack-Lato"/>
              </a:rPr>
              <a:t>from baseline</a:t>
            </a:r>
            <a:r>
              <a:rPr lang="en-US" b="0" i="0">
                <a:solidFill>
                  <a:srgbClr val="1D1C1D"/>
                </a:solidFill>
                <a:effectLst/>
                <a:latin typeface="Slack-Lato"/>
              </a:rPr>
              <a:t> (p&lt;0.02)</a:t>
            </a:r>
            <a:r>
              <a:rPr lang="en-US" b="0" i="0">
                <a:solidFill>
                  <a:srgbClr val="595959"/>
                </a:solidFill>
                <a:effectLst/>
                <a:latin typeface="Facit"/>
              </a:rPr>
              <a:t>.</a:t>
            </a:r>
          </a:p>
          <a:p>
            <a:r>
              <a:rPr lang="en-US">
                <a:solidFill>
                  <a:srgbClr val="595959"/>
                </a:solidFill>
                <a:latin typeface="Facit"/>
              </a:rPr>
              <a:t>For 5B group versus placebo:</a:t>
            </a:r>
          </a:p>
          <a:p>
            <a:pPr marL="171450" indent="-171450">
              <a:buFont typeface="Calibri"/>
              <a:buChar char="-"/>
            </a:pPr>
            <a:r>
              <a:rPr lang="en-US">
                <a:solidFill>
                  <a:srgbClr val="595959"/>
                </a:solidFill>
              </a:rPr>
              <a:t>p=0.04 for week 4</a:t>
            </a:r>
            <a:endParaRPr lang="en-US">
              <a:solidFill>
                <a:srgbClr val="000000"/>
              </a:solidFill>
            </a:endParaRPr>
          </a:p>
          <a:p>
            <a:pPr marL="171450" indent="-171450">
              <a:buFont typeface="Calibri"/>
              <a:buChar char="-"/>
            </a:pPr>
            <a:r>
              <a:rPr lang="en-US">
                <a:solidFill>
                  <a:srgbClr val="595959"/>
                </a:solidFill>
              </a:rPr>
              <a:t>p=0.12 for week 6</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168242A7-B9A9-1941-A425-710C4675CA1D}" type="slidenum">
              <a:rPr lang="en-US" smtClean="0"/>
              <a:t>18</a:t>
            </a:fld>
            <a:endParaRPr lang="en-US"/>
          </a:p>
        </p:txBody>
      </p:sp>
    </p:spTree>
    <p:extLst>
      <p:ext uri="{BB962C8B-B14F-4D97-AF65-F5344CB8AC3E}">
        <p14:creationId xmlns:p14="http://schemas.microsoft.com/office/powerpoint/2010/main" val="2711535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774D9-05EC-0797-630D-0B90002B2E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12362A-46D4-E3A3-0922-AAF03FC510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C14926-724E-7A88-1304-BFB9C2AB0217}"/>
              </a:ext>
            </a:extLst>
          </p:cNvPr>
          <p:cNvSpPr>
            <a:spLocks noGrp="1"/>
          </p:cNvSpPr>
          <p:nvPr>
            <p:ph type="body" idx="1"/>
          </p:nvPr>
        </p:nvSpPr>
        <p:spPr/>
        <p:txBody>
          <a:bodyPr/>
          <a:lstStyle/>
          <a:p>
            <a:pPr marL="342900" marR="115570" lvl="0" indent="-342900" algn="l">
              <a:lnSpc>
                <a:spcPct val="95000"/>
              </a:lnSpc>
              <a:spcBef>
                <a:spcPts val="0"/>
              </a:spcBef>
              <a:spcAft>
                <a:spcPts val="0"/>
              </a:spcAft>
              <a:buFont typeface="+mj-lt"/>
              <a:buAutoNum type="arabicPeriod"/>
            </a:pPr>
            <a:r>
              <a:rPr lang="en-US" sz="1800">
                <a:effectLst/>
                <a:latin typeface="Arial" panose="020B0604020202020204" pitchFamily="34" charset="0"/>
                <a:ea typeface="Arial" panose="020B0604020202020204" pitchFamily="34" charset="0"/>
              </a:rPr>
              <a:t>The ISI is comprised of seven items assessing the perceived severity of difficulties initiating sleep, staying asleep, and early morning awakenings, satisfaction with current sleep pattern, interference with daily functioning, noticeability of impairment attributed to the sleep problem, and degree of distress or concern caused by the sleep problem. Total score from 0-28.</a:t>
            </a:r>
          </a:p>
          <a:p>
            <a:pPr marL="342900" marR="115570" lvl="0" indent="-342900" algn="l">
              <a:lnSpc>
                <a:spcPct val="95000"/>
              </a:lnSpc>
              <a:spcBef>
                <a:spcPts val="0"/>
              </a:spcBef>
              <a:spcAft>
                <a:spcPts val="0"/>
              </a:spcAft>
              <a:buFont typeface="+mj-lt"/>
              <a:buAutoNum type="arabicPeriod"/>
            </a:pPr>
            <a:r>
              <a:rPr lang="en-US" sz="1800">
                <a:effectLst/>
                <a:latin typeface="Arial" panose="020B0604020202020204" pitchFamily="34" charset="0"/>
                <a:ea typeface="Arial" panose="020B0604020202020204" pitchFamily="34" charset="0"/>
              </a:rPr>
              <a:t>Anxiety - Generalized Anxiety Disorder-7 (GAD-7) </a:t>
            </a:r>
          </a:p>
          <a:p>
            <a:pPr marL="342900" marR="115570" lvl="0" indent="-342900" algn="l">
              <a:lnSpc>
                <a:spcPct val="95000"/>
              </a:lnSpc>
              <a:spcBef>
                <a:spcPts val="0"/>
              </a:spcBef>
              <a:spcAft>
                <a:spcPts val="0"/>
              </a:spcAft>
              <a:buFont typeface="+mj-lt"/>
              <a:buAutoNum type="arabicPeriod"/>
            </a:pPr>
            <a:r>
              <a:rPr lang="en-US" sz="1800">
                <a:effectLst/>
                <a:latin typeface="Arial" panose="020B0604020202020204" pitchFamily="34" charset="0"/>
                <a:ea typeface="Arial" panose="020B0604020202020204" pitchFamily="34" charset="0"/>
              </a:rPr>
              <a:t>GI symptoms - Gastrointestinal Symptom Rating Scale (GSRS) </a:t>
            </a:r>
          </a:p>
          <a:p>
            <a:pPr marL="342900" marR="115570" lvl="0" indent="-342900" algn="l">
              <a:lnSpc>
                <a:spcPct val="95000"/>
              </a:lnSpc>
              <a:spcBef>
                <a:spcPts val="0"/>
              </a:spcBef>
              <a:spcAft>
                <a:spcPts val="0"/>
              </a:spcAft>
              <a:buFont typeface="+mj-lt"/>
              <a:buAutoNum type="arabicPeriod"/>
            </a:pPr>
            <a:r>
              <a:rPr lang="en-US" sz="1800">
                <a:effectLst/>
                <a:latin typeface="Arial" panose="020B0604020202020204" pitchFamily="34" charset="0"/>
                <a:ea typeface="Arial" panose="020B0604020202020204" pitchFamily="34" charset="0"/>
              </a:rPr>
              <a:t>Sleep quality - daily 10-point visual analogue rating scale (VAS) </a:t>
            </a:r>
          </a:p>
          <a:p>
            <a:pPr marL="342900" marR="115570" lvl="0" indent="-342900" algn="l">
              <a:lnSpc>
                <a:spcPct val="95000"/>
              </a:lnSpc>
              <a:spcBef>
                <a:spcPts val="0"/>
              </a:spcBef>
              <a:spcAft>
                <a:spcPts val="0"/>
              </a:spcAft>
              <a:buFont typeface="+mj-lt"/>
              <a:buAutoNum type="arabicPeriod"/>
            </a:pPr>
            <a:r>
              <a:rPr lang="en-US" sz="1800">
                <a:effectLst/>
                <a:latin typeface="Arial" panose="020B0604020202020204" pitchFamily="34" charset="0"/>
                <a:ea typeface="Arial" panose="020B0604020202020204" pitchFamily="34" charset="0"/>
              </a:rPr>
              <a:t>Daytime alertness - daily 10-point VAS scale</a:t>
            </a:r>
          </a:p>
          <a:p>
            <a:pPr marL="342900" marR="115570" lvl="0" indent="-342900" algn="l">
              <a:lnSpc>
                <a:spcPct val="95000"/>
              </a:lnSpc>
              <a:spcBef>
                <a:spcPts val="0"/>
              </a:spcBef>
              <a:spcAft>
                <a:spcPts val="0"/>
              </a:spcAft>
              <a:buFont typeface="+mj-lt"/>
              <a:buAutoNum type="arabicPeriod"/>
            </a:pPr>
            <a:r>
              <a:rPr lang="en-US" sz="1800">
                <a:effectLst/>
                <a:latin typeface="Arial" panose="020B0604020202020204" pitchFamily="34" charset="0"/>
                <a:ea typeface="Arial" panose="020B0604020202020204" pitchFamily="34" charset="0"/>
              </a:rPr>
              <a:t>Mood - daily 10-point VAS scale. </a:t>
            </a:r>
          </a:p>
          <a:p>
            <a:pPr marL="342900" marR="115570" lvl="0" indent="-342900" algn="l">
              <a:lnSpc>
                <a:spcPct val="95000"/>
              </a:lnSpc>
              <a:spcBef>
                <a:spcPts val="0"/>
              </a:spcBef>
              <a:spcAft>
                <a:spcPts val="0"/>
              </a:spcAft>
              <a:buFont typeface="+mj-lt"/>
              <a:buAutoNum type="arabicPeriod"/>
            </a:pPr>
            <a:r>
              <a:rPr lang="en-US" sz="1800">
                <a:effectLst/>
                <a:latin typeface="Arial" panose="020B0604020202020204" pitchFamily="34" charset="0"/>
                <a:ea typeface="Arial" panose="020B0604020202020204" pitchFamily="34" charset="0"/>
              </a:rPr>
              <a:t>Severity of night sweats - daily 10-point VAS scale. </a:t>
            </a:r>
          </a:p>
          <a:p>
            <a:pPr marL="342900" marR="115570" lvl="0" indent="-342900" algn="l">
              <a:lnSpc>
                <a:spcPct val="95000"/>
              </a:lnSpc>
              <a:spcBef>
                <a:spcPts val="0"/>
              </a:spcBef>
              <a:spcAft>
                <a:spcPts val="0"/>
              </a:spcAft>
              <a:buFont typeface="+mj-lt"/>
              <a:buAutoNum type="arabicPeriod"/>
            </a:pPr>
            <a:r>
              <a:rPr lang="en-US" sz="1800">
                <a:effectLst/>
                <a:latin typeface="Arial" panose="020B0604020202020204" pitchFamily="34" charset="0"/>
                <a:ea typeface="Arial" panose="020B0604020202020204" pitchFamily="34" charset="0"/>
              </a:rPr>
              <a:t>quality of life score - daily 10-point VAS scale. </a:t>
            </a:r>
          </a:p>
          <a:p>
            <a:pPr marL="342900" marR="115570" lvl="0" indent="-342900" algn="l">
              <a:lnSpc>
                <a:spcPct val="95000"/>
              </a:lnSpc>
              <a:spcBef>
                <a:spcPts val="0"/>
              </a:spcBef>
              <a:spcAft>
                <a:spcPts val="0"/>
              </a:spcAft>
              <a:buFont typeface="+mj-lt"/>
              <a:buAutoNum type="arabicPeriod"/>
            </a:pPr>
            <a:endParaRPr lang="en-US" sz="1800">
              <a:effectLst/>
              <a:latin typeface="Arial" panose="020B0604020202020204" pitchFamily="34" charset="0"/>
              <a:ea typeface="Calibri" panose="020F0502020204030204" pitchFamily="34" charset="0"/>
            </a:endParaRPr>
          </a:p>
          <a:p>
            <a:pPr marL="342900" marR="115570" lvl="0" indent="-342900" algn="l">
              <a:lnSpc>
                <a:spcPct val="95000"/>
              </a:lnSpc>
              <a:spcBef>
                <a:spcPts val="0"/>
              </a:spcBef>
              <a:spcAft>
                <a:spcPts val="0"/>
              </a:spcAft>
              <a:buFont typeface="+mj-lt"/>
              <a:buAutoNum type="arabicPeriod"/>
            </a:pPr>
            <a:endParaRPr lang="en-US" sz="1800">
              <a:effectLst/>
              <a:latin typeface="Arial" panose="020B0604020202020204" pitchFamily="34" charset="0"/>
              <a:ea typeface="Calibri" panose="020F0502020204030204" pitchFamily="34" charset="0"/>
            </a:endParaRPr>
          </a:p>
          <a:p>
            <a:pPr marL="0" marR="115570" lvl="0" indent="0" algn="l" defTabSz="914400" rtl="0" eaLnBrk="1" fontAlgn="auto" latinLnBrk="0" hangingPunct="1">
              <a:lnSpc>
                <a:spcPct val="95000"/>
              </a:lnSpc>
              <a:spcBef>
                <a:spcPts val="0"/>
              </a:spcBef>
              <a:spcAft>
                <a:spcPts val="0"/>
              </a:spcAft>
              <a:buClrTx/>
              <a:buSzTx/>
              <a:buFont typeface="+mj-lt"/>
              <a:buNone/>
              <a:tabLst/>
              <a:defRPr/>
            </a:pPr>
            <a:r>
              <a:rPr lang="en-US" sz="1800" kern="100">
                <a:ea typeface="Calibri" panose="020F0502020204030204" pitchFamily="34" charset="0"/>
                <a:cs typeface="Times New Roman" panose="02020603050405020304" pitchFamily="18" charset="0"/>
              </a:rPr>
              <a:t>Evaluation of GABA levels in the urine at days 0, 2, 4, 7, 14, 28, and 42.</a:t>
            </a:r>
            <a:endParaRPr lang="en-US" sz="1800" kern="100">
              <a:effectLst/>
              <a:ea typeface="Calibri" panose="020F0502020204030204" pitchFamily="34" charset="0"/>
              <a:cs typeface="Times New Roman" panose="02020603050405020304" pitchFamily="18" charset="0"/>
            </a:endParaRPr>
          </a:p>
          <a:p>
            <a:pPr marL="0" marR="115570" lvl="0" indent="0" algn="l">
              <a:lnSpc>
                <a:spcPct val="95000"/>
              </a:lnSpc>
              <a:spcBef>
                <a:spcPts val="0"/>
              </a:spcBef>
              <a:spcAft>
                <a:spcPts val="0"/>
              </a:spcAft>
              <a:buFont typeface="+mj-lt"/>
              <a:buNone/>
            </a:pPr>
            <a:endParaRPr lang="en-US" sz="1800">
              <a:effectLst/>
              <a:latin typeface="Arial" panose="020B060402020202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DFE71EBB-9A77-A630-5F91-6F5A5939839D}"/>
              </a:ext>
            </a:extLst>
          </p:cNvPr>
          <p:cNvSpPr>
            <a:spLocks noGrp="1"/>
          </p:cNvSpPr>
          <p:nvPr>
            <p:ph type="sldNum" sz="quarter" idx="5"/>
          </p:nvPr>
        </p:nvSpPr>
        <p:spPr/>
        <p:txBody>
          <a:bodyPr/>
          <a:lstStyle/>
          <a:p>
            <a:fld id="{168242A7-B9A9-1941-A425-710C4675CA1D}" type="slidenum">
              <a:rPr lang="en-US" smtClean="0"/>
              <a:t>19</a:t>
            </a:fld>
            <a:endParaRPr lang="en-US"/>
          </a:p>
        </p:txBody>
      </p:sp>
    </p:spTree>
    <p:extLst>
      <p:ext uri="{BB962C8B-B14F-4D97-AF65-F5344CB8AC3E}">
        <p14:creationId xmlns:p14="http://schemas.microsoft.com/office/powerpoint/2010/main" val="4105576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19493-8CB1-B0F7-6539-A375864E5A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525253-4D9C-6A6A-4BF9-FA611D9641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4A4CAC-11E4-C204-0DDC-9186FCADCB81}"/>
              </a:ext>
            </a:extLst>
          </p:cNvPr>
          <p:cNvSpPr>
            <a:spLocks noGrp="1"/>
          </p:cNvSpPr>
          <p:nvPr>
            <p:ph type="body" idx="1"/>
          </p:nvPr>
        </p:nvSpPr>
        <p:spPr/>
        <p:txBody>
          <a:bodyPr/>
          <a:lstStyle/>
          <a:p>
            <a:r>
              <a:rPr lang="en-US">
                <a:solidFill>
                  <a:schemeClr val="dk1"/>
                </a:solidFill>
                <a:cs typeface="Calibri"/>
              </a:rPr>
              <a:t>Camille – change name to study population</a:t>
            </a:r>
            <a:endParaRPr lang="en-US">
              <a:solidFill>
                <a:schemeClr val="dk1"/>
              </a:solidFill>
            </a:endParaRPr>
          </a:p>
          <a:p>
            <a:endParaRPr lang="en-US">
              <a:solidFill>
                <a:schemeClr val="dk1"/>
              </a:solidFill>
            </a:endParaRPr>
          </a:p>
          <a:p>
            <a:r>
              <a:rPr lang="en-US" sz="1200" b="0" kern="1200">
                <a:solidFill>
                  <a:schemeClr val="dk1"/>
                </a:solidFill>
                <a:effectLst/>
                <a:latin typeface="+mn-lt"/>
                <a:ea typeface="+mn-ea"/>
                <a:cs typeface="+mn-cs"/>
              </a:rPr>
              <a:t>Adults, self-reported with Mild to Moderate anxiety (GAD-7 screening of 5-14) </a:t>
            </a:r>
            <a:endParaRPr lang="en-US" b="0">
              <a:cs typeface="Calibri"/>
            </a:endParaRPr>
          </a:p>
        </p:txBody>
      </p:sp>
      <p:sp>
        <p:nvSpPr>
          <p:cNvPr id="4" name="Slide Number Placeholder 3">
            <a:extLst>
              <a:ext uri="{FF2B5EF4-FFF2-40B4-BE49-F238E27FC236}">
                <a16:creationId xmlns:a16="http://schemas.microsoft.com/office/drawing/2014/main" id="{61057717-711D-E16A-EAC5-03F2A5EBF85A}"/>
              </a:ext>
            </a:extLst>
          </p:cNvPr>
          <p:cNvSpPr>
            <a:spLocks noGrp="1"/>
          </p:cNvSpPr>
          <p:nvPr>
            <p:ph type="sldNum" sz="quarter" idx="5"/>
          </p:nvPr>
        </p:nvSpPr>
        <p:spPr/>
        <p:txBody>
          <a:bodyPr/>
          <a:lstStyle/>
          <a:p>
            <a:fld id="{1BA79131-DF9B-5C45-B983-DD6935F4CFC8}" type="slidenum">
              <a:rPr lang="en-US" smtClean="0"/>
              <a:t>20</a:t>
            </a:fld>
            <a:endParaRPr lang="en-US"/>
          </a:p>
        </p:txBody>
      </p:sp>
    </p:spTree>
    <p:extLst>
      <p:ext uri="{BB962C8B-B14F-4D97-AF65-F5344CB8AC3E}">
        <p14:creationId xmlns:p14="http://schemas.microsoft.com/office/powerpoint/2010/main" val="7093898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If you get the question: “Is this a diseased population?” or “Can we translate these data to a healthy population?”</a:t>
            </a:r>
          </a:p>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The IRB did not consider our enrollment to be “disease” and no one was diagnosed with a sleep disease.</a:t>
            </a:r>
            <a:endParaRPr lang="en-US" sz="1200" b="0" i="0" kern="120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a:solidFill>
                  <a:schemeClr val="tx1"/>
                </a:solidFill>
                <a:effectLst/>
                <a:latin typeface="+mn-lt"/>
                <a:ea typeface="+mn-ea"/>
                <a:cs typeface="+mn-cs"/>
              </a:rPr>
              <a:t>ISI is a screening tool, not a diagnosis. It's used as a triage tool, and also of course  as one of the gold standard in sleep research to assess the efficacy of interventions</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As such criteria from formal clinical diagnostic tools (such as DSM‑5 or ICSD‑3) were not met/verified such as frequency (needs to be more than 3x/week) and how long it has been perduring (more than 3 months)</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General pop cohort that besides their concerns about sleep quality was in "general good health"</a:t>
            </a:r>
          </a:p>
          <a:p>
            <a:pPr marL="628650" lvl="1" indent="-171450">
              <a:buFont typeface="Arial" panose="020B0604020202020204" pitchFamily="34" charset="0"/>
              <a:buChar char="•"/>
            </a:pPr>
            <a:r>
              <a:rPr lang="en-US" sz="1200" b="0" i="0" kern="1200">
                <a:solidFill>
                  <a:schemeClr val="tx1"/>
                </a:solidFill>
                <a:effectLst/>
                <a:latin typeface="+mn-lt"/>
                <a:ea typeface="+mn-ea"/>
                <a:cs typeface="+mn-cs"/>
              </a:rPr>
              <a:t>Also, the protocol explicitly excluded untreated sleep apnea, narcolepsy, major depression, </a:t>
            </a:r>
            <a:r>
              <a:rPr lang="en-US" sz="1200" b="0" i="0" kern="1200" err="1">
                <a:solidFill>
                  <a:schemeClr val="tx1"/>
                </a:solidFill>
                <a:effectLst/>
                <a:latin typeface="+mn-lt"/>
                <a:ea typeface="+mn-ea"/>
                <a:cs typeface="+mn-cs"/>
              </a:rPr>
              <a:t>etc</a:t>
            </a: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168242A7-B9A9-1941-A425-710C4675CA1D}" type="slidenum">
              <a:rPr lang="en-US" smtClean="0"/>
              <a:t>21</a:t>
            </a:fld>
            <a:endParaRPr lang="en-US"/>
          </a:p>
        </p:txBody>
      </p:sp>
    </p:spTree>
    <p:extLst>
      <p:ext uri="{BB962C8B-B14F-4D97-AF65-F5344CB8AC3E}">
        <p14:creationId xmlns:p14="http://schemas.microsoft.com/office/powerpoint/2010/main" val="1657771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4B139-7F17-9D51-B0F3-755FF6F6B2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32202F-549D-8226-5708-2AED27B4A2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275494-A7A6-633C-3551-27979E648A51}"/>
              </a:ext>
            </a:extLst>
          </p:cNvPr>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Times New Roman" panose="02020603050405020304" pitchFamily="18" charset="0"/>
                <a:ea typeface="Times New Roman" panose="02020603050405020304" pitchFamily="18" charset="0"/>
              </a:rPr>
              <a:t>Additionally, those with severe baseline insomnia exhibited a statistically significant drop by week 4 (p=0.04), (-11.1 ± 5.7 vs -6.9 ± 4.8).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0" i="0" u="none" strike="noStrike">
                <a:solidFill>
                  <a:srgbClr val="212121"/>
                </a:solidFill>
                <a:effectLst/>
                <a:latin typeface="Aptos" panose="020B0004020202020204" pitchFamily="34" charset="0"/>
              </a:rPr>
              <a:t>What is a clinically meaningful reduction in ISI?  Consensus among the CRO and other sleep experts was a 4-point reduction. Ultimately, the result was that it is meaningful if the participant feels it is meaningful. In the end, there is no definition of clinically meaningful and the argument becomes a blackhole.</a:t>
            </a:r>
            <a:endParaRPr lang="en-US" sz="1800">
              <a:effectLst/>
              <a:latin typeface="Calibri" panose="020F050202020403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25063349-A0E1-BB5A-C6D9-764B4F4FAC4F}"/>
              </a:ext>
            </a:extLst>
          </p:cNvPr>
          <p:cNvSpPr>
            <a:spLocks noGrp="1"/>
          </p:cNvSpPr>
          <p:nvPr>
            <p:ph type="sldNum" sz="quarter" idx="5"/>
          </p:nvPr>
        </p:nvSpPr>
        <p:spPr/>
        <p:txBody>
          <a:bodyPr/>
          <a:lstStyle/>
          <a:p>
            <a:fld id="{168242A7-B9A9-1941-A425-710C4675CA1D}" type="slidenum">
              <a:rPr lang="en-US" smtClean="0"/>
              <a:t>22</a:t>
            </a:fld>
            <a:endParaRPr lang="en-US"/>
          </a:p>
        </p:txBody>
      </p:sp>
    </p:spTree>
    <p:extLst>
      <p:ext uri="{BB962C8B-B14F-4D97-AF65-F5344CB8AC3E}">
        <p14:creationId xmlns:p14="http://schemas.microsoft.com/office/powerpoint/2010/main" val="4206789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7E618-042A-E0CF-105F-C7A90B22D5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89066C-D0AF-EA0C-711A-9B376E5DBC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C1E865-6E02-EE83-DAF7-EAAB0B4AF357}"/>
              </a:ext>
            </a:extLst>
          </p:cNvPr>
          <p:cNvSpPr>
            <a:spLocks noGrp="1"/>
          </p:cNvSpPr>
          <p:nvPr>
            <p:ph type="body" idx="1"/>
          </p:nvPr>
        </p:nvSpPr>
        <p:spPr/>
        <p:txBody>
          <a:bodyPr/>
          <a:lstStyle/>
          <a:p>
            <a:pPr>
              <a:defRPr/>
            </a:pPr>
            <a:endParaRPr lang="en-US"/>
          </a:p>
        </p:txBody>
      </p:sp>
      <p:sp>
        <p:nvSpPr>
          <p:cNvPr id="4" name="Slide Number Placeholder 3">
            <a:extLst>
              <a:ext uri="{FF2B5EF4-FFF2-40B4-BE49-F238E27FC236}">
                <a16:creationId xmlns:a16="http://schemas.microsoft.com/office/drawing/2014/main" id="{604ED4C6-92D1-EE01-4F1B-98AF1B38EA2C}"/>
              </a:ext>
            </a:extLst>
          </p:cNvPr>
          <p:cNvSpPr>
            <a:spLocks noGrp="1"/>
          </p:cNvSpPr>
          <p:nvPr>
            <p:ph type="sldNum" sz="quarter" idx="5"/>
          </p:nvPr>
        </p:nvSpPr>
        <p:spPr/>
        <p:txBody>
          <a:bodyPr/>
          <a:lstStyle/>
          <a:p>
            <a:fld id="{168242A7-B9A9-1941-A425-710C4675CA1D}" type="slidenum">
              <a:rPr lang="en-US" smtClean="0"/>
              <a:t>23</a:t>
            </a:fld>
            <a:endParaRPr lang="en-US"/>
          </a:p>
        </p:txBody>
      </p:sp>
    </p:spTree>
    <p:extLst>
      <p:ext uri="{BB962C8B-B14F-4D97-AF65-F5344CB8AC3E}">
        <p14:creationId xmlns:p14="http://schemas.microsoft.com/office/powerpoint/2010/main" val="3638023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F8130-35ED-945C-228D-4E55597084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A1CFDA-494F-01F0-322C-BF91878757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7331A2-77E3-110B-0A8C-137D9FA23538}"/>
              </a:ext>
            </a:extLst>
          </p:cNvPr>
          <p:cNvSpPr>
            <a:spLocks noGrp="1"/>
          </p:cNvSpPr>
          <p:nvPr>
            <p:ph type="body" idx="1"/>
          </p:nvPr>
        </p:nvSpPr>
        <p:spPr/>
        <p:txBody>
          <a:bodyPr/>
          <a:lstStyle/>
          <a:p>
            <a:r>
              <a:rPr lang="en-US"/>
              <a:t>Precision Microbiome modulation</a:t>
            </a:r>
          </a:p>
          <a:p>
            <a:pPr lvl="1"/>
            <a:r>
              <a:rPr lang="en-US"/>
              <a:t>Good bacteria up/bad bacteria down -&gt; not broad increase in both good and bad</a:t>
            </a:r>
          </a:p>
          <a:p>
            <a:pPr lvl="1"/>
            <a:r>
              <a:rPr lang="en-US"/>
              <a:t>Decrease in gas/bloating</a:t>
            </a:r>
          </a:p>
          <a:p>
            <a:pPr lvl="1"/>
            <a:r>
              <a:rPr lang="en-US"/>
              <a:t>Low dose</a:t>
            </a:r>
          </a:p>
          <a:p>
            <a:pPr lvl="1"/>
            <a:endParaRPr lang="en-US"/>
          </a:p>
          <a:p>
            <a:r>
              <a:rPr lang="en-US"/>
              <a:t>Trending changes in fecal SCFA concentrations</a:t>
            </a:r>
          </a:p>
          <a:p>
            <a:pPr lvl="1"/>
            <a:r>
              <a:rPr lang="en-US"/>
              <a:t>Acetate (p=0.08)</a:t>
            </a:r>
          </a:p>
          <a:p>
            <a:pPr lvl="1"/>
            <a:r>
              <a:rPr lang="en-US"/>
              <a:t>Butyrate (p=0.28)</a:t>
            </a:r>
          </a:p>
          <a:p>
            <a:pPr lvl="1"/>
            <a:endParaRPr lang="en-US"/>
          </a:p>
          <a:p>
            <a:endParaRPr lang="en-US"/>
          </a:p>
        </p:txBody>
      </p:sp>
      <p:sp>
        <p:nvSpPr>
          <p:cNvPr id="4" name="Slide Number Placeholder 3">
            <a:extLst>
              <a:ext uri="{FF2B5EF4-FFF2-40B4-BE49-F238E27FC236}">
                <a16:creationId xmlns:a16="http://schemas.microsoft.com/office/drawing/2014/main" id="{C3FB802F-EC07-6224-6210-58856477ECD8}"/>
              </a:ext>
            </a:extLst>
          </p:cNvPr>
          <p:cNvSpPr>
            <a:spLocks noGrp="1"/>
          </p:cNvSpPr>
          <p:nvPr>
            <p:ph type="sldNum" sz="quarter" idx="5"/>
          </p:nvPr>
        </p:nvSpPr>
        <p:spPr/>
        <p:txBody>
          <a:bodyPr/>
          <a:lstStyle/>
          <a:p>
            <a:fld id="{168242A7-B9A9-1941-A425-710C4675CA1D}" type="slidenum">
              <a:rPr lang="en-US" smtClean="0"/>
              <a:t>5</a:t>
            </a:fld>
            <a:endParaRPr lang="en-US"/>
          </a:p>
        </p:txBody>
      </p:sp>
    </p:spTree>
    <p:extLst>
      <p:ext uri="{BB962C8B-B14F-4D97-AF65-F5344CB8AC3E}">
        <p14:creationId xmlns:p14="http://schemas.microsoft.com/office/powerpoint/2010/main" val="18945675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C1D4C-DC22-71CC-83E4-EDAACEA9C8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AB8840-0B95-FD51-D0EE-B65D0CC406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886A1C-1AB2-1945-300B-EA6986A9452A}"/>
              </a:ext>
            </a:extLst>
          </p:cNvPr>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Times New Roman" panose="02020603050405020304" pitchFamily="18" charset="0"/>
                <a:ea typeface="Times New Roman" panose="02020603050405020304" pitchFamily="18" charset="0"/>
              </a:rPr>
              <a:t>Additionally, those with severe baseline insomnia exhibited a statistically significant drop by week 4 (p=0.04), (-11.1 ± 5.7 vs -6.9 ± 4.8).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0" i="0" u="none" strike="noStrike">
                <a:solidFill>
                  <a:srgbClr val="212121"/>
                </a:solidFill>
                <a:effectLst/>
                <a:latin typeface="Aptos" panose="020B0004020202020204" pitchFamily="34" charset="0"/>
              </a:rPr>
              <a:t>What is a clinically meaningful reduction in ISI?  Consensus among the CRO and other sleep experts was a 4-point reduction. Ultimately, the result was that it is meaningful if the participant feels it is meaningful. In the end, there is no definition of clinically meaningful, and the argument becomes a blackhole.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0" i="0" u="none" strike="noStrike">
                <a:solidFill>
                  <a:srgbClr val="212121"/>
                </a:solidFill>
                <a:effectLst/>
                <a:latin typeface="Aptos" panose="020B0004020202020204" pitchFamily="34" charset="0"/>
                <a:ea typeface="Calibri" panose="020F0502020204030204" pitchFamily="34" charset="0"/>
              </a:rPr>
              <a:t>At time 0:</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a:solidFill>
                  <a:srgbClr val="212121"/>
                </a:solidFill>
                <a:effectLst/>
                <a:latin typeface="Aptos" panose="020B0004020202020204" pitchFamily="34" charset="0"/>
                <a:ea typeface="Calibri" panose="020F0502020204030204" pitchFamily="34" charset="0"/>
              </a:rPr>
              <a:t>No insomnia n=11</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a:solidFill>
                  <a:srgbClr val="212121"/>
                </a:solidFill>
                <a:effectLst/>
                <a:latin typeface="Aptos" panose="020B0004020202020204" pitchFamily="34" charset="0"/>
                <a:ea typeface="Calibri" panose="020F0502020204030204" pitchFamily="34" charset="0"/>
              </a:rPr>
              <a:t>Minimal n=31 (127-96)</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a:solidFill>
                  <a:srgbClr val="212121"/>
                </a:solidFill>
                <a:effectLst/>
                <a:latin typeface="Aptos" panose="020B0004020202020204" pitchFamily="34" charset="0"/>
                <a:ea typeface="Calibri" panose="020F0502020204030204" pitchFamily="34" charset="0"/>
              </a:rPr>
              <a:t>Moderate n=75</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a:solidFill>
                  <a:srgbClr val="212121"/>
                </a:solidFill>
                <a:effectLst/>
                <a:latin typeface="Aptos" panose="020B0004020202020204" pitchFamily="34" charset="0"/>
                <a:ea typeface="Calibri" panose="020F0502020204030204" pitchFamily="34" charset="0"/>
              </a:rPr>
              <a:t>Severe n=21</a:t>
            </a:r>
            <a:endParaRPr lang="en-US" sz="1800">
              <a:effectLst/>
              <a:latin typeface="Calibri" panose="020F050202020403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440A0303-B9EF-279B-5B9B-79420DCAAE9D}"/>
              </a:ext>
            </a:extLst>
          </p:cNvPr>
          <p:cNvSpPr>
            <a:spLocks noGrp="1"/>
          </p:cNvSpPr>
          <p:nvPr>
            <p:ph type="sldNum" sz="quarter" idx="5"/>
          </p:nvPr>
        </p:nvSpPr>
        <p:spPr/>
        <p:txBody>
          <a:bodyPr/>
          <a:lstStyle/>
          <a:p>
            <a:fld id="{168242A7-B9A9-1941-A425-710C4675CA1D}" type="slidenum">
              <a:rPr lang="en-US" smtClean="0"/>
              <a:t>24</a:t>
            </a:fld>
            <a:endParaRPr lang="en-US"/>
          </a:p>
        </p:txBody>
      </p:sp>
    </p:spTree>
    <p:extLst>
      <p:ext uri="{BB962C8B-B14F-4D97-AF65-F5344CB8AC3E}">
        <p14:creationId xmlns:p14="http://schemas.microsoft.com/office/powerpoint/2010/main" val="36476755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343F3-6DCD-C9BC-F076-3CABB8DDB6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979701-528D-668B-F8B7-657DC1A65F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70839A-C78B-3FD0-D4C8-55D0CDB8ED3C}"/>
              </a:ext>
            </a:extLst>
          </p:cNvPr>
          <p:cNvSpPr>
            <a:spLocks noGrp="1"/>
          </p:cNvSpPr>
          <p:nvPr>
            <p:ph type="body" idx="1"/>
          </p:nvPr>
        </p:nvSpPr>
        <p:spPr/>
        <p:txBody>
          <a:bodyPr/>
          <a:lstStyle/>
          <a:p>
            <a:pPr>
              <a:defRPr/>
            </a:pPr>
            <a:endParaRPr lang="en-US"/>
          </a:p>
        </p:txBody>
      </p:sp>
      <p:sp>
        <p:nvSpPr>
          <p:cNvPr id="4" name="Slide Number Placeholder 3">
            <a:extLst>
              <a:ext uri="{FF2B5EF4-FFF2-40B4-BE49-F238E27FC236}">
                <a16:creationId xmlns:a16="http://schemas.microsoft.com/office/drawing/2014/main" id="{C58D414E-1042-C59D-E607-41724129B6D9}"/>
              </a:ext>
            </a:extLst>
          </p:cNvPr>
          <p:cNvSpPr>
            <a:spLocks noGrp="1"/>
          </p:cNvSpPr>
          <p:nvPr>
            <p:ph type="sldNum" sz="quarter" idx="5"/>
          </p:nvPr>
        </p:nvSpPr>
        <p:spPr/>
        <p:txBody>
          <a:bodyPr/>
          <a:lstStyle/>
          <a:p>
            <a:fld id="{168242A7-B9A9-1941-A425-710C4675CA1D}" type="slidenum">
              <a:rPr lang="en-US" smtClean="0"/>
              <a:t>25</a:t>
            </a:fld>
            <a:endParaRPr lang="en-US"/>
          </a:p>
        </p:txBody>
      </p:sp>
    </p:spTree>
    <p:extLst>
      <p:ext uri="{BB962C8B-B14F-4D97-AF65-F5344CB8AC3E}">
        <p14:creationId xmlns:p14="http://schemas.microsoft.com/office/powerpoint/2010/main" val="22939972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6DA29-96B6-2E63-7A41-959478D084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DE3275-BCCA-F1CC-9894-8EB06E9C90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92F8F0-F5DC-D961-29F2-01CE7F9A89AA}"/>
              </a:ext>
            </a:extLst>
          </p:cNvPr>
          <p:cNvSpPr>
            <a:spLocks noGrp="1"/>
          </p:cNvSpPr>
          <p:nvPr>
            <p:ph type="body" idx="1"/>
          </p:nvPr>
        </p:nvSpPr>
        <p:spPr/>
        <p:txBody>
          <a:bodyPr/>
          <a:lstStyle/>
          <a:p>
            <a:r>
              <a:rPr lang="en-US" sz="1800">
                <a:effectLst/>
                <a:latin typeface="Times New Roman" panose="02020603050405020304" pitchFamily="18" charset="0"/>
                <a:ea typeface="Times New Roman" panose="02020603050405020304" pitchFamily="18" charset="0"/>
              </a:rPr>
              <a:t>Placebo had only two participants per time point after day 14, so only 5 Billion CFU data is shown</a:t>
            </a:r>
            <a:r>
              <a:rPr lang="en-US">
                <a:effectLst/>
              </a:rPr>
              <a:t> </a:t>
            </a:r>
            <a:endParaRPr lang="en-US"/>
          </a:p>
        </p:txBody>
      </p:sp>
      <p:sp>
        <p:nvSpPr>
          <p:cNvPr id="4" name="Slide Number Placeholder 3">
            <a:extLst>
              <a:ext uri="{FF2B5EF4-FFF2-40B4-BE49-F238E27FC236}">
                <a16:creationId xmlns:a16="http://schemas.microsoft.com/office/drawing/2014/main" id="{8602B96F-36AE-5457-085A-D015D22A583D}"/>
              </a:ext>
            </a:extLst>
          </p:cNvPr>
          <p:cNvSpPr>
            <a:spLocks noGrp="1"/>
          </p:cNvSpPr>
          <p:nvPr>
            <p:ph type="sldNum" sz="quarter" idx="5"/>
          </p:nvPr>
        </p:nvSpPr>
        <p:spPr/>
        <p:txBody>
          <a:bodyPr/>
          <a:lstStyle/>
          <a:p>
            <a:fld id="{9BAEB024-3694-1D47-90A0-0D95EE592C65}" type="slidenum">
              <a:rPr lang="en-US" smtClean="0"/>
              <a:t>28</a:t>
            </a:fld>
            <a:endParaRPr lang="en-US"/>
          </a:p>
        </p:txBody>
      </p:sp>
    </p:spTree>
    <p:extLst>
      <p:ext uri="{BB962C8B-B14F-4D97-AF65-F5344CB8AC3E}">
        <p14:creationId xmlns:p14="http://schemas.microsoft.com/office/powerpoint/2010/main" val="23826287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Mechanistic understanding of LP815</a:t>
            </a:r>
          </a:p>
        </p:txBody>
      </p:sp>
      <p:sp>
        <p:nvSpPr>
          <p:cNvPr id="4" name="Slide Number Placeholder 3"/>
          <p:cNvSpPr>
            <a:spLocks noGrp="1"/>
          </p:cNvSpPr>
          <p:nvPr>
            <p:ph type="sldNum" sz="quarter" idx="5"/>
          </p:nvPr>
        </p:nvSpPr>
        <p:spPr/>
        <p:txBody>
          <a:bodyPr/>
          <a:lstStyle/>
          <a:p>
            <a:fld id="{9BAEB024-3694-1D47-90A0-0D95EE592C65}" type="slidenum">
              <a:rPr lang="en-US" smtClean="0"/>
              <a:t>29</a:t>
            </a:fld>
            <a:endParaRPr lang="en-US"/>
          </a:p>
        </p:txBody>
      </p:sp>
    </p:spTree>
    <p:extLst>
      <p:ext uri="{BB962C8B-B14F-4D97-AF65-F5344CB8AC3E}">
        <p14:creationId xmlns:p14="http://schemas.microsoft.com/office/powerpoint/2010/main" val="10414377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242A7-B9A9-1941-A425-710C4675CA1D}" type="slidenum">
              <a:rPr lang="en-US" smtClean="0"/>
              <a:t>30</a:t>
            </a:fld>
            <a:endParaRPr lang="en-US"/>
          </a:p>
        </p:txBody>
      </p:sp>
    </p:spTree>
    <p:extLst>
      <p:ext uri="{BB962C8B-B14F-4D97-AF65-F5344CB8AC3E}">
        <p14:creationId xmlns:p14="http://schemas.microsoft.com/office/powerpoint/2010/main" val="3148712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65943-31B9-5947-B8AC-54D710481B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F6A27F-F12E-0076-F94C-8FA2B45E44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41C928-1EBD-2724-1F67-E250649B58F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5CB33F5-0A89-E21F-411B-46601B9E873E}"/>
              </a:ext>
            </a:extLst>
          </p:cNvPr>
          <p:cNvSpPr>
            <a:spLocks noGrp="1"/>
          </p:cNvSpPr>
          <p:nvPr>
            <p:ph type="sldNum" sz="quarter" idx="5"/>
          </p:nvPr>
        </p:nvSpPr>
        <p:spPr/>
        <p:txBody>
          <a:bodyPr/>
          <a:lstStyle/>
          <a:p>
            <a:fld id="{168242A7-B9A9-1941-A425-710C4675CA1D}" type="slidenum">
              <a:rPr lang="en-US" smtClean="0"/>
              <a:t>32</a:t>
            </a:fld>
            <a:endParaRPr lang="en-US"/>
          </a:p>
        </p:txBody>
      </p:sp>
    </p:spTree>
    <p:extLst>
      <p:ext uri="{BB962C8B-B14F-4D97-AF65-F5344CB8AC3E}">
        <p14:creationId xmlns:p14="http://schemas.microsoft.com/office/powerpoint/2010/main" val="7996941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0F9A98-A9E0-864B-8196-D9D1391E7FA4}" type="slidenum">
              <a:rPr lang="en-US" smtClean="0"/>
              <a:t>35</a:t>
            </a:fld>
            <a:endParaRPr lang="en-US"/>
          </a:p>
        </p:txBody>
      </p:sp>
    </p:spTree>
    <p:extLst>
      <p:ext uri="{BB962C8B-B14F-4D97-AF65-F5344CB8AC3E}">
        <p14:creationId xmlns:p14="http://schemas.microsoft.com/office/powerpoint/2010/main" val="40789020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A133A-AEF9-182F-8D38-5DA44844A0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0FF1A8-6961-9D02-D7CE-36B2A890FE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D9FA01-00DF-332A-C499-3997C9CC1A1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116639D-C5F5-6EB0-E6F3-A9D7D79B248C}"/>
              </a:ext>
            </a:extLst>
          </p:cNvPr>
          <p:cNvSpPr>
            <a:spLocks noGrp="1"/>
          </p:cNvSpPr>
          <p:nvPr>
            <p:ph type="sldNum" sz="quarter" idx="5"/>
          </p:nvPr>
        </p:nvSpPr>
        <p:spPr/>
        <p:txBody>
          <a:bodyPr/>
          <a:lstStyle/>
          <a:p>
            <a:fld id="{6E0F9A98-A9E0-864B-8196-D9D1391E7FA4}" type="slidenum">
              <a:rPr lang="en-US" smtClean="0"/>
              <a:t>38</a:t>
            </a:fld>
            <a:endParaRPr lang="en-US"/>
          </a:p>
        </p:txBody>
      </p:sp>
    </p:spTree>
    <p:extLst>
      <p:ext uri="{BB962C8B-B14F-4D97-AF65-F5344CB8AC3E}">
        <p14:creationId xmlns:p14="http://schemas.microsoft.com/office/powerpoint/2010/main" val="28562464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47B20-FCE6-5D0B-FD54-27530948B4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E69A46-75BF-16D0-27D3-CF465AD28E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6EB960-1A32-204A-939A-3C21B6E492B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488149D-768B-9578-4FF0-3D7E79DB03BF}"/>
              </a:ext>
            </a:extLst>
          </p:cNvPr>
          <p:cNvSpPr>
            <a:spLocks noGrp="1"/>
          </p:cNvSpPr>
          <p:nvPr>
            <p:ph type="sldNum" sz="quarter" idx="5"/>
          </p:nvPr>
        </p:nvSpPr>
        <p:spPr/>
        <p:txBody>
          <a:bodyPr/>
          <a:lstStyle/>
          <a:p>
            <a:fld id="{6E0F9A98-A9E0-864B-8196-D9D1391E7FA4}" type="slidenum">
              <a:rPr lang="en-US" smtClean="0"/>
              <a:t>39</a:t>
            </a:fld>
            <a:endParaRPr lang="en-US"/>
          </a:p>
        </p:txBody>
      </p:sp>
    </p:spTree>
    <p:extLst>
      <p:ext uri="{BB962C8B-B14F-4D97-AF65-F5344CB8AC3E}">
        <p14:creationId xmlns:p14="http://schemas.microsoft.com/office/powerpoint/2010/main" val="451092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4E5AC-23E5-E0CE-B850-A14C7E4C3D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F54A04-8619-495A-AAAA-B69067445E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32D06A-2613-53D8-8FCA-A0462FB3447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AECF609-5680-DB58-E0C0-FD745CB67B94}"/>
              </a:ext>
            </a:extLst>
          </p:cNvPr>
          <p:cNvSpPr>
            <a:spLocks noGrp="1"/>
          </p:cNvSpPr>
          <p:nvPr>
            <p:ph type="sldNum" sz="quarter" idx="5"/>
          </p:nvPr>
        </p:nvSpPr>
        <p:spPr/>
        <p:txBody>
          <a:bodyPr/>
          <a:lstStyle/>
          <a:p>
            <a:fld id="{6E0F9A98-A9E0-864B-8196-D9D1391E7FA4}" type="slidenum">
              <a:rPr lang="en-US" smtClean="0"/>
              <a:t>40</a:t>
            </a:fld>
            <a:endParaRPr lang="en-US"/>
          </a:p>
        </p:txBody>
      </p:sp>
    </p:spTree>
    <p:extLst>
      <p:ext uri="{BB962C8B-B14F-4D97-AF65-F5344CB8AC3E}">
        <p14:creationId xmlns:p14="http://schemas.microsoft.com/office/powerpoint/2010/main" val="2270866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BA769-2F5F-187F-51D5-F928DE494A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667ACD-1013-1A49-F481-128FE086B1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844CA3-3604-1A7A-4250-83B45447E08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DBA77F1-522C-6272-EA46-597DDB318175}"/>
              </a:ext>
            </a:extLst>
          </p:cNvPr>
          <p:cNvSpPr>
            <a:spLocks noGrp="1"/>
          </p:cNvSpPr>
          <p:nvPr>
            <p:ph type="sldNum" sz="quarter" idx="5"/>
          </p:nvPr>
        </p:nvSpPr>
        <p:spPr/>
        <p:txBody>
          <a:bodyPr/>
          <a:lstStyle/>
          <a:p>
            <a:fld id="{168242A7-B9A9-1941-A425-710C4675CA1D}" type="slidenum">
              <a:rPr lang="en-US" smtClean="0"/>
              <a:t>6</a:t>
            </a:fld>
            <a:endParaRPr lang="en-US"/>
          </a:p>
        </p:txBody>
      </p:sp>
    </p:spTree>
    <p:extLst>
      <p:ext uri="{BB962C8B-B14F-4D97-AF65-F5344CB8AC3E}">
        <p14:creationId xmlns:p14="http://schemas.microsoft.com/office/powerpoint/2010/main" val="13355031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BA769-2F5F-187F-51D5-F928DE494A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667ACD-1013-1A49-F481-128FE086B1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844CA3-3604-1A7A-4250-83B45447E08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DBA77F1-522C-6272-EA46-597DDB318175}"/>
              </a:ext>
            </a:extLst>
          </p:cNvPr>
          <p:cNvSpPr>
            <a:spLocks noGrp="1"/>
          </p:cNvSpPr>
          <p:nvPr>
            <p:ph type="sldNum" sz="quarter" idx="5"/>
          </p:nvPr>
        </p:nvSpPr>
        <p:spPr/>
        <p:txBody>
          <a:bodyPr/>
          <a:lstStyle/>
          <a:p>
            <a:fld id="{168242A7-B9A9-1941-A425-710C4675CA1D}" type="slidenum">
              <a:rPr lang="en-US" smtClean="0"/>
              <a:t>41</a:t>
            </a:fld>
            <a:endParaRPr lang="en-US"/>
          </a:p>
        </p:txBody>
      </p:sp>
    </p:spTree>
    <p:extLst>
      <p:ext uri="{BB962C8B-B14F-4D97-AF65-F5344CB8AC3E}">
        <p14:creationId xmlns:p14="http://schemas.microsoft.com/office/powerpoint/2010/main" val="15407705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242A7-B9A9-1941-A425-710C4675CA1D}" type="slidenum">
              <a:rPr lang="en-US" smtClean="0"/>
              <a:t>42</a:t>
            </a:fld>
            <a:endParaRPr lang="en-US"/>
          </a:p>
        </p:txBody>
      </p:sp>
    </p:spTree>
    <p:extLst>
      <p:ext uri="{BB962C8B-B14F-4D97-AF65-F5344CB8AC3E}">
        <p14:creationId xmlns:p14="http://schemas.microsoft.com/office/powerpoint/2010/main" val="6346339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242A7-B9A9-1941-A425-710C4675CA1D}" type="slidenum">
              <a:rPr lang="en-US" smtClean="0"/>
              <a:t>43</a:t>
            </a:fld>
            <a:endParaRPr lang="en-US"/>
          </a:p>
        </p:txBody>
      </p:sp>
    </p:spTree>
    <p:extLst>
      <p:ext uri="{BB962C8B-B14F-4D97-AF65-F5344CB8AC3E}">
        <p14:creationId xmlns:p14="http://schemas.microsoft.com/office/powerpoint/2010/main" val="970640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Camille</a:t>
            </a:r>
          </a:p>
          <a:p>
            <a:endParaRPr lang="en-US">
              <a:cs typeface="Calibri"/>
            </a:endParaRPr>
          </a:p>
          <a:p>
            <a:r>
              <a:rPr lang="en-US">
                <a:cs typeface="Calibri"/>
              </a:rPr>
              <a:t>KEEP</a:t>
            </a:r>
            <a:endParaRPr lang="en-US"/>
          </a:p>
        </p:txBody>
      </p:sp>
      <p:sp>
        <p:nvSpPr>
          <p:cNvPr id="4" name="Slide Number Placeholder 3"/>
          <p:cNvSpPr>
            <a:spLocks noGrp="1"/>
          </p:cNvSpPr>
          <p:nvPr>
            <p:ph type="sldNum" sz="quarter" idx="5"/>
          </p:nvPr>
        </p:nvSpPr>
        <p:spPr/>
        <p:txBody>
          <a:bodyPr/>
          <a:lstStyle/>
          <a:p>
            <a:fld id="{168242A7-B9A9-1941-A425-710C4675CA1D}" type="slidenum">
              <a:rPr lang="en-US" smtClean="0"/>
              <a:t>8</a:t>
            </a:fld>
            <a:endParaRPr lang="en-US"/>
          </a:p>
        </p:txBody>
      </p:sp>
    </p:spTree>
    <p:extLst>
      <p:ext uri="{BB962C8B-B14F-4D97-AF65-F5344CB8AC3E}">
        <p14:creationId xmlns:p14="http://schemas.microsoft.com/office/powerpoint/2010/main" val="1757958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242A7-B9A9-1941-A425-710C4675CA1D}" type="slidenum">
              <a:rPr lang="en-US" smtClean="0"/>
              <a:t>9</a:t>
            </a:fld>
            <a:endParaRPr lang="en-US"/>
          </a:p>
        </p:txBody>
      </p:sp>
    </p:spTree>
    <p:extLst>
      <p:ext uri="{BB962C8B-B14F-4D97-AF65-F5344CB8AC3E}">
        <p14:creationId xmlns:p14="http://schemas.microsoft.com/office/powerpoint/2010/main" val="3645895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kern="100">
                <a:latin typeface="Calibri"/>
                <a:ea typeface="Calibri" panose="020F0502020204030204" pitchFamily="34" charset="0"/>
                <a:cs typeface="Calibri"/>
              </a:rPr>
              <a:t>Diane - The</a:t>
            </a:r>
            <a:r>
              <a:rPr lang="en-US" sz="1200" kern="100">
                <a:effectLst/>
                <a:latin typeface="Calibri"/>
                <a:ea typeface="Calibri" panose="020F0502020204030204" pitchFamily="34" charset="0"/>
                <a:cs typeface="Calibri"/>
              </a:rPr>
              <a:t> advantage of taking a probiotic that produces GABA versus just taking a GABA supplement is that GABA produced by bacteria will provide a consistent, prolonged release of GABA over time as long as you're taking the probiotic.  This is very different then what happens when you take a GABA supplement which delivers a bolus of of GABA at once.  In this case, GABA levels increase and within 4-5 hours according to the data go back down to baseline levels.  While GABA production from a probiotic would be more consistent, and we believe provide a sustained release product compared to the other options that are on the market.</a:t>
            </a:r>
          </a:p>
          <a:p>
            <a:endParaRPr lang="en-US"/>
          </a:p>
          <a:p>
            <a:r>
              <a:rPr lang="en-US"/>
              <a:t>Remove the text, LP815™ difference </a:t>
            </a:r>
          </a:p>
        </p:txBody>
      </p:sp>
      <p:sp>
        <p:nvSpPr>
          <p:cNvPr id="4" name="Slide Number Placeholder 3"/>
          <p:cNvSpPr>
            <a:spLocks noGrp="1"/>
          </p:cNvSpPr>
          <p:nvPr>
            <p:ph type="sldNum" sz="quarter" idx="5"/>
          </p:nvPr>
        </p:nvSpPr>
        <p:spPr/>
        <p:txBody>
          <a:bodyPr/>
          <a:lstStyle/>
          <a:p>
            <a:fld id="{168242A7-B9A9-1941-A425-710C4675CA1D}" type="slidenum">
              <a:rPr lang="en-US" smtClean="0"/>
              <a:t>10</a:t>
            </a:fld>
            <a:endParaRPr lang="en-US"/>
          </a:p>
        </p:txBody>
      </p:sp>
    </p:spTree>
    <p:extLst>
      <p:ext uri="{BB962C8B-B14F-4D97-AF65-F5344CB8AC3E}">
        <p14:creationId xmlns:p14="http://schemas.microsoft.com/office/powerpoint/2010/main" val="2344354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We really wanted to understand what the landscape was overall, so we identified the top strains that produce GABA that were commercially available, and we benchmarked against those. From there we leveraged our relationship with Ginkgo </a:t>
            </a:r>
            <a:r>
              <a:rPr lang="en-US" sz="1800" kern="100" err="1">
                <a:effectLst/>
                <a:latin typeface="Calibri" panose="020F0502020204030204" pitchFamily="34" charset="0"/>
                <a:ea typeface="Calibri" panose="020F0502020204030204" pitchFamily="34" charset="0"/>
                <a:cs typeface="Times New Roman" panose="02020603050405020304" pitchFamily="18" charset="0"/>
              </a:rPr>
              <a:t>Bioworks</a:t>
            </a:r>
            <a:r>
              <a:rPr lang="en-US" sz="1800" kern="100">
                <a:effectLst/>
                <a:latin typeface="Calibri" panose="020F0502020204030204" pitchFamily="34" charset="0"/>
                <a:ea typeface="Calibri" panose="020F0502020204030204" pitchFamily="34" charset="0"/>
                <a:cs typeface="Times New Roman" panose="02020603050405020304" pitchFamily="18" charset="0"/>
              </a:rPr>
              <a:t> to be able to force some strains to produce more GABA through directed evolution.  Through this effort, we screened over 250 million different isolates to to identify those that produce the most.  When you look at this graph, what are you are looking at is a small subset of those isolates.  </a:t>
            </a:r>
            <a:br>
              <a:rPr lang="en-US" sz="1800" kern="100">
                <a:effectLst/>
                <a:latin typeface="Calibri" panose="020F0502020204030204" pitchFamily="34" charset="0"/>
                <a:ea typeface="Calibri" panose="020F0502020204030204" pitchFamily="34" charset="0"/>
                <a:cs typeface="Times New Roman" panose="02020603050405020304" pitchFamily="18" charset="0"/>
              </a:rPr>
            </a:br>
            <a:r>
              <a:rPr lang="en-US" sz="1800" kern="100">
                <a:effectLst/>
                <a:latin typeface="Calibri" panose="020F0502020204030204" pitchFamily="34" charset="0"/>
                <a:ea typeface="Calibri" panose="020F0502020204030204" pitchFamily="34" charset="0"/>
                <a:cs typeface="Times New Roman" panose="02020603050405020304" pitchFamily="18" charset="0"/>
              </a:rPr>
              <a:t>Note: strains not all L.Plantarum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L. plantarum 815 produces three times the amount of GABA compared to benchmark.  This high production stems in part from its ability to uncouple the production of GABA from pH which is the main driver of what allows different strains within the gut to produce GABA. It can produce GABA at more of a neutral pH which you'll find in the gut as opposed to highly acidic pH, so at physiological concentrations of pH it produced higher amounts of GABA.</a:t>
            </a:r>
          </a:p>
          <a:p>
            <a:endParaRPr lang="en-US"/>
          </a:p>
          <a:p>
            <a:endParaRPr lang="en-US"/>
          </a:p>
        </p:txBody>
      </p:sp>
      <p:sp>
        <p:nvSpPr>
          <p:cNvPr id="4" name="Slide Number Placeholder 3"/>
          <p:cNvSpPr>
            <a:spLocks noGrp="1"/>
          </p:cNvSpPr>
          <p:nvPr>
            <p:ph type="sldNum" sz="quarter" idx="5"/>
          </p:nvPr>
        </p:nvSpPr>
        <p:spPr/>
        <p:txBody>
          <a:bodyPr/>
          <a:lstStyle/>
          <a:p>
            <a:fld id="{168242A7-B9A9-1941-A425-710C4675CA1D}" type="slidenum">
              <a:rPr lang="en-US" smtClean="0"/>
              <a:t>11</a:t>
            </a:fld>
            <a:endParaRPr lang="en-US"/>
          </a:p>
        </p:txBody>
      </p:sp>
    </p:spTree>
    <p:extLst>
      <p:ext uri="{BB962C8B-B14F-4D97-AF65-F5344CB8AC3E}">
        <p14:creationId xmlns:p14="http://schemas.microsoft.com/office/powerpoint/2010/main" val="2362802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kern="100">
                <a:latin typeface="Arial"/>
                <a:ea typeface="Calibri" panose="020F0502020204030204" pitchFamily="34" charset="0"/>
                <a:cs typeface="Arial"/>
              </a:rPr>
              <a:t>Diane - Eight</a:t>
            </a:r>
            <a:r>
              <a:rPr lang="en-US" sz="1800" kern="100">
                <a:effectLst/>
                <a:latin typeface="Arial"/>
                <a:ea typeface="Calibri" panose="020F0502020204030204" pitchFamily="34" charset="0"/>
                <a:cs typeface="Arial"/>
              </a:rPr>
              <a:t> healthy adults (5F, 3M) provided a urine sample at the beginning of the study (T0) and after 4 weeks of supplementation.  Urine collection was performed according to the manufacturer’s instructions and measured at the manufacturer’s laboratory facility using the Neurotransmitter Basic Panel (Life Extension/National Diagnostics, Inc.). Participants that had GABA levels in the high range (&lt;4.7mmol/g creatinine) at baseline were excluded from the study.  The participants then took Lp815</a:t>
            </a:r>
            <a:r>
              <a:rPr lang="en-US" sz="1800" kern="100" baseline="30000">
                <a:effectLst/>
                <a:latin typeface="Arial"/>
                <a:ea typeface="Calibri" panose="020F0502020204030204" pitchFamily="34" charset="0"/>
                <a:cs typeface="Arial"/>
              </a:rPr>
              <a:t>TM</a:t>
            </a:r>
            <a:r>
              <a:rPr lang="en-US" sz="1800" kern="100">
                <a:effectLst/>
                <a:latin typeface="Arial"/>
                <a:ea typeface="Calibri" panose="020F0502020204030204" pitchFamily="34" charset="0"/>
                <a:cs typeface="Arial"/>
              </a:rPr>
              <a:t> GABA Probiotic (1x10</a:t>
            </a:r>
            <a:r>
              <a:rPr lang="en-US" sz="1800" kern="100" baseline="30000">
                <a:effectLst/>
                <a:latin typeface="Arial"/>
                <a:ea typeface="Calibri" panose="020F0502020204030204" pitchFamily="34" charset="0"/>
                <a:cs typeface="Arial"/>
              </a:rPr>
              <a:t>9</a:t>
            </a:r>
            <a:r>
              <a:rPr lang="en-US" sz="1800" kern="100">
                <a:effectLst/>
                <a:latin typeface="Arial"/>
                <a:ea typeface="Calibri" panose="020F0502020204030204" pitchFamily="34" charset="0"/>
                <a:cs typeface="Arial"/>
              </a:rPr>
              <a:t> </a:t>
            </a:r>
            <a:r>
              <a:rPr lang="en-US" sz="1800" kern="100" err="1">
                <a:effectLst/>
                <a:latin typeface="Arial"/>
                <a:ea typeface="Calibri" panose="020F0502020204030204" pitchFamily="34" charset="0"/>
                <a:cs typeface="Arial"/>
              </a:rPr>
              <a:t>cfu</a:t>
            </a:r>
            <a:r>
              <a:rPr lang="en-US" sz="1800" kern="100">
                <a:effectLst/>
                <a:latin typeface="Arial"/>
                <a:ea typeface="Calibri" panose="020F0502020204030204" pitchFamily="34" charset="0"/>
                <a:cs typeface="Arial"/>
              </a:rPr>
              <a:t>/day) for 4 weeks.  Participants went about their normal activities and diets during the study period; however, they did refrain from beginning any new treatments, using antibiotics, or taking probiotic products.  After 4 weeks of supplementation, a second urine collection was performed according to the manufacturer’s instructions and measured at the manufacturer’s laboratory facility.  </a:t>
            </a:r>
          </a:p>
          <a:p>
            <a:endParaRPr lang="en-US" sz="1800">
              <a:effectLst/>
              <a:latin typeface="Arial" panose="020B0604020202020204" pitchFamily="34" charset="0"/>
              <a:ea typeface="Calibri" panose="020F0502020204030204" pitchFamily="34" charset="0"/>
            </a:endParaRPr>
          </a:p>
          <a:p>
            <a:r>
              <a:rPr lang="en-US" sz="1800">
                <a:effectLst/>
                <a:latin typeface="Arial"/>
                <a:ea typeface="Calibri" panose="020F0502020204030204" pitchFamily="34" charset="0"/>
                <a:cs typeface="Arial"/>
              </a:rPr>
              <a:t>LP815</a:t>
            </a:r>
            <a:r>
              <a:rPr lang="en-US" sz="1800" baseline="30000">
                <a:effectLst/>
                <a:latin typeface="Arial"/>
                <a:ea typeface="Calibri" panose="020F0502020204030204" pitchFamily="34" charset="0"/>
                <a:cs typeface="Arial"/>
              </a:rPr>
              <a:t>TM</a:t>
            </a:r>
            <a:r>
              <a:rPr lang="en-US" sz="1800">
                <a:effectLst/>
                <a:latin typeface="Arial"/>
                <a:ea typeface="Calibri" panose="020F0502020204030204" pitchFamily="34" charset="0"/>
                <a:cs typeface="Arial"/>
              </a:rPr>
              <a:t> was well tolerated by the participants. After 4 weeks of treatment with Lp815</a:t>
            </a:r>
            <a:r>
              <a:rPr lang="en-US" sz="1800" baseline="30000">
                <a:effectLst/>
                <a:latin typeface="Arial"/>
                <a:ea typeface="Calibri" panose="020F0502020204030204" pitchFamily="34" charset="0"/>
                <a:cs typeface="Arial"/>
              </a:rPr>
              <a:t>TM</a:t>
            </a:r>
            <a:r>
              <a:rPr lang="en-US" sz="1800">
                <a:effectLst/>
                <a:latin typeface="Arial"/>
                <a:ea typeface="Calibri" panose="020F0502020204030204" pitchFamily="34" charset="0"/>
                <a:cs typeface="Arial"/>
              </a:rPr>
              <a:t>, 75% of participants demonstrated an increase in GABA levels in urine, averaging 20% above baseline (Figure 1A).  Concomitant with GABA, 90% of participants demonstrated an increase in urinary 5-hydroxyindoleacetic acid (5-HIAA) which is a metabolite.</a:t>
            </a:r>
          </a:p>
          <a:p>
            <a:endParaRPr lang="en-US" sz="180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Arial"/>
                <a:ea typeface="Calibri" panose="020F0502020204030204" pitchFamily="34" charset="0"/>
                <a:cs typeface="Arial"/>
              </a:rPr>
              <a:t>Urinary GABA levels were increased in a cohort of healthy adults taking 1x10</a:t>
            </a:r>
            <a:r>
              <a:rPr lang="en-US" sz="1800" kern="100" baseline="30000">
                <a:effectLst/>
                <a:latin typeface="Arial"/>
                <a:ea typeface="Calibri" panose="020F0502020204030204" pitchFamily="34" charset="0"/>
                <a:cs typeface="Arial"/>
              </a:rPr>
              <a:t>9</a:t>
            </a:r>
            <a:r>
              <a:rPr lang="en-US" sz="1800" kern="100">
                <a:effectLst/>
                <a:latin typeface="Arial"/>
                <a:ea typeface="Calibri" panose="020F0502020204030204" pitchFamily="34" charset="0"/>
                <a:cs typeface="Arial"/>
              </a:rPr>
              <a:t> CFU/day of Lp815</a:t>
            </a:r>
            <a:r>
              <a:rPr lang="en-US" sz="1800" kern="100" baseline="30000">
                <a:effectLst/>
                <a:latin typeface="Arial"/>
                <a:ea typeface="Calibri" panose="020F0502020204030204" pitchFamily="34" charset="0"/>
                <a:cs typeface="Arial"/>
              </a:rPr>
              <a:t>TM</a:t>
            </a:r>
            <a:r>
              <a:rPr lang="en-US" sz="1800" kern="100">
                <a:effectLst/>
                <a:latin typeface="Arial"/>
                <a:ea typeface="Calibri" panose="020F0502020204030204" pitchFamily="34" charset="0"/>
                <a:cs typeface="Arial"/>
              </a:rPr>
              <a:t>, suggesting Lp815</a:t>
            </a:r>
            <a:r>
              <a:rPr lang="en-US" sz="1800" kern="100" baseline="30000">
                <a:effectLst/>
                <a:latin typeface="Arial"/>
                <a:ea typeface="Calibri" panose="020F0502020204030204" pitchFamily="34" charset="0"/>
                <a:cs typeface="Arial"/>
              </a:rPr>
              <a:t>TM</a:t>
            </a:r>
            <a:r>
              <a:rPr lang="en-US" sz="1800" kern="100">
                <a:effectLst/>
                <a:latin typeface="Arial"/>
                <a:ea typeface="Calibri" panose="020F0502020204030204" pitchFamily="34" charset="0"/>
                <a:cs typeface="Arial"/>
              </a:rPr>
              <a:t> can increase GABA in the human body.  Concomitant with the increase in urinary GABA, a corresponding increase in urinary 5-HIAA* was observed as well. LP815 is well tolerated.</a:t>
            </a:r>
            <a:br>
              <a:rPr lang="en-US" sz="1800" kern="100">
                <a:effectLst/>
                <a:latin typeface="Arial" panose="020B0604020202020204" pitchFamily="34" charset="0"/>
                <a:ea typeface="Calibri" panose="020F0502020204030204" pitchFamily="34" charset="0"/>
                <a:cs typeface="Arial"/>
              </a:rPr>
            </a:b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168242A7-B9A9-1941-A425-710C4675CA1D}" type="slidenum">
              <a:rPr lang="en-US" smtClean="0"/>
              <a:t>12</a:t>
            </a:fld>
            <a:endParaRPr lang="en-US"/>
          </a:p>
        </p:txBody>
      </p:sp>
    </p:spTree>
    <p:extLst>
      <p:ext uri="{BB962C8B-B14F-4D97-AF65-F5344CB8AC3E}">
        <p14:creationId xmlns:p14="http://schemas.microsoft.com/office/powerpoint/2010/main" val="3767970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242A7-B9A9-1941-A425-710C4675CA1D}" type="slidenum">
              <a:rPr lang="en-US" smtClean="0"/>
              <a:t>13</a:t>
            </a:fld>
            <a:endParaRPr lang="en-US"/>
          </a:p>
        </p:txBody>
      </p:sp>
    </p:spTree>
    <p:extLst>
      <p:ext uri="{BB962C8B-B14F-4D97-AF65-F5344CB8AC3E}">
        <p14:creationId xmlns:p14="http://schemas.microsoft.com/office/powerpoint/2010/main" val="28328491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1E819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317AB-1FFD-3780-A1F2-696B4727A5D6}"/>
              </a:ext>
            </a:extLst>
          </p:cNvPr>
          <p:cNvSpPr>
            <a:spLocks noGrp="1"/>
          </p:cNvSpPr>
          <p:nvPr>
            <p:ph type="ctrTitle"/>
          </p:nvPr>
        </p:nvSpPr>
        <p:spPr>
          <a:xfrm>
            <a:off x="770237" y="2229051"/>
            <a:ext cx="10499125" cy="809368"/>
          </a:xfrm>
        </p:spPr>
        <p:txBody>
          <a:bodyPr anchor="t">
            <a:norm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C3B0829-ECD7-B06B-6FFE-F4FAD90AF843}"/>
              </a:ext>
            </a:extLst>
          </p:cNvPr>
          <p:cNvSpPr>
            <a:spLocks noGrp="1"/>
          </p:cNvSpPr>
          <p:nvPr>
            <p:ph type="subTitle" idx="1" hasCustomPrompt="1"/>
          </p:nvPr>
        </p:nvSpPr>
        <p:spPr>
          <a:xfrm>
            <a:off x="770237" y="4929305"/>
            <a:ext cx="9144000" cy="520021"/>
          </a:xfrm>
        </p:spPr>
        <p:txBody>
          <a:bodyPr>
            <a:normAutofit/>
          </a:bodyPr>
          <a:lstStyle>
            <a:lvl1pPr marL="0" indent="0" algn="l">
              <a:buNone/>
              <a:defRPr sz="16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0" name="Straight Connector 9">
            <a:extLst>
              <a:ext uri="{FF2B5EF4-FFF2-40B4-BE49-F238E27FC236}">
                <a16:creationId xmlns:a16="http://schemas.microsoft.com/office/drawing/2014/main" id="{1FEB35F0-B312-5BED-9D85-A57D7686A270}"/>
              </a:ext>
            </a:extLst>
          </p:cNvPr>
          <p:cNvCxnSpPr>
            <a:cxnSpLocks/>
          </p:cNvCxnSpPr>
          <p:nvPr userDrawn="1"/>
        </p:nvCxnSpPr>
        <p:spPr>
          <a:xfrm>
            <a:off x="187569" y="1746927"/>
            <a:ext cx="1175824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6C0F3E6-76CA-F8E3-43DB-F0708A0B76AF}"/>
              </a:ext>
            </a:extLst>
          </p:cNvPr>
          <p:cNvCxnSpPr>
            <a:cxnSpLocks/>
          </p:cNvCxnSpPr>
          <p:nvPr userDrawn="1"/>
        </p:nvCxnSpPr>
        <p:spPr>
          <a:xfrm>
            <a:off x="187569" y="6166527"/>
            <a:ext cx="1175824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Footer Placeholder 4">
            <a:extLst>
              <a:ext uri="{FF2B5EF4-FFF2-40B4-BE49-F238E27FC236}">
                <a16:creationId xmlns:a16="http://schemas.microsoft.com/office/drawing/2014/main" id="{69848744-EEE5-35B4-C2EE-B1E7F4468EF6}"/>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panose="020B0604020202020204" pitchFamily="34" charset="0"/>
                <a:ea typeface="Calibri"/>
                <a:cs typeface="Arial" panose="020B0604020202020204" pitchFamily="34" charset="0"/>
                <a:sym typeface="Calibri"/>
              </a:rPr>
              <a:t>Proprietary and Confidential Information of Verb Biotics</a:t>
            </a:r>
          </a:p>
        </p:txBody>
      </p:sp>
      <p:pic>
        <p:nvPicPr>
          <p:cNvPr id="7" name="Picture 6" descr="A white text on a black background&#10;&#10;AI-generated content may be incorrect.">
            <a:extLst>
              <a:ext uri="{FF2B5EF4-FFF2-40B4-BE49-F238E27FC236}">
                <a16:creationId xmlns:a16="http://schemas.microsoft.com/office/drawing/2014/main" id="{3FB51065-8E75-F009-B22E-95FB42AB36F9}"/>
              </a:ext>
            </a:extLst>
          </p:cNvPr>
          <p:cNvPicPr>
            <a:picLocks noChangeAspect="1"/>
          </p:cNvPicPr>
          <p:nvPr userDrawn="1"/>
        </p:nvPicPr>
        <p:blipFill>
          <a:blip r:embed="rId2"/>
          <a:stretch>
            <a:fillRect/>
          </a:stretch>
        </p:blipFill>
        <p:spPr>
          <a:xfrm>
            <a:off x="375992" y="760755"/>
            <a:ext cx="4427828" cy="806037"/>
          </a:xfrm>
          <a:prstGeom prst="rect">
            <a:avLst/>
          </a:prstGeom>
        </p:spPr>
      </p:pic>
    </p:spTree>
    <p:extLst>
      <p:ext uri="{BB962C8B-B14F-4D97-AF65-F5344CB8AC3E}">
        <p14:creationId xmlns:p14="http://schemas.microsoft.com/office/powerpoint/2010/main" val="3096367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EF31E-CDC4-6229-E20D-A2548A5C0123}"/>
              </a:ext>
            </a:extLst>
          </p:cNvPr>
          <p:cNvSpPr>
            <a:spLocks noGrp="1"/>
          </p:cNvSpPr>
          <p:nvPr>
            <p:ph type="title"/>
          </p:nvPr>
        </p:nvSpPr>
        <p:spPr/>
        <p:txBody>
          <a:bodyPr/>
          <a:lstStyle/>
          <a:p>
            <a:r>
              <a:rPr lang="en-US"/>
              <a:t>Click to edit Master title style</a:t>
            </a:r>
          </a:p>
        </p:txBody>
      </p:sp>
      <p:pic>
        <p:nvPicPr>
          <p:cNvPr id="6" name="Picture 5" descr="A picture containing graphics, creativity, art&#10;&#10;Description automatically generated with medium confidence">
            <a:extLst>
              <a:ext uri="{FF2B5EF4-FFF2-40B4-BE49-F238E27FC236}">
                <a16:creationId xmlns:a16="http://schemas.microsoft.com/office/drawing/2014/main" id="{37DC64A2-7FEC-D76B-1292-41BB725E86AF}"/>
              </a:ext>
            </a:extLst>
          </p:cNvPr>
          <p:cNvPicPr>
            <a:picLocks noChangeAspect="1"/>
          </p:cNvPicPr>
          <p:nvPr userDrawn="1"/>
        </p:nvPicPr>
        <p:blipFill>
          <a:blip r:embed="rId2"/>
          <a:stretch>
            <a:fillRect/>
          </a:stretch>
        </p:blipFill>
        <p:spPr>
          <a:xfrm>
            <a:off x="11593429" y="303229"/>
            <a:ext cx="469425" cy="469425"/>
          </a:xfrm>
          <a:prstGeom prst="rect">
            <a:avLst/>
          </a:prstGeom>
        </p:spPr>
      </p:pic>
      <p:cxnSp>
        <p:nvCxnSpPr>
          <p:cNvPr id="7" name="Straight Connector 6">
            <a:extLst>
              <a:ext uri="{FF2B5EF4-FFF2-40B4-BE49-F238E27FC236}">
                <a16:creationId xmlns:a16="http://schemas.microsoft.com/office/drawing/2014/main" id="{D6C79E05-50CC-EE6F-F646-59789CACABA3}"/>
              </a:ext>
            </a:extLst>
          </p:cNvPr>
          <p:cNvCxnSpPr>
            <a:cxnSpLocks/>
          </p:cNvCxnSpPr>
          <p:nvPr userDrawn="1"/>
        </p:nvCxnSpPr>
        <p:spPr>
          <a:xfrm>
            <a:off x="251012" y="6176963"/>
            <a:ext cx="1168997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F9A757D7-7027-AAE9-6892-CA25830B305D}"/>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
        <p:nvSpPr>
          <p:cNvPr id="5" name="Slide Number Placeholder 15">
            <a:extLst>
              <a:ext uri="{FF2B5EF4-FFF2-40B4-BE49-F238E27FC236}">
                <a16:creationId xmlns:a16="http://schemas.microsoft.com/office/drawing/2014/main" id="{2314D849-F785-EB38-13C1-599BDEA6FED8}"/>
              </a:ext>
            </a:extLst>
          </p:cNvPr>
          <p:cNvSpPr>
            <a:spLocks noGrp="1"/>
          </p:cNvSpPr>
          <p:nvPr>
            <p:ph type="sldNum" sz="quarter" idx="14"/>
          </p:nvPr>
        </p:nvSpPr>
        <p:spPr>
          <a:xfrm>
            <a:off x="10548747" y="6355588"/>
            <a:ext cx="805051" cy="365125"/>
          </a:xfrm>
          <a:prstGeom prst="rect">
            <a:avLst/>
          </a:prstGeom>
        </p:spPr>
        <p:txBody>
          <a:bodyPr/>
          <a:lstStyle>
            <a:lvl1pPr algn="r">
              <a:defRPr sz="1000">
                <a:solidFill>
                  <a:srgbClr val="1E8197"/>
                </a:solidFill>
              </a:defRPr>
            </a:lvl1pPr>
          </a:lstStyle>
          <a:p>
            <a:r>
              <a:rPr lang="en-US"/>
              <a:t>PAGE </a:t>
            </a:r>
            <a:fld id="{BDBF9DCE-55C5-154E-AC34-7A0AB594817D}" type="slidenum">
              <a:rPr lang="en-US" smtClean="0"/>
              <a:pPr/>
              <a:t>‹#›</a:t>
            </a:fld>
            <a:endParaRPr lang="en-US"/>
          </a:p>
        </p:txBody>
      </p:sp>
    </p:spTree>
    <p:extLst>
      <p:ext uri="{BB962C8B-B14F-4D97-AF65-F5344CB8AC3E}">
        <p14:creationId xmlns:p14="http://schemas.microsoft.com/office/powerpoint/2010/main" val="361839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0EBF4-B4FC-5401-3055-0198B0DD9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861F81-FB3B-9516-4382-453C18DDEF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C27033-F043-9E99-0AB3-3564799EB9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0" name="Picture 9" descr="A picture containing graphics, creativity, art&#10;&#10;Description automatically generated with medium confidence">
            <a:extLst>
              <a:ext uri="{FF2B5EF4-FFF2-40B4-BE49-F238E27FC236}">
                <a16:creationId xmlns:a16="http://schemas.microsoft.com/office/drawing/2014/main" id="{10C737EE-3DF0-EA95-0921-F7902507E559}"/>
              </a:ext>
            </a:extLst>
          </p:cNvPr>
          <p:cNvPicPr>
            <a:picLocks noChangeAspect="1"/>
          </p:cNvPicPr>
          <p:nvPr userDrawn="1"/>
        </p:nvPicPr>
        <p:blipFill>
          <a:blip r:embed="rId2"/>
          <a:stretch>
            <a:fillRect/>
          </a:stretch>
        </p:blipFill>
        <p:spPr>
          <a:xfrm>
            <a:off x="11593429" y="303229"/>
            <a:ext cx="469425" cy="469425"/>
          </a:xfrm>
          <a:prstGeom prst="rect">
            <a:avLst/>
          </a:prstGeom>
        </p:spPr>
      </p:pic>
      <p:cxnSp>
        <p:nvCxnSpPr>
          <p:cNvPr id="8" name="Straight Connector 7">
            <a:extLst>
              <a:ext uri="{FF2B5EF4-FFF2-40B4-BE49-F238E27FC236}">
                <a16:creationId xmlns:a16="http://schemas.microsoft.com/office/drawing/2014/main" id="{944A583C-C2DB-06EB-25F2-603665938EB8}"/>
              </a:ext>
            </a:extLst>
          </p:cNvPr>
          <p:cNvCxnSpPr>
            <a:cxnSpLocks/>
          </p:cNvCxnSpPr>
          <p:nvPr userDrawn="1"/>
        </p:nvCxnSpPr>
        <p:spPr>
          <a:xfrm>
            <a:off x="251012" y="6176963"/>
            <a:ext cx="1168997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5BF83290-7AF3-9099-9426-1909D49DA790}"/>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
        <p:nvSpPr>
          <p:cNvPr id="6" name="Slide Number Placeholder 15">
            <a:extLst>
              <a:ext uri="{FF2B5EF4-FFF2-40B4-BE49-F238E27FC236}">
                <a16:creationId xmlns:a16="http://schemas.microsoft.com/office/drawing/2014/main" id="{F8B45F42-79AF-72E5-7082-0B9F3A1B9391}"/>
              </a:ext>
            </a:extLst>
          </p:cNvPr>
          <p:cNvSpPr txBox="1">
            <a:spLocks/>
          </p:cNvSpPr>
          <p:nvPr userDrawn="1"/>
        </p:nvSpPr>
        <p:spPr>
          <a:xfrm>
            <a:off x="10548747" y="6355588"/>
            <a:ext cx="805051" cy="365125"/>
          </a:xfrm>
          <a:prstGeom prst="rect">
            <a:avLst/>
          </a:prstGeom>
        </p:spPr>
        <p:txBody>
          <a:bodyPr/>
          <a:lstStyle>
            <a:defPPr>
              <a:defRPr lang="en-US"/>
            </a:defPPr>
            <a:lvl1pPr marL="0" algn="r" defTabSz="914400" rtl="0" eaLnBrk="1" latinLnBrk="0" hangingPunct="1">
              <a:defRPr sz="1000" kern="1200">
                <a:solidFill>
                  <a:srgbClr val="1E819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PAGE </a:t>
            </a:r>
            <a:fld id="{BDBF9DCE-55C5-154E-AC34-7A0AB594817D}" type="slidenum">
              <a:rPr lang="en-US" smtClean="0"/>
              <a:pPr/>
              <a:t>‹#›</a:t>
            </a:fld>
            <a:endParaRPr lang="en-US"/>
          </a:p>
        </p:txBody>
      </p:sp>
    </p:spTree>
    <p:extLst>
      <p:ext uri="{BB962C8B-B14F-4D97-AF65-F5344CB8AC3E}">
        <p14:creationId xmlns:p14="http://schemas.microsoft.com/office/powerpoint/2010/main" val="1944635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9" name="Picture 8" descr="A picture containing graphics, creativity, art&#10;&#10;Description automatically generated with medium confidence">
            <a:extLst>
              <a:ext uri="{FF2B5EF4-FFF2-40B4-BE49-F238E27FC236}">
                <a16:creationId xmlns:a16="http://schemas.microsoft.com/office/drawing/2014/main" id="{E95EFCDA-F8DE-A8E7-6F36-DD22D1A76799}"/>
              </a:ext>
            </a:extLst>
          </p:cNvPr>
          <p:cNvPicPr>
            <a:picLocks noChangeAspect="1"/>
          </p:cNvPicPr>
          <p:nvPr userDrawn="1"/>
        </p:nvPicPr>
        <p:blipFill>
          <a:blip r:embed="rId2"/>
          <a:stretch>
            <a:fillRect/>
          </a:stretch>
        </p:blipFill>
        <p:spPr>
          <a:xfrm>
            <a:off x="11593429" y="303229"/>
            <a:ext cx="469425" cy="469425"/>
          </a:xfrm>
          <a:prstGeom prst="rect">
            <a:avLst/>
          </a:prstGeom>
        </p:spPr>
      </p:pic>
      <p:sp>
        <p:nvSpPr>
          <p:cNvPr id="2" name="Title 1">
            <a:extLst>
              <a:ext uri="{FF2B5EF4-FFF2-40B4-BE49-F238E27FC236}">
                <a16:creationId xmlns:a16="http://schemas.microsoft.com/office/drawing/2014/main" id="{56D503C9-4414-F002-69C5-726F264DAC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B92D1C-DC97-2F71-C40C-CCFDBD6533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9FF6E0-68E1-2E7E-AC90-1D6282B738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8" name="Straight Connector 7">
            <a:extLst>
              <a:ext uri="{FF2B5EF4-FFF2-40B4-BE49-F238E27FC236}">
                <a16:creationId xmlns:a16="http://schemas.microsoft.com/office/drawing/2014/main" id="{B07BBD31-8B7E-2E2D-84B3-1BE3822C5ED4}"/>
              </a:ext>
            </a:extLst>
          </p:cNvPr>
          <p:cNvCxnSpPr>
            <a:cxnSpLocks/>
          </p:cNvCxnSpPr>
          <p:nvPr userDrawn="1"/>
        </p:nvCxnSpPr>
        <p:spPr>
          <a:xfrm>
            <a:off x="251012" y="6176963"/>
            <a:ext cx="1168997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8030ADA6-7B4A-E8DF-B072-1C3F3721C8C3}"/>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
        <p:nvSpPr>
          <p:cNvPr id="6" name="Slide Number Placeholder 15">
            <a:extLst>
              <a:ext uri="{FF2B5EF4-FFF2-40B4-BE49-F238E27FC236}">
                <a16:creationId xmlns:a16="http://schemas.microsoft.com/office/drawing/2014/main" id="{2B135DE8-1D7F-445C-56DB-328C0DA9E072}"/>
              </a:ext>
            </a:extLst>
          </p:cNvPr>
          <p:cNvSpPr>
            <a:spLocks noGrp="1"/>
          </p:cNvSpPr>
          <p:nvPr>
            <p:ph type="sldNum" sz="quarter" idx="14"/>
          </p:nvPr>
        </p:nvSpPr>
        <p:spPr>
          <a:xfrm>
            <a:off x="10548747" y="6355588"/>
            <a:ext cx="805051" cy="365125"/>
          </a:xfrm>
          <a:prstGeom prst="rect">
            <a:avLst/>
          </a:prstGeom>
        </p:spPr>
        <p:txBody>
          <a:bodyPr/>
          <a:lstStyle>
            <a:lvl1pPr algn="r">
              <a:defRPr sz="1000">
                <a:solidFill>
                  <a:srgbClr val="1E8197"/>
                </a:solidFill>
              </a:defRPr>
            </a:lvl1pPr>
          </a:lstStyle>
          <a:p>
            <a:r>
              <a:rPr lang="en-US"/>
              <a:t>PAGE </a:t>
            </a:r>
            <a:fld id="{BDBF9DCE-55C5-154E-AC34-7A0AB594817D}" type="slidenum">
              <a:rPr lang="en-US" smtClean="0"/>
              <a:pPr/>
              <a:t>‹#›</a:t>
            </a:fld>
            <a:endParaRPr lang="en-US"/>
          </a:p>
        </p:txBody>
      </p:sp>
    </p:spTree>
    <p:extLst>
      <p:ext uri="{BB962C8B-B14F-4D97-AF65-F5344CB8AC3E}">
        <p14:creationId xmlns:p14="http://schemas.microsoft.com/office/powerpoint/2010/main" val="1022925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descr="A picture containing graphics, creativity, art&#10;&#10;Description automatically generated with medium confidence">
            <a:extLst>
              <a:ext uri="{FF2B5EF4-FFF2-40B4-BE49-F238E27FC236}">
                <a16:creationId xmlns:a16="http://schemas.microsoft.com/office/drawing/2014/main" id="{F656CC56-4C28-E87F-0D83-B904D17C6D02}"/>
              </a:ext>
            </a:extLst>
          </p:cNvPr>
          <p:cNvPicPr>
            <a:picLocks noChangeAspect="1"/>
          </p:cNvPicPr>
          <p:nvPr userDrawn="1"/>
        </p:nvPicPr>
        <p:blipFill>
          <a:blip r:embed="rId2"/>
          <a:stretch>
            <a:fillRect/>
          </a:stretch>
        </p:blipFill>
        <p:spPr>
          <a:xfrm>
            <a:off x="11593429" y="303229"/>
            <a:ext cx="469425" cy="469425"/>
          </a:xfrm>
          <a:prstGeom prst="rect">
            <a:avLst/>
          </a:prstGeom>
        </p:spPr>
      </p:pic>
      <p:cxnSp>
        <p:nvCxnSpPr>
          <p:cNvPr id="6" name="Straight Connector 5">
            <a:extLst>
              <a:ext uri="{FF2B5EF4-FFF2-40B4-BE49-F238E27FC236}">
                <a16:creationId xmlns:a16="http://schemas.microsoft.com/office/drawing/2014/main" id="{D2740936-2D7F-CC6F-2A32-80E423501626}"/>
              </a:ext>
            </a:extLst>
          </p:cNvPr>
          <p:cNvCxnSpPr>
            <a:cxnSpLocks/>
          </p:cNvCxnSpPr>
          <p:nvPr userDrawn="1"/>
        </p:nvCxnSpPr>
        <p:spPr>
          <a:xfrm>
            <a:off x="251012" y="6176963"/>
            <a:ext cx="1168997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2428123A-B17E-C439-321E-19F744F4BE31}"/>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
        <p:nvSpPr>
          <p:cNvPr id="2" name="Slide Number Placeholder 15">
            <a:extLst>
              <a:ext uri="{FF2B5EF4-FFF2-40B4-BE49-F238E27FC236}">
                <a16:creationId xmlns:a16="http://schemas.microsoft.com/office/drawing/2014/main" id="{27DE4306-04D1-6F28-9476-C550ADE1DFF7}"/>
              </a:ext>
            </a:extLst>
          </p:cNvPr>
          <p:cNvSpPr>
            <a:spLocks noGrp="1"/>
          </p:cNvSpPr>
          <p:nvPr>
            <p:ph type="sldNum" sz="quarter" idx="14"/>
          </p:nvPr>
        </p:nvSpPr>
        <p:spPr>
          <a:xfrm>
            <a:off x="10611678" y="6346663"/>
            <a:ext cx="742122" cy="365125"/>
          </a:xfrm>
          <a:prstGeom prst="rect">
            <a:avLst/>
          </a:prstGeom>
        </p:spPr>
        <p:txBody>
          <a:bodyPr/>
          <a:lstStyle>
            <a:lvl1pPr>
              <a:defRPr sz="1000">
                <a:solidFill>
                  <a:srgbClr val="1E8197"/>
                </a:solidFill>
              </a:defRPr>
            </a:lvl1pPr>
          </a:lstStyle>
          <a:p>
            <a:r>
              <a:rPr lang="en-US"/>
              <a:t>PAGE </a:t>
            </a:r>
            <a:fld id="{BDBF9DCE-55C5-154E-AC34-7A0AB594817D}" type="slidenum">
              <a:rPr lang="en-US" smtClean="0"/>
              <a:pPr/>
              <a:t>‹#›</a:t>
            </a:fld>
            <a:endParaRPr lang="en-US"/>
          </a:p>
        </p:txBody>
      </p:sp>
    </p:spTree>
    <p:extLst>
      <p:ext uri="{BB962C8B-B14F-4D97-AF65-F5344CB8AC3E}">
        <p14:creationId xmlns:p14="http://schemas.microsoft.com/office/powerpoint/2010/main" val="10971437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1E8197"/>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6C0F3E6-76CA-F8E3-43DB-F0708A0B76AF}"/>
              </a:ext>
            </a:extLst>
          </p:cNvPr>
          <p:cNvCxnSpPr>
            <a:cxnSpLocks/>
          </p:cNvCxnSpPr>
          <p:nvPr userDrawn="1"/>
        </p:nvCxnSpPr>
        <p:spPr>
          <a:xfrm>
            <a:off x="187569" y="6166527"/>
            <a:ext cx="1175824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EF05FCD-2918-C058-E5F1-C8DB01FD900E}"/>
              </a:ext>
            </a:extLst>
          </p:cNvPr>
          <p:cNvSpPr txBox="1"/>
          <p:nvPr userDrawn="1"/>
        </p:nvSpPr>
        <p:spPr>
          <a:xfrm>
            <a:off x="359007" y="3378302"/>
            <a:ext cx="6742390" cy="461665"/>
          </a:xfrm>
          <a:prstGeom prst="rect">
            <a:avLst/>
          </a:prstGeom>
          <a:noFill/>
        </p:spPr>
        <p:txBody>
          <a:bodyPr wrap="square">
            <a:spAutoFit/>
          </a:bodyPr>
          <a:lstStyle/>
          <a:p>
            <a:r>
              <a:rPr lang="en-US" sz="2400">
                <a:solidFill>
                  <a:schemeClr val="bg1"/>
                </a:solidFill>
              </a:rPr>
              <a:t>Improving health through microbiome innovation</a:t>
            </a:r>
          </a:p>
        </p:txBody>
      </p:sp>
      <p:sp>
        <p:nvSpPr>
          <p:cNvPr id="7" name="TextBox 6">
            <a:extLst>
              <a:ext uri="{FF2B5EF4-FFF2-40B4-BE49-F238E27FC236}">
                <a16:creationId xmlns:a16="http://schemas.microsoft.com/office/drawing/2014/main" id="{EFDD1EE1-46BE-ED79-6BB7-E93249F92062}"/>
              </a:ext>
            </a:extLst>
          </p:cNvPr>
          <p:cNvSpPr txBox="1"/>
          <p:nvPr userDrawn="1"/>
        </p:nvSpPr>
        <p:spPr>
          <a:xfrm>
            <a:off x="359007" y="5601671"/>
            <a:ext cx="5943079" cy="307777"/>
          </a:xfrm>
          <a:prstGeom prst="rect">
            <a:avLst/>
          </a:prstGeom>
          <a:noFill/>
        </p:spPr>
        <p:txBody>
          <a:bodyPr wrap="square" rtlCol="0">
            <a:spAutoFit/>
          </a:bodyPr>
          <a:lstStyle/>
          <a:p>
            <a:r>
              <a:rPr lang="en-US" sz="1400">
                <a:solidFill>
                  <a:schemeClr val="bg1"/>
                </a:solidFill>
              </a:rPr>
              <a:t>777 29</a:t>
            </a:r>
            <a:r>
              <a:rPr lang="en-US" sz="1400" baseline="30000">
                <a:solidFill>
                  <a:schemeClr val="bg1"/>
                </a:solidFill>
              </a:rPr>
              <a:t>th</a:t>
            </a:r>
            <a:r>
              <a:rPr lang="en-US" sz="1400">
                <a:solidFill>
                  <a:schemeClr val="bg1"/>
                </a:solidFill>
              </a:rPr>
              <a:t> St #400 |  Boulder, CO 80303|  </a:t>
            </a:r>
            <a:r>
              <a:rPr lang="en-US" sz="1400" err="1">
                <a:solidFill>
                  <a:schemeClr val="bg1"/>
                </a:solidFill>
              </a:rPr>
              <a:t>verbbiotics.com</a:t>
            </a:r>
            <a:endParaRPr lang="en-US" sz="1400">
              <a:solidFill>
                <a:schemeClr val="bg1"/>
              </a:solidFill>
            </a:endParaRPr>
          </a:p>
        </p:txBody>
      </p:sp>
      <p:pic>
        <p:nvPicPr>
          <p:cNvPr id="11" name="Picture 10" descr="A picture containing circle, colorfulness, art, sphere&#10;&#10;Description automatically generated">
            <a:extLst>
              <a:ext uri="{FF2B5EF4-FFF2-40B4-BE49-F238E27FC236}">
                <a16:creationId xmlns:a16="http://schemas.microsoft.com/office/drawing/2014/main" id="{A061F6B3-E774-4F90-E158-E6FE8DE57151}"/>
              </a:ext>
            </a:extLst>
          </p:cNvPr>
          <p:cNvPicPr>
            <a:picLocks noChangeAspect="1"/>
          </p:cNvPicPr>
          <p:nvPr userDrawn="1"/>
        </p:nvPicPr>
        <p:blipFill rotWithShape="1">
          <a:blip r:embed="rId2"/>
          <a:srcRect l="-3651" t="31166" r="27645" b="21423"/>
          <a:stretch/>
        </p:blipFill>
        <p:spPr>
          <a:xfrm>
            <a:off x="4847738" y="-42560"/>
            <a:ext cx="7344262" cy="6389223"/>
          </a:xfrm>
          <a:prstGeom prst="rect">
            <a:avLst/>
          </a:prstGeom>
        </p:spPr>
      </p:pic>
      <p:sp>
        <p:nvSpPr>
          <p:cNvPr id="2" name="Footer Placeholder 4">
            <a:extLst>
              <a:ext uri="{FF2B5EF4-FFF2-40B4-BE49-F238E27FC236}">
                <a16:creationId xmlns:a16="http://schemas.microsoft.com/office/drawing/2014/main" id="{03445F6A-BF7D-5E8E-0087-6FD4E065ADC3}"/>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panose="020B0604020202020204" pitchFamily="34" charset="0"/>
                <a:ea typeface="Calibri"/>
                <a:cs typeface="Arial" panose="020B0604020202020204" pitchFamily="34" charset="0"/>
                <a:sym typeface="Calibri"/>
              </a:rPr>
              <a:t>Proprietary and Confidential Information of Verb Biotics</a:t>
            </a:r>
          </a:p>
        </p:txBody>
      </p:sp>
      <p:pic>
        <p:nvPicPr>
          <p:cNvPr id="3" name="Picture 2" descr="A white text on a black background&#10;&#10;AI-generated content may be incorrect.">
            <a:extLst>
              <a:ext uri="{FF2B5EF4-FFF2-40B4-BE49-F238E27FC236}">
                <a16:creationId xmlns:a16="http://schemas.microsoft.com/office/drawing/2014/main" id="{524FC700-52A7-B6C9-9E2E-5666D3729235}"/>
              </a:ext>
            </a:extLst>
          </p:cNvPr>
          <p:cNvPicPr>
            <a:picLocks noChangeAspect="1"/>
          </p:cNvPicPr>
          <p:nvPr userDrawn="1"/>
        </p:nvPicPr>
        <p:blipFill>
          <a:blip r:embed="rId3"/>
          <a:stretch>
            <a:fillRect/>
          </a:stretch>
        </p:blipFill>
        <p:spPr>
          <a:xfrm>
            <a:off x="297856" y="2649859"/>
            <a:ext cx="4280079" cy="779141"/>
          </a:xfrm>
          <a:prstGeom prst="rect">
            <a:avLst/>
          </a:prstGeom>
        </p:spPr>
      </p:pic>
    </p:spTree>
    <p:extLst>
      <p:ext uri="{BB962C8B-B14F-4D97-AF65-F5344CB8AC3E}">
        <p14:creationId xmlns:p14="http://schemas.microsoft.com/office/powerpoint/2010/main" val="1104288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6C0F3E6-76CA-F8E3-43DB-F0708A0B76AF}"/>
              </a:ext>
            </a:extLst>
          </p:cNvPr>
          <p:cNvCxnSpPr>
            <a:cxnSpLocks/>
          </p:cNvCxnSpPr>
          <p:nvPr userDrawn="1"/>
        </p:nvCxnSpPr>
        <p:spPr>
          <a:xfrm>
            <a:off x="187569" y="6166527"/>
            <a:ext cx="1175824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EF05FCD-2918-C058-E5F1-C8DB01FD900E}"/>
              </a:ext>
            </a:extLst>
          </p:cNvPr>
          <p:cNvSpPr txBox="1"/>
          <p:nvPr userDrawn="1"/>
        </p:nvSpPr>
        <p:spPr>
          <a:xfrm>
            <a:off x="770237" y="3366507"/>
            <a:ext cx="6099858" cy="461665"/>
          </a:xfrm>
          <a:prstGeom prst="rect">
            <a:avLst/>
          </a:prstGeom>
          <a:noFill/>
        </p:spPr>
        <p:txBody>
          <a:bodyPr wrap="square">
            <a:spAutoFit/>
          </a:bodyPr>
          <a:lstStyle/>
          <a:p>
            <a:r>
              <a:rPr lang="en-US" sz="2400">
                <a:solidFill>
                  <a:schemeClr val="tx1"/>
                </a:solidFill>
              </a:rPr>
              <a:t>Science Minds. Working for Humankind.</a:t>
            </a:r>
          </a:p>
        </p:txBody>
      </p:sp>
      <p:pic>
        <p:nvPicPr>
          <p:cNvPr id="11" name="Picture 10" descr="A picture containing circle, colorfulness, art, sphere&#10;&#10;Description automatically generated">
            <a:extLst>
              <a:ext uri="{FF2B5EF4-FFF2-40B4-BE49-F238E27FC236}">
                <a16:creationId xmlns:a16="http://schemas.microsoft.com/office/drawing/2014/main" id="{A061F6B3-E774-4F90-E158-E6FE8DE57151}"/>
              </a:ext>
            </a:extLst>
          </p:cNvPr>
          <p:cNvPicPr>
            <a:picLocks noChangeAspect="1"/>
          </p:cNvPicPr>
          <p:nvPr userDrawn="1"/>
        </p:nvPicPr>
        <p:blipFill rotWithShape="1">
          <a:blip r:embed="rId2"/>
          <a:srcRect l="-3651" t="31166" r="27645" b="21423"/>
          <a:stretch/>
        </p:blipFill>
        <p:spPr>
          <a:xfrm>
            <a:off x="4847738" y="-1"/>
            <a:ext cx="7344262" cy="6389223"/>
          </a:xfrm>
          <a:prstGeom prst="rect">
            <a:avLst/>
          </a:prstGeom>
        </p:spPr>
      </p:pic>
      <p:sp>
        <p:nvSpPr>
          <p:cNvPr id="3" name="Footer Placeholder 4">
            <a:extLst>
              <a:ext uri="{FF2B5EF4-FFF2-40B4-BE49-F238E27FC236}">
                <a16:creationId xmlns:a16="http://schemas.microsoft.com/office/drawing/2014/main" id="{0F96DEF0-1F32-4DCB-B395-BDA55B3A5B9D}"/>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pic>
        <p:nvPicPr>
          <p:cNvPr id="4" name="Picture 3">
            <a:extLst>
              <a:ext uri="{FF2B5EF4-FFF2-40B4-BE49-F238E27FC236}">
                <a16:creationId xmlns:a16="http://schemas.microsoft.com/office/drawing/2014/main" id="{AC41199B-8DAB-B4F5-7C8D-B3E6CF165015}"/>
              </a:ext>
            </a:extLst>
          </p:cNvPr>
          <p:cNvPicPr>
            <a:picLocks noChangeAspect="1"/>
          </p:cNvPicPr>
          <p:nvPr userDrawn="1"/>
        </p:nvPicPr>
        <p:blipFill>
          <a:blip r:embed="rId3"/>
          <a:srcRect/>
          <a:stretch/>
        </p:blipFill>
        <p:spPr>
          <a:xfrm>
            <a:off x="696362" y="2602467"/>
            <a:ext cx="4198021" cy="764040"/>
          </a:xfrm>
          <a:prstGeom prst="rect">
            <a:avLst/>
          </a:prstGeom>
        </p:spPr>
      </p:pic>
      <p:sp>
        <p:nvSpPr>
          <p:cNvPr id="2" name="TextBox 1">
            <a:extLst>
              <a:ext uri="{FF2B5EF4-FFF2-40B4-BE49-F238E27FC236}">
                <a16:creationId xmlns:a16="http://schemas.microsoft.com/office/drawing/2014/main" id="{2B033CD8-D402-EB4B-54C9-F7FF6AF60719}"/>
              </a:ext>
            </a:extLst>
          </p:cNvPr>
          <p:cNvSpPr txBox="1"/>
          <p:nvPr userDrawn="1"/>
        </p:nvSpPr>
        <p:spPr>
          <a:xfrm>
            <a:off x="770237" y="5647838"/>
            <a:ext cx="5943079" cy="338554"/>
          </a:xfrm>
          <a:prstGeom prst="rect">
            <a:avLst/>
          </a:prstGeom>
          <a:noFill/>
        </p:spPr>
        <p:txBody>
          <a:bodyPr wrap="square" rtlCol="0">
            <a:spAutoFit/>
          </a:bodyPr>
          <a:lstStyle/>
          <a:p>
            <a:r>
              <a:rPr lang="en-US" sz="1600">
                <a:solidFill>
                  <a:schemeClr val="tx1"/>
                </a:solidFill>
              </a:rPr>
              <a:t>777 29</a:t>
            </a:r>
            <a:r>
              <a:rPr lang="en-US" sz="1600" baseline="30000">
                <a:solidFill>
                  <a:schemeClr val="tx1"/>
                </a:solidFill>
              </a:rPr>
              <a:t>th</a:t>
            </a:r>
            <a:r>
              <a:rPr lang="en-US" sz="1600">
                <a:solidFill>
                  <a:schemeClr val="tx1"/>
                </a:solidFill>
              </a:rPr>
              <a:t> St #400 |  Boulder, CO 80303|  </a:t>
            </a:r>
            <a:r>
              <a:rPr lang="en-US" sz="1600" err="1">
                <a:solidFill>
                  <a:schemeClr val="tx1"/>
                </a:solidFill>
              </a:rPr>
              <a:t>verbbiotics.com</a:t>
            </a:r>
            <a:endParaRPr lang="en-US" sz="1600">
              <a:solidFill>
                <a:schemeClr val="tx1"/>
              </a:solidFill>
            </a:endParaRPr>
          </a:p>
        </p:txBody>
      </p:sp>
    </p:spTree>
    <p:extLst>
      <p:ext uri="{BB962C8B-B14F-4D97-AF65-F5344CB8AC3E}">
        <p14:creationId xmlns:p14="http://schemas.microsoft.com/office/powerpoint/2010/main" val="17222385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F7C67-379C-AA81-58FB-79795263B8E5}"/>
              </a:ext>
            </a:extLst>
          </p:cNvPr>
          <p:cNvSpPr>
            <a:spLocks noGrp="1"/>
          </p:cNvSpPr>
          <p:nvPr>
            <p:ph type="title"/>
          </p:nvPr>
        </p:nvSpPr>
        <p:spPr/>
        <p:txBody>
          <a:bodyPr>
            <a:normAutofit/>
          </a:bodyPr>
          <a:lstStyle>
            <a:lvl1pPr>
              <a:defRPr sz="3800"/>
            </a:lvl1pPr>
          </a:lstStyle>
          <a:p>
            <a:r>
              <a:rPr lang="en-US"/>
              <a:t>Click to edit Master title style</a:t>
            </a:r>
          </a:p>
        </p:txBody>
      </p:sp>
      <p:sp>
        <p:nvSpPr>
          <p:cNvPr id="3" name="Content Placeholder 2">
            <a:extLst>
              <a:ext uri="{FF2B5EF4-FFF2-40B4-BE49-F238E27FC236}">
                <a16:creationId xmlns:a16="http://schemas.microsoft.com/office/drawing/2014/main" id="{30C68DA3-D536-F571-05F1-6E2023514502}"/>
              </a:ext>
            </a:extLst>
          </p:cNvPr>
          <p:cNvSpPr>
            <a:spLocks noGrp="1"/>
          </p:cNvSpPr>
          <p:nvPr>
            <p:ph idx="1"/>
          </p:nvPr>
        </p:nvSpPr>
        <p:spPr/>
        <p:txBody>
          <a:bodyPr/>
          <a:lstStyle>
            <a:lvl1pPr>
              <a:lnSpc>
                <a:spcPct val="100000"/>
              </a:lnSpc>
              <a:buClr>
                <a:schemeClr val="accent1"/>
              </a:buClr>
              <a:defRPr>
                <a:solidFill>
                  <a:srgbClr val="1E8197"/>
                </a:solidFill>
              </a:defRPr>
            </a:lvl1pPr>
            <a:lvl2pPr>
              <a:lnSpc>
                <a:spcPct val="100000"/>
              </a:lnSpc>
              <a:buClr>
                <a:schemeClr val="accent1"/>
              </a:buClr>
              <a:defRPr>
                <a:solidFill>
                  <a:srgbClr val="1E8197"/>
                </a:solidFill>
              </a:defRPr>
            </a:lvl2pPr>
            <a:lvl3pPr>
              <a:lnSpc>
                <a:spcPct val="100000"/>
              </a:lnSpc>
              <a:buClr>
                <a:schemeClr val="accent1"/>
              </a:buClr>
              <a:defRPr>
                <a:solidFill>
                  <a:srgbClr val="1E8197"/>
                </a:solidFill>
              </a:defRPr>
            </a:lvl3pPr>
            <a:lvl4pPr>
              <a:lnSpc>
                <a:spcPct val="100000"/>
              </a:lnSpc>
              <a:buClr>
                <a:schemeClr val="accent1"/>
              </a:buClr>
              <a:defRPr>
                <a:solidFill>
                  <a:srgbClr val="1E8197"/>
                </a:solidFill>
              </a:defRPr>
            </a:lvl4pPr>
            <a:lvl5pPr>
              <a:lnSpc>
                <a:spcPct val="100000"/>
              </a:lnSpc>
              <a:buClr>
                <a:schemeClr val="accent1"/>
              </a:buClr>
              <a:defRPr>
                <a:solidFill>
                  <a:srgbClr val="1E819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A03DB41F-E4AB-1CDE-9480-A69C5910D638}"/>
              </a:ext>
            </a:extLst>
          </p:cNvPr>
          <p:cNvCxnSpPr>
            <a:cxnSpLocks/>
          </p:cNvCxnSpPr>
          <p:nvPr userDrawn="1"/>
        </p:nvCxnSpPr>
        <p:spPr>
          <a:xfrm>
            <a:off x="187569" y="6166527"/>
            <a:ext cx="1175824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30528B4C-A870-0667-23A4-12F05E446E43}"/>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
        <p:nvSpPr>
          <p:cNvPr id="6" name="Slide Number Placeholder 15">
            <a:extLst>
              <a:ext uri="{FF2B5EF4-FFF2-40B4-BE49-F238E27FC236}">
                <a16:creationId xmlns:a16="http://schemas.microsoft.com/office/drawing/2014/main" id="{F3AF63E2-CB32-8770-CD65-F7D26594C70C}"/>
              </a:ext>
            </a:extLst>
          </p:cNvPr>
          <p:cNvSpPr>
            <a:spLocks noGrp="1"/>
          </p:cNvSpPr>
          <p:nvPr>
            <p:ph type="sldNum" sz="quarter" idx="14"/>
          </p:nvPr>
        </p:nvSpPr>
        <p:spPr>
          <a:xfrm>
            <a:off x="10611678" y="6346663"/>
            <a:ext cx="742122" cy="365125"/>
          </a:xfrm>
          <a:prstGeom prst="rect">
            <a:avLst/>
          </a:prstGeom>
        </p:spPr>
        <p:txBody>
          <a:bodyPr/>
          <a:lstStyle>
            <a:lvl1pPr>
              <a:defRPr sz="1000">
                <a:solidFill>
                  <a:srgbClr val="1E8197"/>
                </a:solidFill>
              </a:defRPr>
            </a:lvl1pPr>
          </a:lstStyle>
          <a:p>
            <a:r>
              <a:rPr lang="en-US"/>
              <a:t>PAGE </a:t>
            </a:r>
            <a:fld id="{BDBF9DCE-55C5-154E-AC34-7A0AB594817D}" type="slidenum">
              <a:rPr lang="en-US" smtClean="0"/>
              <a:pPr/>
              <a:t>‹#›</a:t>
            </a:fld>
            <a:endParaRPr lang="en-US"/>
          </a:p>
        </p:txBody>
      </p:sp>
      <p:pic>
        <p:nvPicPr>
          <p:cNvPr id="7" name="Picture 6" descr="A picture containing graphics, creativity, art&#10;&#10;Description automatically generated with medium confidence">
            <a:extLst>
              <a:ext uri="{FF2B5EF4-FFF2-40B4-BE49-F238E27FC236}">
                <a16:creationId xmlns:a16="http://schemas.microsoft.com/office/drawing/2014/main" id="{3AB728F6-1BEB-3634-A6B3-52BF9CB138F4}"/>
              </a:ext>
            </a:extLst>
          </p:cNvPr>
          <p:cNvPicPr>
            <a:picLocks noChangeAspect="1"/>
          </p:cNvPicPr>
          <p:nvPr userDrawn="1"/>
        </p:nvPicPr>
        <p:blipFill>
          <a:blip r:embed="rId2"/>
          <a:stretch>
            <a:fillRect/>
          </a:stretch>
        </p:blipFill>
        <p:spPr>
          <a:xfrm>
            <a:off x="11593429" y="303229"/>
            <a:ext cx="469425" cy="469425"/>
          </a:xfrm>
          <a:prstGeom prst="rect">
            <a:avLst/>
          </a:prstGeom>
        </p:spPr>
      </p:pic>
    </p:spTree>
    <p:extLst>
      <p:ext uri="{BB962C8B-B14F-4D97-AF65-F5344CB8AC3E}">
        <p14:creationId xmlns:p14="http://schemas.microsoft.com/office/powerpoint/2010/main" val="1753630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1" descr="A picture containing graphics, creativity, art&#10;&#10;Description automatically generated with medium confidence">
            <a:extLst>
              <a:ext uri="{FF2B5EF4-FFF2-40B4-BE49-F238E27FC236}">
                <a16:creationId xmlns:a16="http://schemas.microsoft.com/office/drawing/2014/main" id="{60C4D421-56E1-8240-365B-2672E6C63DE6}"/>
              </a:ext>
            </a:extLst>
          </p:cNvPr>
          <p:cNvPicPr>
            <a:picLocks noChangeAspect="1"/>
          </p:cNvPicPr>
          <p:nvPr userDrawn="1"/>
        </p:nvPicPr>
        <p:blipFill>
          <a:blip r:embed="rId2"/>
          <a:stretch>
            <a:fillRect/>
          </a:stretch>
        </p:blipFill>
        <p:spPr>
          <a:xfrm>
            <a:off x="11593429" y="303229"/>
            <a:ext cx="469425" cy="469425"/>
          </a:xfrm>
          <a:prstGeom prst="rect">
            <a:avLst/>
          </a:prstGeom>
        </p:spPr>
      </p:pic>
      <p:cxnSp>
        <p:nvCxnSpPr>
          <p:cNvPr id="3" name="Straight Connector 2">
            <a:extLst>
              <a:ext uri="{FF2B5EF4-FFF2-40B4-BE49-F238E27FC236}">
                <a16:creationId xmlns:a16="http://schemas.microsoft.com/office/drawing/2014/main" id="{034E0E06-C467-6365-6588-79EEDEE424CB}"/>
              </a:ext>
            </a:extLst>
          </p:cNvPr>
          <p:cNvCxnSpPr>
            <a:cxnSpLocks/>
          </p:cNvCxnSpPr>
          <p:nvPr userDrawn="1"/>
        </p:nvCxnSpPr>
        <p:spPr>
          <a:xfrm>
            <a:off x="187569" y="6166527"/>
            <a:ext cx="1175824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ooter Placeholder 4">
            <a:extLst>
              <a:ext uri="{FF2B5EF4-FFF2-40B4-BE49-F238E27FC236}">
                <a16:creationId xmlns:a16="http://schemas.microsoft.com/office/drawing/2014/main" id="{A2F4099E-EFA1-5F36-019A-F333245232F7}"/>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Tree>
    <p:extLst>
      <p:ext uri="{BB962C8B-B14F-4D97-AF65-F5344CB8AC3E}">
        <p14:creationId xmlns:p14="http://schemas.microsoft.com/office/powerpoint/2010/main" val="23499101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48E37-98A8-F048-E060-A66FF292B7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B32328-DBF5-7974-1F65-C669DCE6B6D8}"/>
              </a:ext>
            </a:extLst>
          </p:cNvPr>
          <p:cNvSpPr>
            <a:spLocks noGrp="1"/>
          </p:cNvSpPr>
          <p:nvPr>
            <p:ph type="body" idx="1"/>
          </p:nvPr>
        </p:nvSpPr>
        <p:spPr>
          <a:xfrm>
            <a:off x="831850" y="4762500"/>
            <a:ext cx="10515600" cy="13271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descr="A picture containing graphics, creativity, art&#10;&#10;Description automatically generated with medium confidence">
            <a:extLst>
              <a:ext uri="{FF2B5EF4-FFF2-40B4-BE49-F238E27FC236}">
                <a16:creationId xmlns:a16="http://schemas.microsoft.com/office/drawing/2014/main" id="{D5384AAD-11BD-6337-D87D-FE6FD39FD78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93429" y="303229"/>
            <a:ext cx="469425" cy="469425"/>
          </a:xfrm>
          <a:prstGeom prst="rect">
            <a:avLst/>
          </a:prstGeom>
        </p:spPr>
      </p:pic>
      <p:sp>
        <p:nvSpPr>
          <p:cNvPr id="4" name="Footer Placeholder 4">
            <a:extLst>
              <a:ext uri="{FF2B5EF4-FFF2-40B4-BE49-F238E27FC236}">
                <a16:creationId xmlns:a16="http://schemas.microsoft.com/office/drawing/2014/main" id="{9E7E8860-6CB1-A985-48ED-E7974FDE9EDE}"/>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Tree>
    <p:extLst>
      <p:ext uri="{BB962C8B-B14F-4D97-AF65-F5344CB8AC3E}">
        <p14:creationId xmlns:p14="http://schemas.microsoft.com/office/powerpoint/2010/main" val="39183814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EF31E-CDC4-6229-E20D-A2548A5C0123}"/>
              </a:ext>
            </a:extLst>
          </p:cNvPr>
          <p:cNvSpPr>
            <a:spLocks noGrp="1"/>
          </p:cNvSpPr>
          <p:nvPr>
            <p:ph type="title"/>
          </p:nvPr>
        </p:nvSpPr>
        <p:spPr/>
        <p:txBody>
          <a:bodyPr/>
          <a:lstStyle/>
          <a:p>
            <a:r>
              <a:rPr lang="en-US"/>
              <a:t>Click to edit Master title style</a:t>
            </a:r>
          </a:p>
        </p:txBody>
      </p:sp>
      <p:pic>
        <p:nvPicPr>
          <p:cNvPr id="6" name="Picture 5" descr="A picture containing graphics, creativity, art&#10;&#10;Description automatically generated with medium confidence">
            <a:extLst>
              <a:ext uri="{FF2B5EF4-FFF2-40B4-BE49-F238E27FC236}">
                <a16:creationId xmlns:a16="http://schemas.microsoft.com/office/drawing/2014/main" id="{37DC64A2-7FEC-D76B-1292-41BB725E86A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93429" y="303229"/>
            <a:ext cx="469425" cy="469425"/>
          </a:xfrm>
          <a:prstGeom prst="rect">
            <a:avLst/>
          </a:prstGeom>
        </p:spPr>
      </p:pic>
      <p:cxnSp>
        <p:nvCxnSpPr>
          <p:cNvPr id="7" name="Straight Connector 6">
            <a:extLst>
              <a:ext uri="{FF2B5EF4-FFF2-40B4-BE49-F238E27FC236}">
                <a16:creationId xmlns:a16="http://schemas.microsoft.com/office/drawing/2014/main" id="{D6C79E05-50CC-EE6F-F646-59789CACABA3}"/>
              </a:ext>
            </a:extLst>
          </p:cNvPr>
          <p:cNvCxnSpPr>
            <a:cxnSpLocks/>
          </p:cNvCxnSpPr>
          <p:nvPr userDrawn="1"/>
        </p:nvCxnSpPr>
        <p:spPr>
          <a:xfrm>
            <a:off x="251012" y="6176963"/>
            <a:ext cx="1168997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F9A757D7-7027-AAE9-6892-CA25830B305D}"/>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
        <p:nvSpPr>
          <p:cNvPr id="5" name="Slide Number Placeholder 15">
            <a:extLst>
              <a:ext uri="{FF2B5EF4-FFF2-40B4-BE49-F238E27FC236}">
                <a16:creationId xmlns:a16="http://schemas.microsoft.com/office/drawing/2014/main" id="{2314D849-F785-EB38-13C1-599BDEA6FED8}"/>
              </a:ext>
            </a:extLst>
          </p:cNvPr>
          <p:cNvSpPr>
            <a:spLocks noGrp="1"/>
          </p:cNvSpPr>
          <p:nvPr>
            <p:ph type="sldNum" sz="quarter" idx="14"/>
          </p:nvPr>
        </p:nvSpPr>
        <p:spPr>
          <a:xfrm>
            <a:off x="10548747" y="6355588"/>
            <a:ext cx="805051" cy="365125"/>
          </a:xfrm>
          <a:prstGeom prst="rect">
            <a:avLst/>
          </a:prstGeom>
        </p:spPr>
        <p:txBody>
          <a:bodyPr/>
          <a:lstStyle>
            <a:lvl1pPr algn="r">
              <a:defRPr sz="1000">
                <a:solidFill>
                  <a:srgbClr val="1E8197"/>
                </a:solidFill>
              </a:defRPr>
            </a:lvl1pPr>
          </a:lstStyle>
          <a:p>
            <a:r>
              <a:rPr lang="en-US"/>
              <a:t>PAGE </a:t>
            </a:r>
            <a:fld id="{BDBF9DCE-55C5-154E-AC34-7A0AB594817D}" type="slidenum">
              <a:rPr lang="en-US" smtClean="0"/>
              <a:pPr/>
              <a:t>‹#›</a:t>
            </a:fld>
            <a:endParaRPr lang="en-US"/>
          </a:p>
        </p:txBody>
      </p:sp>
    </p:spTree>
    <p:extLst>
      <p:ext uri="{BB962C8B-B14F-4D97-AF65-F5344CB8AC3E}">
        <p14:creationId xmlns:p14="http://schemas.microsoft.com/office/powerpoint/2010/main" val="1673298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Title Slide">
    <p:bg>
      <p:bgPr>
        <a:solidFill>
          <a:srgbClr val="1E819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317AB-1FFD-3780-A1F2-696B4727A5D6}"/>
              </a:ext>
            </a:extLst>
          </p:cNvPr>
          <p:cNvSpPr>
            <a:spLocks noGrp="1"/>
          </p:cNvSpPr>
          <p:nvPr>
            <p:ph type="ctrTitle"/>
          </p:nvPr>
        </p:nvSpPr>
        <p:spPr>
          <a:xfrm>
            <a:off x="770237" y="2229051"/>
            <a:ext cx="10499125" cy="809368"/>
          </a:xfrm>
        </p:spPr>
        <p:txBody>
          <a:bodyPr anchor="t">
            <a:norm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C3B0829-ECD7-B06B-6FFE-F4FAD90AF843}"/>
              </a:ext>
            </a:extLst>
          </p:cNvPr>
          <p:cNvSpPr>
            <a:spLocks noGrp="1"/>
          </p:cNvSpPr>
          <p:nvPr>
            <p:ph type="subTitle" idx="1" hasCustomPrompt="1"/>
          </p:nvPr>
        </p:nvSpPr>
        <p:spPr>
          <a:xfrm>
            <a:off x="770237" y="4929305"/>
            <a:ext cx="9144000" cy="520021"/>
          </a:xfrm>
        </p:spPr>
        <p:txBody>
          <a:bodyPr>
            <a:normAutofit/>
          </a:bodyPr>
          <a:lstStyle>
            <a:lvl1pPr marL="0" indent="0" algn="l">
              <a:buNone/>
              <a:defRPr sz="16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0" name="Straight Connector 9">
            <a:extLst>
              <a:ext uri="{FF2B5EF4-FFF2-40B4-BE49-F238E27FC236}">
                <a16:creationId xmlns:a16="http://schemas.microsoft.com/office/drawing/2014/main" id="{1FEB35F0-B312-5BED-9D85-A57D7686A270}"/>
              </a:ext>
            </a:extLst>
          </p:cNvPr>
          <p:cNvCxnSpPr>
            <a:cxnSpLocks/>
          </p:cNvCxnSpPr>
          <p:nvPr userDrawn="1"/>
        </p:nvCxnSpPr>
        <p:spPr>
          <a:xfrm>
            <a:off x="187569" y="1746927"/>
            <a:ext cx="1175824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6C0F3E6-76CA-F8E3-43DB-F0708A0B76AF}"/>
              </a:ext>
            </a:extLst>
          </p:cNvPr>
          <p:cNvCxnSpPr>
            <a:cxnSpLocks/>
          </p:cNvCxnSpPr>
          <p:nvPr userDrawn="1"/>
        </p:nvCxnSpPr>
        <p:spPr>
          <a:xfrm>
            <a:off x="187569" y="6166527"/>
            <a:ext cx="1175824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Footer Placeholder 4">
            <a:extLst>
              <a:ext uri="{FF2B5EF4-FFF2-40B4-BE49-F238E27FC236}">
                <a16:creationId xmlns:a16="http://schemas.microsoft.com/office/drawing/2014/main" id="{69848744-EEE5-35B4-C2EE-B1E7F4468EF6}"/>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panose="020B0604020202020204" pitchFamily="34" charset="0"/>
                <a:ea typeface="Calibri"/>
                <a:cs typeface="Arial" panose="020B0604020202020204" pitchFamily="34" charset="0"/>
                <a:sym typeface="Calibri"/>
              </a:rPr>
              <a:t>Proprietary and Confidential Information of Verb Biotics</a:t>
            </a:r>
          </a:p>
        </p:txBody>
      </p:sp>
      <p:pic>
        <p:nvPicPr>
          <p:cNvPr id="5" name="Picture 4" descr="A person in a body suit&#10;&#10;Description automatically generated">
            <a:extLst>
              <a:ext uri="{FF2B5EF4-FFF2-40B4-BE49-F238E27FC236}">
                <a16:creationId xmlns:a16="http://schemas.microsoft.com/office/drawing/2014/main" id="{BD85399E-CDEE-FDF3-94D8-DD3AC2F78A0C}"/>
              </a:ext>
            </a:extLst>
          </p:cNvPr>
          <p:cNvPicPr>
            <a:picLocks noChangeAspect="1"/>
          </p:cNvPicPr>
          <p:nvPr userDrawn="1"/>
        </p:nvPicPr>
        <p:blipFill rotWithShape="1">
          <a:blip r:embed="rId2"/>
          <a:srcRect l="-2398" t="4596" r="1103" b="24375"/>
          <a:stretch/>
        </p:blipFill>
        <p:spPr>
          <a:xfrm>
            <a:off x="5513039" y="0"/>
            <a:ext cx="7015843" cy="6858000"/>
          </a:xfrm>
          <a:prstGeom prst="rect">
            <a:avLst/>
          </a:prstGeom>
        </p:spPr>
      </p:pic>
      <p:pic>
        <p:nvPicPr>
          <p:cNvPr id="8" name="Picture 7" descr="A white text on a black background&#10;&#10;AI-generated content may be incorrect.">
            <a:extLst>
              <a:ext uri="{FF2B5EF4-FFF2-40B4-BE49-F238E27FC236}">
                <a16:creationId xmlns:a16="http://schemas.microsoft.com/office/drawing/2014/main" id="{20551837-BFDC-2CC6-D678-1F7551DF8D82}"/>
              </a:ext>
            </a:extLst>
          </p:cNvPr>
          <p:cNvPicPr>
            <a:picLocks noChangeAspect="1"/>
          </p:cNvPicPr>
          <p:nvPr userDrawn="1"/>
        </p:nvPicPr>
        <p:blipFill>
          <a:blip r:embed="rId3"/>
          <a:stretch>
            <a:fillRect/>
          </a:stretch>
        </p:blipFill>
        <p:spPr>
          <a:xfrm>
            <a:off x="375992" y="760755"/>
            <a:ext cx="4427828" cy="806037"/>
          </a:xfrm>
          <a:prstGeom prst="rect">
            <a:avLst/>
          </a:prstGeom>
        </p:spPr>
      </p:pic>
    </p:spTree>
    <p:extLst>
      <p:ext uri="{BB962C8B-B14F-4D97-AF65-F5344CB8AC3E}">
        <p14:creationId xmlns:p14="http://schemas.microsoft.com/office/powerpoint/2010/main" val="4920139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F7C67-379C-AA81-58FB-79795263B8E5}"/>
              </a:ext>
            </a:extLst>
          </p:cNvPr>
          <p:cNvSpPr>
            <a:spLocks noGrp="1"/>
          </p:cNvSpPr>
          <p:nvPr>
            <p:ph type="title"/>
          </p:nvPr>
        </p:nvSpPr>
        <p:spPr/>
        <p:txBody>
          <a:bodyPr>
            <a:normAutofit/>
          </a:bodyPr>
          <a:lstStyle>
            <a:lvl1pPr>
              <a:defRPr sz="3800"/>
            </a:lvl1pPr>
          </a:lstStyle>
          <a:p>
            <a:r>
              <a:rPr lang="en-US"/>
              <a:t>Click to edit Master title style</a:t>
            </a:r>
          </a:p>
        </p:txBody>
      </p:sp>
      <p:sp>
        <p:nvSpPr>
          <p:cNvPr id="3" name="Content Placeholder 2">
            <a:extLst>
              <a:ext uri="{FF2B5EF4-FFF2-40B4-BE49-F238E27FC236}">
                <a16:creationId xmlns:a16="http://schemas.microsoft.com/office/drawing/2014/main" id="{30C68DA3-D536-F571-05F1-6E2023514502}"/>
              </a:ext>
            </a:extLst>
          </p:cNvPr>
          <p:cNvSpPr>
            <a:spLocks noGrp="1"/>
          </p:cNvSpPr>
          <p:nvPr>
            <p:ph idx="1"/>
          </p:nvPr>
        </p:nvSpPr>
        <p:spPr/>
        <p:txBody>
          <a:bodyPr/>
          <a:lstStyle>
            <a:lvl1pPr>
              <a:lnSpc>
                <a:spcPct val="100000"/>
              </a:lnSpc>
              <a:buClr>
                <a:schemeClr val="accent1"/>
              </a:buClr>
              <a:defRPr>
                <a:solidFill>
                  <a:srgbClr val="1E8197"/>
                </a:solidFill>
              </a:defRPr>
            </a:lvl1pPr>
            <a:lvl2pPr>
              <a:lnSpc>
                <a:spcPct val="100000"/>
              </a:lnSpc>
              <a:buClr>
                <a:schemeClr val="accent1"/>
              </a:buClr>
              <a:defRPr>
                <a:solidFill>
                  <a:srgbClr val="1E8197"/>
                </a:solidFill>
              </a:defRPr>
            </a:lvl2pPr>
            <a:lvl3pPr>
              <a:lnSpc>
                <a:spcPct val="100000"/>
              </a:lnSpc>
              <a:buClr>
                <a:schemeClr val="accent1"/>
              </a:buClr>
              <a:defRPr>
                <a:solidFill>
                  <a:srgbClr val="1E8197"/>
                </a:solidFill>
              </a:defRPr>
            </a:lvl3pPr>
            <a:lvl4pPr>
              <a:lnSpc>
                <a:spcPct val="100000"/>
              </a:lnSpc>
              <a:buClr>
                <a:schemeClr val="accent1"/>
              </a:buClr>
              <a:defRPr>
                <a:solidFill>
                  <a:srgbClr val="1E8197"/>
                </a:solidFill>
              </a:defRPr>
            </a:lvl4pPr>
            <a:lvl5pPr>
              <a:lnSpc>
                <a:spcPct val="100000"/>
              </a:lnSpc>
              <a:buClr>
                <a:schemeClr val="accent1"/>
              </a:buClr>
              <a:defRPr>
                <a:solidFill>
                  <a:srgbClr val="1E819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A03DB41F-E4AB-1CDE-9480-A69C5910D638}"/>
              </a:ext>
            </a:extLst>
          </p:cNvPr>
          <p:cNvCxnSpPr>
            <a:cxnSpLocks/>
          </p:cNvCxnSpPr>
          <p:nvPr userDrawn="1"/>
        </p:nvCxnSpPr>
        <p:spPr>
          <a:xfrm>
            <a:off x="187569" y="6166527"/>
            <a:ext cx="1175824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30528B4C-A870-0667-23A4-12F05E446E43}"/>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Tree>
    <p:extLst>
      <p:ext uri="{BB962C8B-B14F-4D97-AF65-F5344CB8AC3E}">
        <p14:creationId xmlns:p14="http://schemas.microsoft.com/office/powerpoint/2010/main" val="492238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317AB-1FFD-3780-A1F2-696B4727A5D6}"/>
              </a:ext>
            </a:extLst>
          </p:cNvPr>
          <p:cNvSpPr>
            <a:spLocks noGrp="1"/>
          </p:cNvSpPr>
          <p:nvPr>
            <p:ph type="ctrTitle"/>
          </p:nvPr>
        </p:nvSpPr>
        <p:spPr>
          <a:xfrm>
            <a:off x="770237" y="2229051"/>
            <a:ext cx="10499125" cy="809368"/>
          </a:xfrm>
        </p:spPr>
        <p:txBody>
          <a:bodyPr anchor="t">
            <a:normAutofit/>
          </a:bodyPr>
          <a:lstStyle>
            <a:lvl1pPr algn="l">
              <a:defRPr sz="4800" b="0" i="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C3B0829-ECD7-B06B-6FFE-F4FAD90AF843}"/>
              </a:ext>
            </a:extLst>
          </p:cNvPr>
          <p:cNvSpPr>
            <a:spLocks noGrp="1"/>
          </p:cNvSpPr>
          <p:nvPr>
            <p:ph type="subTitle" idx="1" hasCustomPrompt="1"/>
          </p:nvPr>
        </p:nvSpPr>
        <p:spPr>
          <a:xfrm>
            <a:off x="770237" y="4929305"/>
            <a:ext cx="9144000" cy="520021"/>
          </a:xfrm>
        </p:spPr>
        <p:txBody>
          <a:bodyPr>
            <a:normAutofit/>
          </a:bodyPr>
          <a:lstStyle>
            <a:lvl1pPr marL="0" indent="0" algn="l">
              <a:buNone/>
              <a:defRPr sz="16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51DEA379-93B7-4097-D0C6-9F404E00072B}"/>
              </a:ext>
            </a:extLst>
          </p:cNvPr>
          <p:cNvPicPr>
            <a:picLocks noChangeAspect="1"/>
          </p:cNvPicPr>
          <p:nvPr userDrawn="1"/>
        </p:nvPicPr>
        <p:blipFill>
          <a:blip r:embed="rId2"/>
          <a:srcRect/>
          <a:stretch/>
        </p:blipFill>
        <p:spPr>
          <a:xfrm>
            <a:off x="696362" y="785694"/>
            <a:ext cx="4198021" cy="764040"/>
          </a:xfrm>
          <a:prstGeom prst="rect">
            <a:avLst/>
          </a:prstGeom>
        </p:spPr>
      </p:pic>
      <p:cxnSp>
        <p:nvCxnSpPr>
          <p:cNvPr id="10" name="Straight Connector 9">
            <a:extLst>
              <a:ext uri="{FF2B5EF4-FFF2-40B4-BE49-F238E27FC236}">
                <a16:creationId xmlns:a16="http://schemas.microsoft.com/office/drawing/2014/main" id="{1FEB35F0-B312-5BED-9D85-A57D7686A270}"/>
              </a:ext>
            </a:extLst>
          </p:cNvPr>
          <p:cNvCxnSpPr>
            <a:cxnSpLocks/>
          </p:cNvCxnSpPr>
          <p:nvPr userDrawn="1"/>
        </p:nvCxnSpPr>
        <p:spPr>
          <a:xfrm>
            <a:off x="187569" y="1746927"/>
            <a:ext cx="1175824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012E04-1423-7218-9602-C564AD819925}"/>
              </a:ext>
            </a:extLst>
          </p:cNvPr>
          <p:cNvCxnSpPr/>
          <p:nvPr userDrawn="1"/>
        </p:nvCxnSpPr>
        <p:spPr>
          <a:xfrm>
            <a:off x="770238" y="5935867"/>
            <a:ext cx="104991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687ED0A-A420-09D1-C345-BE504F43B017}"/>
              </a:ext>
            </a:extLst>
          </p:cNvPr>
          <p:cNvCxnSpPr>
            <a:cxnSpLocks/>
          </p:cNvCxnSpPr>
          <p:nvPr userDrawn="1"/>
        </p:nvCxnSpPr>
        <p:spPr>
          <a:xfrm>
            <a:off x="251012" y="6176963"/>
            <a:ext cx="1168997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55BB451E-EA32-3181-17C5-A1718AB35FE5}"/>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Tree>
    <p:extLst>
      <p:ext uri="{BB962C8B-B14F-4D97-AF65-F5344CB8AC3E}">
        <p14:creationId xmlns:p14="http://schemas.microsoft.com/office/powerpoint/2010/main" val="577867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48E37-98A8-F048-E060-A66FF292B7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B32328-DBF5-7974-1F65-C669DCE6B6D8}"/>
              </a:ext>
            </a:extLst>
          </p:cNvPr>
          <p:cNvSpPr>
            <a:spLocks noGrp="1"/>
          </p:cNvSpPr>
          <p:nvPr>
            <p:ph type="body" idx="1"/>
          </p:nvPr>
        </p:nvSpPr>
        <p:spPr>
          <a:xfrm>
            <a:off x="831850" y="4762500"/>
            <a:ext cx="10515600" cy="13271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descr="A picture containing graphics, creativity, art&#10;&#10;Description automatically generated with medium confidence">
            <a:extLst>
              <a:ext uri="{FF2B5EF4-FFF2-40B4-BE49-F238E27FC236}">
                <a16:creationId xmlns:a16="http://schemas.microsoft.com/office/drawing/2014/main" id="{D5384AAD-11BD-6337-D87D-FE6FD39FD78F}"/>
              </a:ext>
            </a:extLst>
          </p:cNvPr>
          <p:cNvPicPr>
            <a:picLocks noChangeAspect="1"/>
          </p:cNvPicPr>
          <p:nvPr userDrawn="1"/>
        </p:nvPicPr>
        <p:blipFill>
          <a:blip r:embed="rId2"/>
          <a:stretch>
            <a:fillRect/>
          </a:stretch>
        </p:blipFill>
        <p:spPr>
          <a:xfrm>
            <a:off x="11593429" y="303229"/>
            <a:ext cx="469425" cy="469425"/>
          </a:xfrm>
          <a:prstGeom prst="rect">
            <a:avLst/>
          </a:prstGeom>
        </p:spPr>
      </p:pic>
      <p:sp>
        <p:nvSpPr>
          <p:cNvPr id="4" name="Footer Placeholder 4">
            <a:extLst>
              <a:ext uri="{FF2B5EF4-FFF2-40B4-BE49-F238E27FC236}">
                <a16:creationId xmlns:a16="http://schemas.microsoft.com/office/drawing/2014/main" id="{9E7E8860-6CB1-A985-48ED-E7974FDE9EDE}"/>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Tree>
    <p:extLst>
      <p:ext uri="{BB962C8B-B14F-4D97-AF65-F5344CB8AC3E}">
        <p14:creationId xmlns:p14="http://schemas.microsoft.com/office/powerpoint/2010/main" val="2664446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48E37-98A8-F048-E060-A66FF292B71A}"/>
              </a:ext>
            </a:extLst>
          </p:cNvPr>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39B32328-DBF5-7974-1F65-C669DCE6B6D8}"/>
              </a:ext>
            </a:extLst>
          </p:cNvPr>
          <p:cNvSpPr>
            <a:spLocks noGrp="1"/>
          </p:cNvSpPr>
          <p:nvPr>
            <p:ph type="body" idx="1"/>
          </p:nvPr>
        </p:nvSpPr>
        <p:spPr>
          <a:xfrm>
            <a:off x="831850" y="4762500"/>
            <a:ext cx="10515600" cy="13271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D5384AAD-11BD-6337-D87D-FE6FD39FD78F}"/>
              </a:ext>
            </a:extLst>
          </p:cNvPr>
          <p:cNvPicPr>
            <a:picLocks noChangeAspect="1"/>
          </p:cNvPicPr>
          <p:nvPr userDrawn="1"/>
        </p:nvPicPr>
        <p:blipFill>
          <a:blip r:embed="rId2"/>
          <a:srcRect/>
          <a:stretch/>
        </p:blipFill>
        <p:spPr>
          <a:xfrm>
            <a:off x="11593429" y="307923"/>
            <a:ext cx="469425" cy="460036"/>
          </a:xfrm>
          <a:prstGeom prst="rect">
            <a:avLst/>
          </a:prstGeom>
        </p:spPr>
      </p:pic>
      <p:sp>
        <p:nvSpPr>
          <p:cNvPr id="4" name="Footer Placeholder 4">
            <a:extLst>
              <a:ext uri="{FF2B5EF4-FFF2-40B4-BE49-F238E27FC236}">
                <a16:creationId xmlns:a16="http://schemas.microsoft.com/office/drawing/2014/main" id="{9E7E8860-6CB1-A985-48ED-E7974FDE9EDE}"/>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 and Confidential Information of Verb Biotics</a:t>
            </a:r>
          </a:p>
        </p:txBody>
      </p:sp>
    </p:spTree>
    <p:extLst>
      <p:ext uri="{BB962C8B-B14F-4D97-AF65-F5344CB8AC3E}">
        <p14:creationId xmlns:p14="http://schemas.microsoft.com/office/powerpoint/2010/main" val="4008081876"/>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6CAEB-EF4C-0A1A-1A6E-2D5520A5A91B}"/>
              </a:ext>
            </a:extLst>
          </p:cNvPr>
          <p:cNvSpPr>
            <a:spLocks noGrp="1"/>
          </p:cNvSpPr>
          <p:nvPr>
            <p:ph type="title"/>
          </p:nvPr>
        </p:nvSpPr>
        <p:spPr>
          <a:xfrm>
            <a:off x="4633783" y="365125"/>
            <a:ext cx="6720016"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08D4891-C304-3EB7-EF91-4CF5509D1359}"/>
              </a:ext>
            </a:extLst>
          </p:cNvPr>
          <p:cNvSpPr>
            <a:spLocks noGrp="1"/>
          </p:cNvSpPr>
          <p:nvPr>
            <p:ph idx="1"/>
          </p:nvPr>
        </p:nvSpPr>
        <p:spPr>
          <a:xfrm>
            <a:off x="4633783" y="1825625"/>
            <a:ext cx="6720015" cy="39980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graphics, creativity, art&#10;&#10;Description automatically generated with medium confidence">
            <a:extLst>
              <a:ext uri="{FF2B5EF4-FFF2-40B4-BE49-F238E27FC236}">
                <a16:creationId xmlns:a16="http://schemas.microsoft.com/office/drawing/2014/main" id="{98DBAD49-041D-E5CD-5CB1-753E995953DF}"/>
              </a:ext>
            </a:extLst>
          </p:cNvPr>
          <p:cNvPicPr>
            <a:picLocks noChangeAspect="1"/>
          </p:cNvPicPr>
          <p:nvPr userDrawn="1"/>
        </p:nvPicPr>
        <p:blipFill>
          <a:blip r:embed="rId2"/>
          <a:stretch>
            <a:fillRect/>
          </a:stretch>
        </p:blipFill>
        <p:spPr>
          <a:xfrm>
            <a:off x="11593429" y="303229"/>
            <a:ext cx="469425" cy="469425"/>
          </a:xfrm>
          <a:prstGeom prst="rect">
            <a:avLst/>
          </a:prstGeom>
        </p:spPr>
      </p:pic>
      <p:cxnSp>
        <p:nvCxnSpPr>
          <p:cNvPr id="5" name="Straight Connector 4">
            <a:extLst>
              <a:ext uri="{FF2B5EF4-FFF2-40B4-BE49-F238E27FC236}">
                <a16:creationId xmlns:a16="http://schemas.microsoft.com/office/drawing/2014/main" id="{820F5837-256C-A9A5-9E58-B44C1E1D9210}"/>
              </a:ext>
            </a:extLst>
          </p:cNvPr>
          <p:cNvCxnSpPr>
            <a:cxnSpLocks/>
          </p:cNvCxnSpPr>
          <p:nvPr userDrawn="1"/>
        </p:nvCxnSpPr>
        <p:spPr>
          <a:xfrm>
            <a:off x="4226011" y="6176963"/>
            <a:ext cx="771497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C6738B8-F071-EF4B-2ABA-7A332C253BC8}"/>
              </a:ext>
            </a:extLst>
          </p:cNvPr>
          <p:cNvSpPr/>
          <p:nvPr userDrawn="1"/>
        </p:nvSpPr>
        <p:spPr>
          <a:xfrm>
            <a:off x="0" y="5920"/>
            <a:ext cx="4226011" cy="685208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E597477F-F696-DF50-6D44-A5A84A3C4387}"/>
              </a:ext>
            </a:extLst>
          </p:cNvPr>
          <p:cNvSpPr>
            <a:spLocks noGrp="1"/>
          </p:cNvSpPr>
          <p:nvPr>
            <p:ph type="body" sz="quarter" idx="15"/>
          </p:nvPr>
        </p:nvSpPr>
        <p:spPr>
          <a:xfrm>
            <a:off x="383059" y="365126"/>
            <a:ext cx="3385752" cy="5458550"/>
          </a:xfrm>
        </p:spPr>
        <p:txBody>
          <a:bodyPr>
            <a:normAutofit/>
          </a:bodyPr>
          <a:lstStyle>
            <a:lvl1pPr marL="0" indent="0">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a:p>
        </p:txBody>
      </p:sp>
      <p:sp>
        <p:nvSpPr>
          <p:cNvPr id="14" name="Footer Placeholder 4">
            <a:extLst>
              <a:ext uri="{FF2B5EF4-FFF2-40B4-BE49-F238E27FC236}">
                <a16:creationId xmlns:a16="http://schemas.microsoft.com/office/drawing/2014/main" id="{767FF66F-722D-1936-8073-83D4EE1CEAA8}"/>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panose="020B0604020202020204" pitchFamily="34" charset="0"/>
                <a:ea typeface="Calibri"/>
                <a:cs typeface="Arial" panose="020B0604020202020204" pitchFamily="34" charset="0"/>
                <a:sym typeface="Calibri"/>
              </a:rPr>
              <a:t>Proprietary and Confidential Information of Verb Biotics</a:t>
            </a:r>
          </a:p>
        </p:txBody>
      </p:sp>
      <p:sp>
        <p:nvSpPr>
          <p:cNvPr id="11" name="Slide Number Placeholder 15">
            <a:extLst>
              <a:ext uri="{FF2B5EF4-FFF2-40B4-BE49-F238E27FC236}">
                <a16:creationId xmlns:a16="http://schemas.microsoft.com/office/drawing/2014/main" id="{2116ECF6-B5BF-8501-6329-1624B59CA29B}"/>
              </a:ext>
            </a:extLst>
          </p:cNvPr>
          <p:cNvSpPr>
            <a:spLocks noGrp="1"/>
          </p:cNvSpPr>
          <p:nvPr>
            <p:ph type="sldNum" sz="quarter" idx="14"/>
          </p:nvPr>
        </p:nvSpPr>
        <p:spPr>
          <a:xfrm>
            <a:off x="10548747" y="6355588"/>
            <a:ext cx="805051" cy="365125"/>
          </a:xfrm>
          <a:prstGeom prst="rect">
            <a:avLst/>
          </a:prstGeom>
        </p:spPr>
        <p:txBody>
          <a:bodyPr/>
          <a:lstStyle>
            <a:lvl1pPr algn="r">
              <a:defRPr sz="1000">
                <a:solidFill>
                  <a:srgbClr val="1E8197"/>
                </a:solidFill>
              </a:defRPr>
            </a:lvl1pPr>
          </a:lstStyle>
          <a:p>
            <a:r>
              <a:rPr lang="en-US"/>
              <a:t>PAGE </a:t>
            </a:r>
            <a:fld id="{BDBF9DCE-55C5-154E-AC34-7A0AB594817D}" type="slidenum">
              <a:rPr lang="en-US" smtClean="0"/>
              <a:pPr/>
              <a:t>‹#›</a:t>
            </a:fld>
            <a:endParaRPr lang="en-US"/>
          </a:p>
        </p:txBody>
      </p:sp>
    </p:spTree>
    <p:extLst>
      <p:ext uri="{BB962C8B-B14F-4D97-AF65-F5344CB8AC3E}">
        <p14:creationId xmlns:p14="http://schemas.microsoft.com/office/powerpoint/2010/main" val="833095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6CAEB-EF4C-0A1A-1A6E-2D5520A5A91B}"/>
              </a:ext>
            </a:extLst>
          </p:cNvPr>
          <p:cNvSpPr>
            <a:spLocks noGrp="1"/>
          </p:cNvSpPr>
          <p:nvPr>
            <p:ph type="title"/>
          </p:nvPr>
        </p:nvSpPr>
        <p:spPr>
          <a:xfrm>
            <a:off x="4633783" y="365125"/>
            <a:ext cx="6720016"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08D4891-C304-3EB7-EF91-4CF5509D1359}"/>
              </a:ext>
            </a:extLst>
          </p:cNvPr>
          <p:cNvSpPr>
            <a:spLocks noGrp="1"/>
          </p:cNvSpPr>
          <p:nvPr>
            <p:ph idx="1"/>
          </p:nvPr>
        </p:nvSpPr>
        <p:spPr>
          <a:xfrm>
            <a:off x="4633783" y="1825625"/>
            <a:ext cx="6720015" cy="39980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graphics, creativity, art&#10;&#10;Description automatically generated with medium confidence">
            <a:extLst>
              <a:ext uri="{FF2B5EF4-FFF2-40B4-BE49-F238E27FC236}">
                <a16:creationId xmlns:a16="http://schemas.microsoft.com/office/drawing/2014/main" id="{98DBAD49-041D-E5CD-5CB1-753E995953DF}"/>
              </a:ext>
            </a:extLst>
          </p:cNvPr>
          <p:cNvPicPr>
            <a:picLocks noChangeAspect="1"/>
          </p:cNvPicPr>
          <p:nvPr userDrawn="1"/>
        </p:nvPicPr>
        <p:blipFill>
          <a:blip r:embed="rId2"/>
          <a:stretch>
            <a:fillRect/>
          </a:stretch>
        </p:blipFill>
        <p:spPr>
          <a:xfrm>
            <a:off x="11593429" y="303229"/>
            <a:ext cx="469425" cy="469425"/>
          </a:xfrm>
          <a:prstGeom prst="rect">
            <a:avLst/>
          </a:prstGeom>
        </p:spPr>
      </p:pic>
      <p:cxnSp>
        <p:nvCxnSpPr>
          <p:cNvPr id="5" name="Straight Connector 4">
            <a:extLst>
              <a:ext uri="{FF2B5EF4-FFF2-40B4-BE49-F238E27FC236}">
                <a16:creationId xmlns:a16="http://schemas.microsoft.com/office/drawing/2014/main" id="{820F5837-256C-A9A5-9E58-B44C1E1D9210}"/>
              </a:ext>
            </a:extLst>
          </p:cNvPr>
          <p:cNvCxnSpPr>
            <a:cxnSpLocks/>
          </p:cNvCxnSpPr>
          <p:nvPr userDrawn="1"/>
        </p:nvCxnSpPr>
        <p:spPr>
          <a:xfrm>
            <a:off x="4226011" y="6176963"/>
            <a:ext cx="771497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C6738B8-F071-EF4B-2ABA-7A332C253BC8}"/>
              </a:ext>
            </a:extLst>
          </p:cNvPr>
          <p:cNvSpPr/>
          <p:nvPr userDrawn="1"/>
        </p:nvSpPr>
        <p:spPr>
          <a:xfrm>
            <a:off x="0" y="5920"/>
            <a:ext cx="4226011" cy="685208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E597477F-F696-DF50-6D44-A5A84A3C4387}"/>
              </a:ext>
            </a:extLst>
          </p:cNvPr>
          <p:cNvSpPr>
            <a:spLocks noGrp="1"/>
          </p:cNvSpPr>
          <p:nvPr>
            <p:ph type="body" sz="quarter" idx="15"/>
          </p:nvPr>
        </p:nvSpPr>
        <p:spPr>
          <a:xfrm>
            <a:off x="383059" y="365126"/>
            <a:ext cx="3385752" cy="5458550"/>
          </a:xfrm>
        </p:spPr>
        <p:txBody>
          <a:bodyPr>
            <a:normAutofit/>
          </a:bodyPr>
          <a:lstStyle>
            <a:lvl1pPr marL="0" indent="0">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a:p>
        </p:txBody>
      </p:sp>
      <p:sp>
        <p:nvSpPr>
          <p:cNvPr id="14" name="Footer Placeholder 4">
            <a:extLst>
              <a:ext uri="{FF2B5EF4-FFF2-40B4-BE49-F238E27FC236}">
                <a16:creationId xmlns:a16="http://schemas.microsoft.com/office/drawing/2014/main" id="{767FF66F-722D-1936-8073-83D4EE1CEAA8}"/>
              </a:ext>
            </a:extLst>
          </p:cNvPr>
          <p:cNvSpPr txBox="1">
            <a:spLocks/>
          </p:cNvSpPr>
          <p:nvPr userDrawn="1"/>
        </p:nvSpPr>
        <p:spPr>
          <a:xfrm>
            <a:off x="251012" y="6346663"/>
            <a:ext cx="101121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panose="020B0604020202020204" pitchFamily="34" charset="0"/>
                <a:ea typeface="Calibri"/>
                <a:cs typeface="Arial" panose="020B0604020202020204" pitchFamily="34" charset="0"/>
                <a:sym typeface="Calibri"/>
              </a:rPr>
              <a:t>Proprietary and Confidential Information of Verb Biotics</a:t>
            </a:r>
          </a:p>
        </p:txBody>
      </p:sp>
      <p:sp>
        <p:nvSpPr>
          <p:cNvPr id="4" name="Slide Number Placeholder 15">
            <a:extLst>
              <a:ext uri="{FF2B5EF4-FFF2-40B4-BE49-F238E27FC236}">
                <a16:creationId xmlns:a16="http://schemas.microsoft.com/office/drawing/2014/main" id="{1BB7B361-50F7-2573-10E5-06390D28FD14}"/>
              </a:ext>
            </a:extLst>
          </p:cNvPr>
          <p:cNvSpPr>
            <a:spLocks noGrp="1"/>
          </p:cNvSpPr>
          <p:nvPr>
            <p:ph type="sldNum" sz="quarter" idx="14"/>
          </p:nvPr>
        </p:nvSpPr>
        <p:spPr>
          <a:xfrm>
            <a:off x="10548747" y="6355588"/>
            <a:ext cx="805051" cy="365125"/>
          </a:xfrm>
          <a:prstGeom prst="rect">
            <a:avLst/>
          </a:prstGeom>
        </p:spPr>
        <p:txBody>
          <a:bodyPr/>
          <a:lstStyle>
            <a:lvl1pPr algn="r">
              <a:defRPr sz="1000">
                <a:solidFill>
                  <a:srgbClr val="1E8197"/>
                </a:solidFill>
              </a:defRPr>
            </a:lvl1pPr>
          </a:lstStyle>
          <a:p>
            <a:r>
              <a:rPr lang="en-US"/>
              <a:t>PAGE </a:t>
            </a:r>
            <a:fld id="{BDBF9DCE-55C5-154E-AC34-7A0AB594817D}" type="slidenum">
              <a:rPr lang="en-US" smtClean="0"/>
              <a:pPr/>
              <a:t>‹#›</a:t>
            </a:fld>
            <a:endParaRPr lang="en-US"/>
          </a:p>
        </p:txBody>
      </p:sp>
    </p:spTree>
    <p:extLst>
      <p:ext uri="{BB962C8B-B14F-4D97-AF65-F5344CB8AC3E}">
        <p14:creationId xmlns:p14="http://schemas.microsoft.com/office/powerpoint/2010/main" val="3642863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6CAEB-EF4C-0A1A-1A6E-2D5520A5A9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8D4891-C304-3EB7-EF91-4CF5509D13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graphics, creativity, art&#10;&#10;Description automatically generated with medium confidence">
            <a:extLst>
              <a:ext uri="{FF2B5EF4-FFF2-40B4-BE49-F238E27FC236}">
                <a16:creationId xmlns:a16="http://schemas.microsoft.com/office/drawing/2014/main" id="{98DBAD49-041D-E5CD-5CB1-753E995953DF}"/>
              </a:ext>
            </a:extLst>
          </p:cNvPr>
          <p:cNvPicPr>
            <a:picLocks noChangeAspect="1"/>
          </p:cNvPicPr>
          <p:nvPr userDrawn="1"/>
        </p:nvPicPr>
        <p:blipFill>
          <a:blip r:embed="rId2"/>
          <a:stretch>
            <a:fillRect/>
          </a:stretch>
        </p:blipFill>
        <p:spPr>
          <a:xfrm>
            <a:off x="11593429" y="303229"/>
            <a:ext cx="469425" cy="469425"/>
          </a:xfrm>
          <a:prstGeom prst="rect">
            <a:avLst/>
          </a:prstGeom>
        </p:spPr>
      </p:pic>
      <p:cxnSp>
        <p:nvCxnSpPr>
          <p:cNvPr id="5" name="Straight Connector 4">
            <a:extLst>
              <a:ext uri="{FF2B5EF4-FFF2-40B4-BE49-F238E27FC236}">
                <a16:creationId xmlns:a16="http://schemas.microsoft.com/office/drawing/2014/main" id="{820F5837-256C-A9A5-9E58-B44C1E1D9210}"/>
              </a:ext>
            </a:extLst>
          </p:cNvPr>
          <p:cNvCxnSpPr>
            <a:cxnSpLocks/>
          </p:cNvCxnSpPr>
          <p:nvPr userDrawn="1"/>
        </p:nvCxnSpPr>
        <p:spPr>
          <a:xfrm>
            <a:off x="251012" y="6176963"/>
            <a:ext cx="1168997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Footer Placeholder 4">
            <a:extLst>
              <a:ext uri="{FF2B5EF4-FFF2-40B4-BE49-F238E27FC236}">
                <a16:creationId xmlns:a16="http://schemas.microsoft.com/office/drawing/2014/main" id="{E7929CB0-77A3-8686-2F79-5BCDDEEEBC1F}"/>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
        <p:nvSpPr>
          <p:cNvPr id="10" name="Slide Number Placeholder 15">
            <a:extLst>
              <a:ext uri="{FF2B5EF4-FFF2-40B4-BE49-F238E27FC236}">
                <a16:creationId xmlns:a16="http://schemas.microsoft.com/office/drawing/2014/main" id="{94B78DFC-B3A0-8DC6-A35E-02786AD88D5D}"/>
              </a:ext>
            </a:extLst>
          </p:cNvPr>
          <p:cNvSpPr>
            <a:spLocks noGrp="1"/>
          </p:cNvSpPr>
          <p:nvPr>
            <p:ph type="sldNum" sz="quarter" idx="14"/>
          </p:nvPr>
        </p:nvSpPr>
        <p:spPr>
          <a:xfrm>
            <a:off x="10548747" y="6355588"/>
            <a:ext cx="805051" cy="365125"/>
          </a:xfrm>
          <a:prstGeom prst="rect">
            <a:avLst/>
          </a:prstGeom>
        </p:spPr>
        <p:txBody>
          <a:bodyPr/>
          <a:lstStyle>
            <a:lvl1pPr algn="r">
              <a:defRPr sz="1000">
                <a:solidFill>
                  <a:srgbClr val="1E8197"/>
                </a:solidFill>
              </a:defRPr>
            </a:lvl1pPr>
          </a:lstStyle>
          <a:p>
            <a:r>
              <a:rPr lang="en-US"/>
              <a:t>PAGE </a:t>
            </a:r>
            <a:fld id="{BDBF9DCE-55C5-154E-AC34-7A0AB594817D}" type="slidenum">
              <a:rPr lang="en-US" smtClean="0"/>
              <a:pPr/>
              <a:t>‹#›</a:t>
            </a:fld>
            <a:endParaRPr lang="en-US"/>
          </a:p>
        </p:txBody>
      </p:sp>
    </p:spTree>
    <p:extLst>
      <p:ext uri="{BB962C8B-B14F-4D97-AF65-F5344CB8AC3E}">
        <p14:creationId xmlns:p14="http://schemas.microsoft.com/office/powerpoint/2010/main" val="505908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42DDF-1A12-005D-4100-9E823F8FDA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00B202-643F-6579-E1E8-8EE195731B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D147B9-918C-5698-6DD3-6D0F788941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EA6ABC-C6C6-1A01-4D02-084C724B4B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C47A7C-5665-6BF1-4F7B-1F1676D6B2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picture containing graphics, creativity, art&#10;&#10;Description automatically generated with medium confidence">
            <a:extLst>
              <a:ext uri="{FF2B5EF4-FFF2-40B4-BE49-F238E27FC236}">
                <a16:creationId xmlns:a16="http://schemas.microsoft.com/office/drawing/2014/main" id="{DE984091-EB94-12B9-8ACA-3D43E2A374A6}"/>
              </a:ext>
            </a:extLst>
          </p:cNvPr>
          <p:cNvPicPr>
            <a:picLocks noChangeAspect="1"/>
          </p:cNvPicPr>
          <p:nvPr userDrawn="1"/>
        </p:nvPicPr>
        <p:blipFill>
          <a:blip r:embed="rId2"/>
          <a:stretch>
            <a:fillRect/>
          </a:stretch>
        </p:blipFill>
        <p:spPr>
          <a:xfrm>
            <a:off x="11593429" y="303229"/>
            <a:ext cx="469425" cy="469425"/>
          </a:xfrm>
          <a:prstGeom prst="rect">
            <a:avLst/>
          </a:prstGeom>
        </p:spPr>
      </p:pic>
      <p:cxnSp>
        <p:nvCxnSpPr>
          <p:cNvPr id="11" name="Straight Connector 10">
            <a:extLst>
              <a:ext uri="{FF2B5EF4-FFF2-40B4-BE49-F238E27FC236}">
                <a16:creationId xmlns:a16="http://schemas.microsoft.com/office/drawing/2014/main" id="{6597358C-F073-6F17-8A77-07994166FF02}"/>
              </a:ext>
            </a:extLst>
          </p:cNvPr>
          <p:cNvCxnSpPr>
            <a:cxnSpLocks/>
          </p:cNvCxnSpPr>
          <p:nvPr userDrawn="1"/>
        </p:nvCxnSpPr>
        <p:spPr>
          <a:xfrm>
            <a:off x="251012" y="6176963"/>
            <a:ext cx="1168997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5A7E2DB2-9D24-D180-84C9-D5B816F634F8}"/>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
        <p:nvSpPr>
          <p:cNvPr id="8" name="Slide Number Placeholder 15">
            <a:extLst>
              <a:ext uri="{FF2B5EF4-FFF2-40B4-BE49-F238E27FC236}">
                <a16:creationId xmlns:a16="http://schemas.microsoft.com/office/drawing/2014/main" id="{8DE258F7-5473-F4A1-2E31-32BDB4F9A532}"/>
              </a:ext>
            </a:extLst>
          </p:cNvPr>
          <p:cNvSpPr>
            <a:spLocks noGrp="1"/>
          </p:cNvSpPr>
          <p:nvPr>
            <p:ph type="sldNum" sz="quarter" idx="14"/>
          </p:nvPr>
        </p:nvSpPr>
        <p:spPr>
          <a:xfrm>
            <a:off x="10548747" y="6355588"/>
            <a:ext cx="805051" cy="365125"/>
          </a:xfrm>
          <a:prstGeom prst="rect">
            <a:avLst/>
          </a:prstGeom>
        </p:spPr>
        <p:txBody>
          <a:bodyPr/>
          <a:lstStyle>
            <a:lvl1pPr algn="r">
              <a:defRPr sz="1000">
                <a:solidFill>
                  <a:srgbClr val="1E8197"/>
                </a:solidFill>
              </a:defRPr>
            </a:lvl1pPr>
          </a:lstStyle>
          <a:p>
            <a:r>
              <a:rPr lang="en-US"/>
              <a:t>PAGE </a:t>
            </a:r>
            <a:fld id="{BDBF9DCE-55C5-154E-AC34-7A0AB594817D}" type="slidenum">
              <a:rPr lang="en-US" smtClean="0"/>
              <a:pPr/>
              <a:t>‹#›</a:t>
            </a:fld>
            <a:endParaRPr lang="en-US"/>
          </a:p>
        </p:txBody>
      </p:sp>
    </p:spTree>
    <p:extLst>
      <p:ext uri="{BB962C8B-B14F-4D97-AF65-F5344CB8AC3E}">
        <p14:creationId xmlns:p14="http://schemas.microsoft.com/office/powerpoint/2010/main" val="3893638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451C49-813A-6A6D-03D5-83F0AF75E2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DDD839-50B3-6403-938A-3628B69F59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6142649"/>
      </p:ext>
    </p:extLst>
  </p:cSld>
  <p:clrMap bg1="lt1" tx1="dk1" bg2="lt2" tx2="dk2" accent1="accent1" accent2="accent2" accent3="accent3" accent4="accent4" accent5="accent5" accent6="accent6" hlink="hlink" folHlink="folHlink"/>
  <p:sldLayoutIdLst>
    <p:sldLayoutId id="2147483649" r:id="rId1"/>
    <p:sldLayoutId id="2147483676" r:id="rId2"/>
    <p:sldLayoutId id="2147483776" r:id="rId3"/>
    <p:sldLayoutId id="2147483651" r:id="rId4"/>
    <p:sldLayoutId id="2147483675" r:id="rId5"/>
    <p:sldLayoutId id="2147483650" r:id="rId6"/>
    <p:sldLayoutId id="2147483778" r:id="rId7"/>
    <p:sldLayoutId id="2147483777" r:id="rId8"/>
    <p:sldLayoutId id="2147483653" r:id="rId9"/>
    <p:sldLayoutId id="2147483654" r:id="rId10"/>
    <p:sldLayoutId id="2147483656" r:id="rId11"/>
    <p:sldLayoutId id="2147483781" r:id="rId12"/>
    <p:sldLayoutId id="2147483655" r:id="rId13"/>
    <p:sldLayoutId id="2147483779" r:id="rId14"/>
    <p:sldLayoutId id="2147483780" r:id="rId15"/>
    <p:sldLayoutId id="2147483674" r:id="rId16"/>
    <p:sldLayoutId id="2147483775" r:id="rId17"/>
  </p:sldLayoutIdLst>
  <p:hf hdr="0" ftr="0" dt="0"/>
  <p:txStyles>
    <p:titleStyle>
      <a:lvl1pPr algn="l" defTabSz="914400" rtl="0" eaLnBrk="1" latinLnBrk="0" hangingPunct="1">
        <a:lnSpc>
          <a:spcPct val="90000"/>
        </a:lnSpc>
        <a:spcBef>
          <a:spcPct val="0"/>
        </a:spcBef>
        <a:buNone/>
        <a:defRPr sz="4400" b="0" i="0" kern="1200">
          <a:solidFill>
            <a:srgbClr val="1E819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819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819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819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819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819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451C49-813A-6A6D-03D5-83F0AF75E2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DDD839-50B3-6403-938A-3628B69F59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6295227"/>
      </p:ext>
    </p:extLst>
  </p:cSld>
  <p:clrMap bg1="lt1" tx1="dk1" bg2="lt2" tx2="dk2" accent1="accent1" accent2="accent2" accent3="accent3" accent4="accent4" accent5="accent5" accent6="accent6" hlink="hlink" folHlink="folHlink"/>
  <p:sldLayoutIdLst>
    <p:sldLayoutId id="2147483804" r:id="rId1"/>
    <p:sldLayoutId id="2147483810" r:id="rId2"/>
    <p:sldLayoutId id="2147483816" r:id="rId3"/>
  </p:sldLayoutIdLst>
  <p:hf hdr="0" ftr="0" dt="0"/>
  <p:txStyles>
    <p:titleStyle>
      <a:lvl1pPr algn="l" defTabSz="914400" rtl="0" eaLnBrk="1" latinLnBrk="0" hangingPunct="1">
        <a:lnSpc>
          <a:spcPct val="90000"/>
        </a:lnSpc>
        <a:spcBef>
          <a:spcPct val="0"/>
        </a:spcBef>
        <a:buNone/>
        <a:defRPr sz="4400" b="0" i="0" kern="1200">
          <a:solidFill>
            <a:srgbClr val="1E819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819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819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819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819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819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igh%20Res/10.3389/fphar.2015.00260" TargetMode="External"/><Relationship Id="rId5" Type="http://schemas.openxmlformats.org/officeDocument/2006/relationships/image" Target="../media/image28.png"/><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30.png"/><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doi.org/10.1163/18762891-bja00073"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38.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7.png"/><Relationship Id="rId1" Type="http://schemas.openxmlformats.org/officeDocument/2006/relationships/slideLayout" Target="../slideLayouts/slideLayout16.xml"/><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47.png"/><Relationship Id="rId5" Type="http://schemas.openxmlformats.org/officeDocument/2006/relationships/image" Target="../media/image46.png"/><Relationship Id="rId4" Type="http://schemas.microsoft.com/office/2007/relationships/hdphoto" Target="../media/hdphoto7.wdp"/></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3.png"/><Relationship Id="rId12"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16.xml"/><Relationship Id="rId6" Type="http://schemas.microsoft.com/office/2007/relationships/hdphoto" Target="../media/hdphoto2.wdp"/><Relationship Id="rId11" Type="http://schemas.openxmlformats.org/officeDocument/2006/relationships/image" Target="../media/image15.png"/><Relationship Id="rId5" Type="http://schemas.openxmlformats.org/officeDocument/2006/relationships/image" Target="../media/image12.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4.png"/><Relationship Id="rId14" Type="http://schemas.microsoft.com/office/2007/relationships/hdphoto" Target="../media/hdphoto6.wdp"/></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13.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64.png"/><Relationship Id="rId1" Type="http://schemas.openxmlformats.org/officeDocument/2006/relationships/slideLayout" Target="../slideLayouts/slideLayout13.xml"/><Relationship Id="rId4" Type="http://schemas.openxmlformats.org/officeDocument/2006/relationships/image" Target="../media/image1410.png"/></Relationships>
</file>

<file path=ppt/slides/_rels/slide3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9F7B34-282A-FA02-6A66-8B24E69D0B27}"/>
              </a:ext>
            </a:extLst>
          </p:cNvPr>
          <p:cNvSpPr>
            <a:spLocks noGrp="1"/>
          </p:cNvSpPr>
          <p:nvPr>
            <p:ph type="ctrTitle"/>
          </p:nvPr>
        </p:nvSpPr>
        <p:spPr>
          <a:xfrm>
            <a:off x="770237" y="2229050"/>
            <a:ext cx="5738139" cy="2544655"/>
          </a:xfrm>
        </p:spPr>
        <p:txBody>
          <a:bodyPr>
            <a:normAutofit fontScale="90000"/>
          </a:bodyPr>
          <a:lstStyle/>
          <a:p>
            <a:r>
              <a:rPr lang="en-US"/>
              <a:t>Improving health </a:t>
            </a:r>
            <a:br>
              <a:rPr lang="en-US"/>
            </a:br>
            <a:r>
              <a:rPr lang="en-US"/>
              <a:t>through microbiome </a:t>
            </a:r>
            <a:br>
              <a:rPr lang="en-US"/>
            </a:br>
            <a:r>
              <a:rPr lang="en-US"/>
              <a:t>innovation</a:t>
            </a:r>
            <a:br>
              <a:rPr lang="en-US"/>
            </a:br>
            <a:br>
              <a:rPr lang="en-US"/>
            </a:br>
            <a:endParaRPr lang="en-US"/>
          </a:p>
        </p:txBody>
      </p:sp>
      <p:sp>
        <p:nvSpPr>
          <p:cNvPr id="7" name="Subtitle 6">
            <a:extLst>
              <a:ext uri="{FF2B5EF4-FFF2-40B4-BE49-F238E27FC236}">
                <a16:creationId xmlns:a16="http://schemas.microsoft.com/office/drawing/2014/main" id="{ADB46963-DF40-F6D1-D37F-7E6E7353C819}"/>
              </a:ext>
            </a:extLst>
          </p:cNvPr>
          <p:cNvSpPr>
            <a:spLocks noGrp="1"/>
          </p:cNvSpPr>
          <p:nvPr>
            <p:ph type="subTitle" idx="1"/>
          </p:nvPr>
        </p:nvSpPr>
        <p:spPr>
          <a:xfrm>
            <a:off x="770237" y="4929305"/>
            <a:ext cx="9144000" cy="520021"/>
          </a:xfrm>
        </p:spPr>
        <p:txBody>
          <a:bodyPr>
            <a:noAutofit/>
          </a:bodyPr>
          <a:lstStyle/>
          <a:p>
            <a:pPr>
              <a:lnSpc>
                <a:spcPct val="100000"/>
              </a:lnSpc>
              <a:spcBef>
                <a:spcPts val="0"/>
              </a:spcBef>
            </a:pPr>
            <a:r>
              <a:rPr lang="en-US"/>
              <a:t>FOR CLIENT NAME HERE</a:t>
            </a:r>
          </a:p>
          <a:p>
            <a:pPr>
              <a:lnSpc>
                <a:spcPct val="100000"/>
              </a:lnSpc>
              <a:spcBef>
                <a:spcPts val="0"/>
              </a:spcBef>
            </a:pPr>
            <a:r>
              <a:rPr lang="en-US"/>
              <a:t>DATE</a:t>
            </a:r>
          </a:p>
        </p:txBody>
      </p:sp>
      <p:pic>
        <p:nvPicPr>
          <p:cNvPr id="2" name="Picture 1" descr="A person in a body suit&#10;&#10;Description automatically generated">
            <a:extLst>
              <a:ext uri="{FF2B5EF4-FFF2-40B4-BE49-F238E27FC236}">
                <a16:creationId xmlns:a16="http://schemas.microsoft.com/office/drawing/2014/main" id="{D7B2537A-8895-6AF6-7477-69958C5FF953}"/>
              </a:ext>
            </a:extLst>
          </p:cNvPr>
          <p:cNvPicPr>
            <a:picLocks noChangeAspect="1"/>
          </p:cNvPicPr>
          <p:nvPr/>
        </p:nvPicPr>
        <p:blipFill rotWithShape="1">
          <a:blip r:embed="rId2"/>
          <a:srcRect l="-2398" t="4596" r="1103" b="24375"/>
          <a:stretch/>
        </p:blipFill>
        <p:spPr>
          <a:xfrm>
            <a:off x="5513039" y="0"/>
            <a:ext cx="7015843" cy="6858000"/>
          </a:xfrm>
          <a:prstGeom prst="rect">
            <a:avLst/>
          </a:prstGeom>
        </p:spPr>
      </p:pic>
    </p:spTree>
    <p:extLst>
      <p:ext uri="{BB962C8B-B14F-4D97-AF65-F5344CB8AC3E}">
        <p14:creationId xmlns:p14="http://schemas.microsoft.com/office/powerpoint/2010/main" val="22046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1F20D-61F2-8B39-C587-7CAC87C94840}"/>
              </a:ext>
            </a:extLst>
          </p:cNvPr>
          <p:cNvSpPr>
            <a:spLocks noGrp="1"/>
          </p:cNvSpPr>
          <p:nvPr>
            <p:ph type="title"/>
          </p:nvPr>
        </p:nvSpPr>
        <p:spPr>
          <a:xfrm>
            <a:off x="4519774" y="171357"/>
            <a:ext cx="7216971" cy="1325563"/>
          </a:xfrm>
        </p:spPr>
        <p:txBody>
          <a:bodyPr>
            <a:normAutofit/>
          </a:bodyPr>
          <a:lstStyle/>
          <a:p>
            <a:r>
              <a:rPr lang="en-US" sz="4000">
                <a:latin typeface="Arial"/>
                <a:cs typeface="Arial"/>
              </a:rPr>
              <a:t>The LP815 Difference</a:t>
            </a:r>
            <a:endParaRPr lang="en-US" sz="4000"/>
          </a:p>
        </p:txBody>
      </p:sp>
      <p:sp>
        <p:nvSpPr>
          <p:cNvPr id="5" name="Text Placeholder 4">
            <a:extLst>
              <a:ext uri="{FF2B5EF4-FFF2-40B4-BE49-F238E27FC236}">
                <a16:creationId xmlns:a16="http://schemas.microsoft.com/office/drawing/2014/main" id="{24E85931-04F6-FAA3-7A13-75635B817697}"/>
              </a:ext>
            </a:extLst>
          </p:cNvPr>
          <p:cNvSpPr>
            <a:spLocks noGrp="1"/>
          </p:cNvSpPr>
          <p:nvPr>
            <p:ph type="body" sz="quarter" idx="15"/>
          </p:nvPr>
        </p:nvSpPr>
        <p:spPr>
          <a:xfrm>
            <a:off x="285941" y="2934923"/>
            <a:ext cx="3821110" cy="1741532"/>
          </a:xfrm>
        </p:spPr>
        <p:txBody>
          <a:bodyPr anchor="b">
            <a:noAutofit/>
          </a:bodyPr>
          <a:lstStyle/>
          <a:p>
            <a:pPr marL="0" lvl="1" indent="0">
              <a:lnSpc>
                <a:spcPct val="100000"/>
              </a:lnSpc>
              <a:spcAft>
                <a:spcPts val="600"/>
              </a:spcAft>
              <a:buClr>
                <a:schemeClr val="bg1"/>
              </a:buClr>
              <a:buSzPts val="1200"/>
              <a:buNone/>
            </a:pPr>
            <a:r>
              <a:rPr lang="en-US">
                <a:latin typeface="Arial"/>
                <a:cs typeface="Arial"/>
              </a:rPr>
              <a:t>Unlike traditional GABA supplements, LP815 consistent release provides calming and stress modulation for consumers.</a:t>
            </a:r>
            <a:endParaRPr lang="en-US">
              <a:solidFill>
                <a:schemeClr val="bg1"/>
              </a:solidFill>
              <a:latin typeface="Arial"/>
              <a:cs typeface="Arial"/>
            </a:endParaRPr>
          </a:p>
        </p:txBody>
      </p:sp>
      <p:sp>
        <p:nvSpPr>
          <p:cNvPr id="7" name="TextBox 6">
            <a:extLst>
              <a:ext uri="{FF2B5EF4-FFF2-40B4-BE49-F238E27FC236}">
                <a16:creationId xmlns:a16="http://schemas.microsoft.com/office/drawing/2014/main" id="{C38B860D-60EE-7AC7-BB8B-42163F478A4D}"/>
              </a:ext>
            </a:extLst>
          </p:cNvPr>
          <p:cNvSpPr txBox="1"/>
          <p:nvPr/>
        </p:nvSpPr>
        <p:spPr>
          <a:xfrm>
            <a:off x="4592066" y="1066869"/>
            <a:ext cx="6805277" cy="830997"/>
          </a:xfrm>
          <a:prstGeom prst="rect">
            <a:avLst/>
          </a:prstGeom>
          <a:noFill/>
        </p:spPr>
        <p:txBody>
          <a:bodyPr wrap="square">
            <a:spAutoFit/>
          </a:bodyPr>
          <a:lstStyle/>
          <a:p>
            <a:r>
              <a:rPr kumimoji="0" lang="en-US" sz="2400" b="0" i="0" u="none" strike="noStrike" kern="1200" cap="none" spc="0" normalizeH="0" baseline="0" noProof="0" dirty="0">
                <a:ln>
                  <a:noFill/>
                </a:ln>
                <a:effectLst/>
                <a:uLnTx/>
                <a:uFillTx/>
                <a:cs typeface="Arial"/>
                <a:sym typeface="Helvetica Neue Thin"/>
              </a:rPr>
              <a:t>A novel probiotic with sustained and consistent GABA production within the GI tract. </a:t>
            </a:r>
            <a:endParaRPr lang="en-US" sz="2400" dirty="0">
              <a:cs typeface="Calibri" panose="020F0502020204030204" pitchFamily="34" charset="0"/>
            </a:endParaRPr>
          </a:p>
        </p:txBody>
      </p:sp>
      <p:sp>
        <p:nvSpPr>
          <p:cNvPr id="14" name="Slide Number Placeholder 15">
            <a:extLst>
              <a:ext uri="{FF2B5EF4-FFF2-40B4-BE49-F238E27FC236}">
                <a16:creationId xmlns:a16="http://schemas.microsoft.com/office/drawing/2014/main" id="{0542ED13-71B5-6532-71A5-EB84FFB7A90B}"/>
              </a:ext>
            </a:extLst>
          </p:cNvPr>
          <p:cNvSpPr>
            <a:spLocks noGrp="1"/>
          </p:cNvSpPr>
          <p:nvPr>
            <p:ph type="sldNum" sz="quarter" idx="14"/>
          </p:nvPr>
        </p:nvSpPr>
        <p:spPr>
          <a:xfrm>
            <a:off x="10931694" y="6321518"/>
            <a:ext cx="805051" cy="365125"/>
          </a:xfrm>
          <a:prstGeom prst="rect">
            <a:avLst/>
          </a:prstGeom>
        </p:spPr>
        <p:txBody>
          <a:bodyPr/>
          <a:lstStyle>
            <a:lvl1pPr>
              <a:defRPr sz="1000">
                <a:solidFill>
                  <a:srgbClr val="1E8197"/>
                </a:solidFill>
              </a:defRPr>
            </a:lvl1pPr>
          </a:lstStyle>
          <a:p>
            <a:pPr algn="r"/>
            <a:r>
              <a:rPr lang="en-US">
                <a:solidFill>
                  <a:schemeClr val="tx1"/>
                </a:solidFill>
              </a:rPr>
              <a:t>PAGE </a:t>
            </a:r>
            <a:fld id="{BDBF9DCE-55C5-154E-AC34-7A0AB594817D}" type="slidenum">
              <a:rPr lang="en-US" smtClean="0">
                <a:solidFill>
                  <a:schemeClr val="tx1"/>
                </a:solidFill>
              </a:rPr>
              <a:pPr algn="r"/>
              <a:t>10</a:t>
            </a:fld>
            <a:endParaRPr lang="en-US">
              <a:solidFill>
                <a:schemeClr val="tx1"/>
              </a:solidFill>
            </a:endParaRPr>
          </a:p>
        </p:txBody>
      </p:sp>
      <p:cxnSp>
        <p:nvCxnSpPr>
          <p:cNvPr id="11" name="Straight Connector 10">
            <a:extLst>
              <a:ext uri="{FF2B5EF4-FFF2-40B4-BE49-F238E27FC236}">
                <a16:creationId xmlns:a16="http://schemas.microsoft.com/office/drawing/2014/main" id="{5DD2E260-5B86-AB46-AAFB-92E38C5AD4C7}"/>
              </a:ext>
            </a:extLst>
          </p:cNvPr>
          <p:cNvCxnSpPr>
            <a:cxnSpLocks/>
          </p:cNvCxnSpPr>
          <p:nvPr/>
        </p:nvCxnSpPr>
        <p:spPr>
          <a:xfrm>
            <a:off x="285941" y="4787973"/>
            <a:ext cx="32847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B66B7F1-C31B-E4F7-F741-1284D381A0F1}"/>
              </a:ext>
            </a:extLst>
          </p:cNvPr>
          <p:cNvCxnSpPr>
            <a:cxnSpLocks/>
          </p:cNvCxnSpPr>
          <p:nvPr/>
        </p:nvCxnSpPr>
        <p:spPr>
          <a:xfrm>
            <a:off x="285941" y="2284932"/>
            <a:ext cx="32847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descr="A blue and orange circle and lines&#10;&#10;Description automatically generated with medium confidence">
            <a:extLst>
              <a:ext uri="{FF2B5EF4-FFF2-40B4-BE49-F238E27FC236}">
                <a16:creationId xmlns:a16="http://schemas.microsoft.com/office/drawing/2014/main" id="{6C9AD64A-481D-37DF-E05F-E961553B20A6}"/>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backgroundRemoval t="10000" b="90000" l="10000" r="90000"/>
                    </a14:imgEffect>
                  </a14:imgLayer>
                </a14:imgProps>
              </a:ext>
            </a:extLst>
          </a:blip>
          <a:srcRect l="2925" t="20277" r="2229" b="20278"/>
          <a:stretch/>
        </p:blipFill>
        <p:spPr>
          <a:xfrm>
            <a:off x="5267297" y="2284932"/>
            <a:ext cx="5815810" cy="3807560"/>
          </a:xfrm>
          <a:prstGeom prst="rect">
            <a:avLst/>
          </a:prstGeom>
        </p:spPr>
      </p:pic>
      <p:sp>
        <p:nvSpPr>
          <p:cNvPr id="16" name="Rounded Rectangle 15">
            <a:extLst>
              <a:ext uri="{FF2B5EF4-FFF2-40B4-BE49-F238E27FC236}">
                <a16:creationId xmlns:a16="http://schemas.microsoft.com/office/drawing/2014/main" id="{F729E3A9-97B5-B783-D9C4-5994BE38B25D}"/>
              </a:ext>
            </a:extLst>
          </p:cNvPr>
          <p:cNvSpPr/>
          <p:nvPr/>
        </p:nvSpPr>
        <p:spPr>
          <a:xfrm>
            <a:off x="5443627" y="2459965"/>
            <a:ext cx="5387294" cy="3431214"/>
          </a:xfrm>
          <a:prstGeom prst="roundRect">
            <a:avLst>
              <a:gd name="adj" fmla="val 768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aph of gaba production over time&#10;&#10;Description automatically generated">
            <a:extLst>
              <a:ext uri="{FF2B5EF4-FFF2-40B4-BE49-F238E27FC236}">
                <a16:creationId xmlns:a16="http://schemas.microsoft.com/office/drawing/2014/main" id="{27E7D089-D019-35CD-66AA-A56F6D13E012}"/>
              </a:ext>
            </a:extLst>
          </p:cNvPr>
          <p:cNvPicPr>
            <a:picLocks noChangeAspect="1"/>
          </p:cNvPicPr>
          <p:nvPr/>
        </p:nvPicPr>
        <p:blipFill>
          <a:blip r:embed="rId5"/>
          <a:srcRect t="21782" b="20893"/>
          <a:stretch/>
        </p:blipFill>
        <p:spPr>
          <a:xfrm>
            <a:off x="5173411" y="2677141"/>
            <a:ext cx="5613999" cy="3214039"/>
          </a:xfrm>
          <a:prstGeom prst="rect">
            <a:avLst/>
          </a:prstGeom>
        </p:spPr>
      </p:pic>
      <p:sp>
        <p:nvSpPr>
          <p:cNvPr id="3" name="TextBox 2">
            <a:extLst>
              <a:ext uri="{FF2B5EF4-FFF2-40B4-BE49-F238E27FC236}">
                <a16:creationId xmlns:a16="http://schemas.microsoft.com/office/drawing/2014/main" id="{1BED1AD0-51CD-9C81-DFBE-FDB56EE715D3}"/>
              </a:ext>
            </a:extLst>
          </p:cNvPr>
          <p:cNvSpPr txBox="1"/>
          <p:nvPr/>
        </p:nvSpPr>
        <p:spPr>
          <a:xfrm>
            <a:off x="6527052" y="6159803"/>
            <a:ext cx="4556055" cy="215444"/>
          </a:xfrm>
          <a:prstGeom prst="rect">
            <a:avLst/>
          </a:prstGeom>
          <a:noFill/>
        </p:spPr>
        <p:txBody>
          <a:bodyPr wrap="none" rtlCol="0">
            <a:spAutoFit/>
          </a:bodyPr>
          <a:lstStyle/>
          <a:p>
            <a:r>
              <a:rPr lang="en-US" sz="800"/>
              <a:t>Adapted from: Li J, </a:t>
            </a:r>
            <a:r>
              <a:rPr lang="en-US" sz="800" i="1"/>
              <a:t>et. al. </a:t>
            </a:r>
            <a:r>
              <a:rPr lang="en-US" sz="800"/>
              <a:t>Front </a:t>
            </a:r>
            <a:r>
              <a:rPr lang="en-US" sz="800" err="1"/>
              <a:t>Pharmacol</a:t>
            </a:r>
            <a:r>
              <a:rPr lang="en-US" sz="800"/>
              <a:t>. 2015 Nov 10;6:260. </a:t>
            </a:r>
            <a:r>
              <a:rPr lang="en-US" sz="800" err="1"/>
              <a:t>doi</a:t>
            </a:r>
            <a:r>
              <a:rPr lang="en-US" sz="800"/>
              <a:t>: </a:t>
            </a:r>
            <a:r>
              <a:rPr lang="en-US" sz="800">
                <a:hlinkClick r:id="rId6"/>
              </a:rPr>
              <a:t>10.3389/fphar.2015.00260</a:t>
            </a:r>
            <a:r>
              <a:rPr lang="en-US" sz="800"/>
              <a:t>.</a:t>
            </a:r>
          </a:p>
        </p:txBody>
      </p:sp>
    </p:spTree>
    <p:extLst>
      <p:ext uri="{BB962C8B-B14F-4D97-AF65-F5344CB8AC3E}">
        <p14:creationId xmlns:p14="http://schemas.microsoft.com/office/powerpoint/2010/main" val="693163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5">
            <a:extLst>
              <a:ext uri="{FF2B5EF4-FFF2-40B4-BE49-F238E27FC236}">
                <a16:creationId xmlns:a16="http://schemas.microsoft.com/office/drawing/2014/main" id="{1E7067FE-7033-52D6-1F43-A1FC27B487B8}"/>
              </a:ext>
            </a:extLst>
          </p:cNvPr>
          <p:cNvSpPr>
            <a:spLocks noGrp="1"/>
          </p:cNvSpPr>
          <p:nvPr>
            <p:ph type="sldNum" sz="quarter" idx="14"/>
          </p:nvPr>
        </p:nvSpPr>
        <p:spPr>
          <a:prstGeom prst="rect">
            <a:avLst/>
          </a:prstGeom>
        </p:spPr>
        <p:txBody>
          <a:bodyPr/>
          <a:lstStyle>
            <a:lvl1pPr>
              <a:defRPr sz="1000">
                <a:solidFill>
                  <a:srgbClr val="1E8197"/>
                </a:solidFill>
              </a:defRPr>
            </a:lvl1pPr>
          </a:lstStyle>
          <a:p>
            <a:r>
              <a:rPr lang="en-US"/>
              <a:t>PAGE </a:t>
            </a:r>
            <a:fld id="{BDBF9DCE-55C5-154E-AC34-7A0AB594817D}" type="slidenum">
              <a:rPr lang="en-US" smtClean="0"/>
              <a:pPr/>
              <a:t>11</a:t>
            </a:fld>
            <a:endParaRPr lang="en-US"/>
          </a:p>
        </p:txBody>
      </p:sp>
      <p:sp>
        <p:nvSpPr>
          <p:cNvPr id="9" name="TextBox 8">
            <a:extLst>
              <a:ext uri="{FF2B5EF4-FFF2-40B4-BE49-F238E27FC236}">
                <a16:creationId xmlns:a16="http://schemas.microsoft.com/office/drawing/2014/main" id="{49B8BC15-8825-D72E-491C-9EAA24828D1F}"/>
              </a:ext>
            </a:extLst>
          </p:cNvPr>
          <p:cNvSpPr txBox="1"/>
          <p:nvPr/>
        </p:nvSpPr>
        <p:spPr>
          <a:xfrm>
            <a:off x="10547641" y="5195227"/>
            <a:ext cx="876726" cy="253916"/>
          </a:xfrm>
          <a:prstGeom prst="rect">
            <a:avLst/>
          </a:prstGeom>
          <a:noFill/>
        </p:spPr>
        <p:txBody>
          <a:bodyPr wrap="square" lIns="91440" tIns="45720" rIns="91440" bIns="45720" rtlCol="0" anchor="t">
            <a:spAutoFit/>
          </a:bodyPr>
          <a:lstStyle/>
          <a:p>
            <a:pPr algn="l"/>
            <a:r>
              <a:rPr lang="en-US" sz="1050">
                <a:solidFill>
                  <a:srgbClr val="15788D"/>
                </a:solidFill>
                <a:latin typeface="Arial"/>
                <a:cs typeface="Arial"/>
              </a:rPr>
              <a:t>LP815</a:t>
            </a:r>
            <a:r>
              <a:rPr lang="en-US" sz="1050" baseline="30000">
                <a:solidFill>
                  <a:srgbClr val="15788D"/>
                </a:solidFill>
                <a:latin typeface="Arial"/>
                <a:cs typeface="Arial"/>
              </a:rPr>
              <a:t>®</a:t>
            </a:r>
          </a:p>
        </p:txBody>
      </p:sp>
      <p:grpSp>
        <p:nvGrpSpPr>
          <p:cNvPr id="14" name="Group 13">
            <a:extLst>
              <a:ext uri="{FF2B5EF4-FFF2-40B4-BE49-F238E27FC236}">
                <a16:creationId xmlns:a16="http://schemas.microsoft.com/office/drawing/2014/main" id="{6632B1FA-0D49-E04A-C760-2DF2740AEAE5}"/>
              </a:ext>
            </a:extLst>
          </p:cNvPr>
          <p:cNvGrpSpPr/>
          <p:nvPr/>
        </p:nvGrpSpPr>
        <p:grpSpPr>
          <a:xfrm>
            <a:off x="4815759" y="494747"/>
            <a:ext cx="6144339" cy="5381861"/>
            <a:chOff x="2326563" y="731847"/>
            <a:chExt cx="5958423" cy="5474729"/>
          </a:xfrm>
        </p:grpSpPr>
        <p:grpSp>
          <p:nvGrpSpPr>
            <p:cNvPr id="15" name="Group 14">
              <a:extLst>
                <a:ext uri="{FF2B5EF4-FFF2-40B4-BE49-F238E27FC236}">
                  <a16:creationId xmlns:a16="http://schemas.microsoft.com/office/drawing/2014/main" id="{B49F908D-D930-C2BC-6536-8DD1764D4B21}"/>
                </a:ext>
              </a:extLst>
            </p:cNvPr>
            <p:cNvGrpSpPr/>
            <p:nvPr/>
          </p:nvGrpSpPr>
          <p:grpSpPr>
            <a:xfrm>
              <a:off x="2326563" y="731847"/>
              <a:ext cx="5958423" cy="5474729"/>
              <a:chOff x="2326563" y="731847"/>
              <a:chExt cx="5958423" cy="5474729"/>
            </a:xfrm>
          </p:grpSpPr>
          <p:pic>
            <p:nvPicPr>
              <p:cNvPr id="19" name="Picture 18">
                <a:extLst>
                  <a:ext uri="{FF2B5EF4-FFF2-40B4-BE49-F238E27FC236}">
                    <a16:creationId xmlns:a16="http://schemas.microsoft.com/office/drawing/2014/main" id="{A3809EEB-F886-F874-5C7F-50B01D919498}"/>
                  </a:ext>
                </a:extLst>
              </p:cNvPr>
              <p:cNvPicPr>
                <a:picLocks noChangeAspect="1"/>
              </p:cNvPicPr>
              <p:nvPr/>
            </p:nvPicPr>
            <p:blipFill rotWithShape="1">
              <a:blip r:embed="rId3"/>
              <a:srcRect l="23961" t="3264" r="20504" b="16168"/>
              <a:stretch/>
            </p:blipFill>
            <p:spPr>
              <a:xfrm>
                <a:off x="3000603" y="1201478"/>
                <a:ext cx="5284383" cy="4189229"/>
              </a:xfrm>
              <a:prstGeom prst="rect">
                <a:avLst/>
              </a:prstGeom>
            </p:spPr>
          </p:pic>
          <p:sp>
            <p:nvSpPr>
              <p:cNvPr id="20" name="TextBox 19">
                <a:extLst>
                  <a:ext uri="{FF2B5EF4-FFF2-40B4-BE49-F238E27FC236}">
                    <a16:creationId xmlns:a16="http://schemas.microsoft.com/office/drawing/2014/main" id="{68C7C448-4614-238F-BAE0-47A8C2AC2548}"/>
                  </a:ext>
                </a:extLst>
              </p:cNvPr>
              <p:cNvSpPr txBox="1"/>
              <p:nvPr/>
            </p:nvSpPr>
            <p:spPr>
              <a:xfrm rot="16200000">
                <a:off x="2557489" y="5596993"/>
                <a:ext cx="950568" cy="268597"/>
              </a:xfrm>
              <a:prstGeom prst="rect">
                <a:avLst/>
              </a:prstGeom>
              <a:noFill/>
            </p:spPr>
            <p:txBody>
              <a:bodyPr wrap="none" lIns="91440" tIns="45720" rIns="91440" bIns="45720" rtlCol="0" anchor="t">
                <a:spAutoFit/>
              </a:bodyPr>
              <a:lstStyle/>
              <a:p>
                <a:r>
                  <a:rPr lang="en-US" sz="1000">
                    <a:latin typeface="Arial"/>
                    <a:cs typeface="Arial"/>
                  </a:rPr>
                  <a:t>Benchmark</a:t>
                </a:r>
              </a:p>
            </p:txBody>
          </p:sp>
          <p:sp>
            <p:nvSpPr>
              <p:cNvPr id="21" name="TextBox 20">
                <a:extLst>
                  <a:ext uri="{FF2B5EF4-FFF2-40B4-BE49-F238E27FC236}">
                    <a16:creationId xmlns:a16="http://schemas.microsoft.com/office/drawing/2014/main" id="{5433DA4F-8BB7-6B28-A389-C9C03E5F030A}"/>
                  </a:ext>
                </a:extLst>
              </p:cNvPr>
              <p:cNvSpPr txBox="1"/>
              <p:nvPr/>
            </p:nvSpPr>
            <p:spPr>
              <a:xfrm rot="16200000">
                <a:off x="709769" y="3015326"/>
                <a:ext cx="3602909" cy="369321"/>
              </a:xfrm>
              <a:prstGeom prst="rect">
                <a:avLst/>
              </a:prstGeom>
              <a:noFill/>
            </p:spPr>
            <p:txBody>
              <a:bodyPr wrap="none" lIns="91440" tIns="45720" rIns="91440" bIns="45720" rtlCol="0" anchor="t">
                <a:spAutoFit/>
              </a:bodyPr>
              <a:lstStyle/>
              <a:p>
                <a:r>
                  <a:rPr lang="en-US" sz="1600">
                    <a:latin typeface="Arial"/>
                    <a:cs typeface="Arial"/>
                  </a:rPr>
                  <a:t>GABA Normalized per Pos. Con.</a:t>
                </a:r>
              </a:p>
            </p:txBody>
          </p:sp>
          <p:sp>
            <p:nvSpPr>
              <p:cNvPr id="22" name="TextBox 21">
                <a:extLst>
                  <a:ext uri="{FF2B5EF4-FFF2-40B4-BE49-F238E27FC236}">
                    <a16:creationId xmlns:a16="http://schemas.microsoft.com/office/drawing/2014/main" id="{C11AA7A5-75BC-21E4-D7E5-CF5756FED66A}"/>
                  </a:ext>
                </a:extLst>
              </p:cNvPr>
              <p:cNvSpPr txBox="1"/>
              <p:nvPr/>
            </p:nvSpPr>
            <p:spPr>
              <a:xfrm>
                <a:off x="3290857" y="731847"/>
                <a:ext cx="4595223" cy="469631"/>
              </a:xfrm>
              <a:prstGeom prst="rect">
                <a:avLst/>
              </a:prstGeom>
              <a:noFill/>
            </p:spPr>
            <p:txBody>
              <a:bodyPr wrap="none" lIns="91440" tIns="45720" rIns="91440" bIns="45720" rtlCol="0" anchor="t">
                <a:spAutoFit/>
              </a:bodyPr>
              <a:lstStyle/>
              <a:p>
                <a:r>
                  <a:rPr lang="en-US" sz="2400" b="1">
                    <a:latin typeface="Arial"/>
                    <a:cs typeface="Arial"/>
                  </a:rPr>
                  <a:t>Comparative GABA Production</a:t>
                </a:r>
              </a:p>
            </p:txBody>
          </p:sp>
          <p:sp>
            <p:nvSpPr>
              <p:cNvPr id="24" name="TextBox 23">
                <a:extLst>
                  <a:ext uri="{FF2B5EF4-FFF2-40B4-BE49-F238E27FC236}">
                    <a16:creationId xmlns:a16="http://schemas.microsoft.com/office/drawing/2014/main" id="{84E3C6D2-EA4C-9130-E79C-B8244EB9ED3E}"/>
                  </a:ext>
                </a:extLst>
              </p:cNvPr>
              <p:cNvSpPr txBox="1"/>
              <p:nvPr/>
            </p:nvSpPr>
            <p:spPr>
              <a:xfrm>
                <a:off x="4521826" y="5609556"/>
                <a:ext cx="2360041" cy="313088"/>
              </a:xfrm>
              <a:prstGeom prst="rect">
                <a:avLst/>
              </a:prstGeom>
              <a:noFill/>
            </p:spPr>
            <p:txBody>
              <a:bodyPr wrap="none" lIns="91440" tIns="45720" rIns="91440" bIns="45720" rtlCol="0" anchor="t">
                <a:spAutoFit/>
              </a:bodyPr>
              <a:lstStyle/>
              <a:p>
                <a:r>
                  <a:rPr lang="en-US" sz="1400" i="1" err="1">
                    <a:latin typeface="Arial"/>
                    <a:cs typeface="Arial"/>
                  </a:rPr>
                  <a:t>Lactiplantibacillus</a:t>
                </a:r>
                <a:r>
                  <a:rPr lang="en-US" sz="1400" i="1">
                    <a:latin typeface="Arial"/>
                    <a:cs typeface="Arial"/>
                  </a:rPr>
                  <a:t> plantarum</a:t>
                </a:r>
              </a:p>
            </p:txBody>
          </p:sp>
        </p:grpSp>
        <p:sp>
          <p:nvSpPr>
            <p:cNvPr id="16" name="TextBox 15">
              <a:extLst>
                <a:ext uri="{FF2B5EF4-FFF2-40B4-BE49-F238E27FC236}">
                  <a16:creationId xmlns:a16="http://schemas.microsoft.com/office/drawing/2014/main" id="{585C18DE-B522-C374-835A-0E0ACD397BCB}"/>
                </a:ext>
              </a:extLst>
            </p:cNvPr>
            <p:cNvSpPr txBox="1"/>
            <p:nvPr/>
          </p:nvSpPr>
          <p:spPr>
            <a:xfrm>
              <a:off x="2751017" y="4167960"/>
              <a:ext cx="279244" cy="291104"/>
            </a:xfrm>
            <a:prstGeom prst="rect">
              <a:avLst/>
            </a:prstGeom>
            <a:noFill/>
          </p:spPr>
          <p:txBody>
            <a:bodyPr wrap="none" lIns="91440" tIns="45720" rIns="91440" bIns="45720" rtlCol="0" anchor="t">
              <a:spAutoFit/>
            </a:bodyPr>
            <a:lstStyle/>
            <a:p>
              <a:r>
                <a:rPr lang="en-US" sz="1200">
                  <a:latin typeface="Arial"/>
                  <a:cs typeface="Arial"/>
                </a:rPr>
                <a:t>1</a:t>
              </a:r>
            </a:p>
          </p:txBody>
        </p:sp>
        <p:sp>
          <p:nvSpPr>
            <p:cNvPr id="17" name="TextBox 16">
              <a:extLst>
                <a:ext uri="{FF2B5EF4-FFF2-40B4-BE49-F238E27FC236}">
                  <a16:creationId xmlns:a16="http://schemas.microsoft.com/office/drawing/2014/main" id="{7F486559-0BB9-B962-358F-47A64C489192}"/>
                </a:ext>
              </a:extLst>
            </p:cNvPr>
            <p:cNvSpPr txBox="1"/>
            <p:nvPr/>
          </p:nvSpPr>
          <p:spPr>
            <a:xfrm>
              <a:off x="2762666" y="3054435"/>
              <a:ext cx="279244" cy="291104"/>
            </a:xfrm>
            <a:prstGeom prst="rect">
              <a:avLst/>
            </a:prstGeom>
            <a:noFill/>
          </p:spPr>
          <p:txBody>
            <a:bodyPr wrap="none" lIns="91440" tIns="45720" rIns="91440" bIns="45720" rtlCol="0" anchor="t">
              <a:spAutoFit/>
            </a:bodyPr>
            <a:lstStyle/>
            <a:p>
              <a:r>
                <a:rPr lang="en-US" sz="1200">
                  <a:latin typeface="Arial"/>
                  <a:cs typeface="Arial"/>
                </a:rPr>
                <a:t>2</a:t>
              </a:r>
            </a:p>
          </p:txBody>
        </p:sp>
        <p:sp>
          <p:nvSpPr>
            <p:cNvPr id="18" name="TextBox 17">
              <a:extLst>
                <a:ext uri="{FF2B5EF4-FFF2-40B4-BE49-F238E27FC236}">
                  <a16:creationId xmlns:a16="http://schemas.microsoft.com/office/drawing/2014/main" id="{8A32FC76-6073-BB1E-66B4-98944AA22E8E}"/>
                </a:ext>
              </a:extLst>
            </p:cNvPr>
            <p:cNvSpPr txBox="1"/>
            <p:nvPr/>
          </p:nvSpPr>
          <p:spPr>
            <a:xfrm>
              <a:off x="2762666" y="1955937"/>
              <a:ext cx="279244" cy="291104"/>
            </a:xfrm>
            <a:prstGeom prst="rect">
              <a:avLst/>
            </a:prstGeom>
            <a:noFill/>
          </p:spPr>
          <p:txBody>
            <a:bodyPr wrap="none" lIns="91440" tIns="45720" rIns="91440" bIns="45720" rtlCol="0" anchor="t">
              <a:spAutoFit/>
            </a:bodyPr>
            <a:lstStyle/>
            <a:p>
              <a:r>
                <a:rPr lang="en-US" sz="1200">
                  <a:latin typeface="Arial"/>
                  <a:cs typeface="Arial"/>
                </a:rPr>
                <a:t>3</a:t>
              </a:r>
            </a:p>
          </p:txBody>
        </p:sp>
      </p:grpSp>
      <p:sp>
        <p:nvSpPr>
          <p:cNvPr id="25" name="Text Placeholder 11">
            <a:extLst>
              <a:ext uri="{FF2B5EF4-FFF2-40B4-BE49-F238E27FC236}">
                <a16:creationId xmlns:a16="http://schemas.microsoft.com/office/drawing/2014/main" id="{DD49B429-B1C9-B945-1964-81CF514392A3}"/>
              </a:ext>
            </a:extLst>
          </p:cNvPr>
          <p:cNvSpPr txBox="1">
            <a:spLocks/>
          </p:cNvSpPr>
          <p:nvPr/>
        </p:nvSpPr>
        <p:spPr>
          <a:xfrm>
            <a:off x="215453" y="236766"/>
            <a:ext cx="4857015" cy="5654674"/>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50">
              <a:cs typeface="Arial"/>
            </a:endParaRPr>
          </a:p>
        </p:txBody>
      </p:sp>
      <p:sp>
        <p:nvSpPr>
          <p:cNvPr id="6" name="5-Point Star 5">
            <a:extLst>
              <a:ext uri="{FF2B5EF4-FFF2-40B4-BE49-F238E27FC236}">
                <a16:creationId xmlns:a16="http://schemas.microsoft.com/office/drawing/2014/main" id="{E1ACDA54-5C3F-FDCF-CE76-016E5438A6D6}"/>
              </a:ext>
            </a:extLst>
          </p:cNvPr>
          <p:cNvSpPr/>
          <p:nvPr/>
        </p:nvSpPr>
        <p:spPr>
          <a:xfrm>
            <a:off x="10771672" y="5022890"/>
            <a:ext cx="221556" cy="225573"/>
          </a:xfrm>
          <a:prstGeom prst="star5">
            <a:avLst>
              <a:gd name="adj" fmla="val 15963"/>
              <a:gd name="hf" fmla="val 105146"/>
              <a:gd name="vf" fmla="val 110557"/>
            </a:avLst>
          </a:prstGeom>
          <a:solidFill>
            <a:srgbClr val="1578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4">
            <a:extLst>
              <a:ext uri="{FF2B5EF4-FFF2-40B4-BE49-F238E27FC236}">
                <a16:creationId xmlns:a16="http://schemas.microsoft.com/office/drawing/2014/main" id="{2BDFA0AA-3E49-08BE-7388-11537C110748}"/>
              </a:ext>
            </a:extLst>
          </p:cNvPr>
          <p:cNvSpPr>
            <a:spLocks noGrp="1"/>
          </p:cNvSpPr>
          <p:nvPr>
            <p:ph type="body" sz="quarter" idx="15"/>
          </p:nvPr>
        </p:nvSpPr>
        <p:spPr>
          <a:xfrm>
            <a:off x="275435" y="2678258"/>
            <a:ext cx="3593009" cy="3462353"/>
          </a:xfrm>
        </p:spPr>
        <p:txBody>
          <a:bodyPr anchor="b">
            <a:normAutofit lnSpcReduction="10000"/>
          </a:bodyPr>
          <a:lstStyle/>
          <a:p>
            <a:r>
              <a:rPr lang="en-US" dirty="0">
                <a:latin typeface="Arial"/>
                <a:cs typeface="Arial"/>
              </a:rPr>
              <a:t>We searched over 250 million isolates to identify LP815 </a:t>
            </a:r>
          </a:p>
          <a:p>
            <a:r>
              <a:rPr lang="en-US" dirty="0">
                <a:latin typeface="Arial"/>
                <a:cs typeface="Arial"/>
              </a:rPr>
              <a:t>Screen done leveraging latest biotech tools and under gut-like conditions</a:t>
            </a:r>
          </a:p>
          <a:p>
            <a:r>
              <a:rPr lang="en-US" dirty="0">
                <a:latin typeface="Arial"/>
                <a:cs typeface="Arial"/>
              </a:rPr>
              <a:t>LP815 is a sustained and consistent producer of clinically relevant GABA </a:t>
            </a:r>
            <a:endParaRPr lang="en-US" sz="1600" baseline="30000" dirty="0"/>
          </a:p>
          <a:p>
            <a:pPr>
              <a:spcAft>
                <a:spcPts val="1000"/>
              </a:spcAft>
            </a:pPr>
            <a:endParaRPr lang="en-US" sz="2800" b="1" dirty="0">
              <a:latin typeface="Arial"/>
              <a:cs typeface="Arial"/>
            </a:endParaRPr>
          </a:p>
        </p:txBody>
      </p:sp>
      <p:cxnSp>
        <p:nvCxnSpPr>
          <p:cNvPr id="31" name="Straight Connector 30">
            <a:extLst>
              <a:ext uri="{FF2B5EF4-FFF2-40B4-BE49-F238E27FC236}">
                <a16:creationId xmlns:a16="http://schemas.microsoft.com/office/drawing/2014/main" id="{62D70393-F156-6F1E-809F-5778E271CFB7}"/>
              </a:ext>
            </a:extLst>
          </p:cNvPr>
          <p:cNvCxnSpPr>
            <a:cxnSpLocks/>
          </p:cNvCxnSpPr>
          <p:nvPr/>
        </p:nvCxnSpPr>
        <p:spPr>
          <a:xfrm>
            <a:off x="408239" y="5959312"/>
            <a:ext cx="32847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2FC7E3E-2B71-4D17-7F94-229A0F737A1F}"/>
              </a:ext>
            </a:extLst>
          </p:cNvPr>
          <p:cNvCxnSpPr>
            <a:cxnSpLocks/>
          </p:cNvCxnSpPr>
          <p:nvPr/>
        </p:nvCxnSpPr>
        <p:spPr>
          <a:xfrm>
            <a:off x="327290" y="2102336"/>
            <a:ext cx="32847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D114C8BB-7472-D2FB-8CAC-9701DB031FB8}"/>
              </a:ext>
            </a:extLst>
          </p:cNvPr>
          <p:cNvSpPr>
            <a:spLocks noGrp="1"/>
          </p:cNvSpPr>
          <p:nvPr>
            <p:ph type="title"/>
          </p:nvPr>
        </p:nvSpPr>
        <p:spPr>
          <a:xfrm>
            <a:off x="326567" y="779777"/>
            <a:ext cx="3751519" cy="1227364"/>
          </a:xfrm>
        </p:spPr>
        <p:txBody>
          <a:bodyPr vert="horz" lIns="91440" tIns="45720" rIns="91440" bIns="45720" rtlCol="0" anchor="ctr">
            <a:noAutofit/>
          </a:bodyPr>
          <a:lstStyle/>
          <a:p>
            <a:r>
              <a:rPr lang="en-US" sz="3200">
                <a:solidFill>
                  <a:schemeClr val="bg1"/>
                </a:solidFill>
                <a:latin typeface="Arial"/>
                <a:cs typeface="Arial"/>
              </a:rPr>
              <a:t>Unprecedented large-scale screen</a:t>
            </a:r>
            <a:endParaRPr lang="en-US" sz="3200">
              <a:solidFill>
                <a:schemeClr val="bg1"/>
              </a:solidFill>
            </a:endParaRPr>
          </a:p>
        </p:txBody>
      </p:sp>
    </p:spTree>
    <p:extLst>
      <p:ext uri="{BB962C8B-B14F-4D97-AF65-F5344CB8AC3E}">
        <p14:creationId xmlns:p14="http://schemas.microsoft.com/office/powerpoint/2010/main" val="3629527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D0F13-821A-A086-3915-314BE33B063B}"/>
              </a:ext>
            </a:extLst>
          </p:cNvPr>
          <p:cNvSpPr>
            <a:spLocks noGrp="1"/>
          </p:cNvSpPr>
          <p:nvPr>
            <p:ph type="title"/>
          </p:nvPr>
        </p:nvSpPr>
        <p:spPr>
          <a:xfrm>
            <a:off x="192670" y="507834"/>
            <a:ext cx="11806660" cy="1325563"/>
          </a:xfrm>
        </p:spPr>
        <p:txBody>
          <a:bodyPr>
            <a:normAutofit/>
          </a:bodyPr>
          <a:lstStyle/>
          <a:p>
            <a:r>
              <a:rPr lang="en-US" sz="3600">
                <a:latin typeface="+mj-lt"/>
                <a:cs typeface="Arial"/>
              </a:rPr>
              <a:t>Pilot data: LP815 increases GABA &amp; Serotonin in humans </a:t>
            </a:r>
            <a:endParaRPr lang="en-US" sz="3600">
              <a:latin typeface="+mj-lt"/>
            </a:endParaRPr>
          </a:p>
        </p:txBody>
      </p:sp>
      <p:sp>
        <p:nvSpPr>
          <p:cNvPr id="63" name="Text Placeholder 4">
            <a:extLst>
              <a:ext uri="{FF2B5EF4-FFF2-40B4-BE49-F238E27FC236}">
                <a16:creationId xmlns:a16="http://schemas.microsoft.com/office/drawing/2014/main" id="{03EB6F16-AF92-E542-4A12-E37F93EF5FDB}"/>
              </a:ext>
            </a:extLst>
          </p:cNvPr>
          <p:cNvSpPr txBox="1">
            <a:spLocks/>
          </p:cNvSpPr>
          <p:nvPr/>
        </p:nvSpPr>
        <p:spPr>
          <a:xfrm>
            <a:off x="96690" y="2146918"/>
            <a:ext cx="3661450" cy="356175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819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819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819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819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819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chemeClr val="accent1"/>
              </a:buClr>
            </a:pPr>
            <a:r>
              <a:rPr lang="en-US" b="1">
                <a:solidFill>
                  <a:schemeClr val="tx1"/>
                </a:solidFill>
                <a:latin typeface="+mn-lt"/>
                <a:ea typeface="Calibri"/>
                <a:cs typeface="Acid Grotesk"/>
              </a:rPr>
              <a:t>75% </a:t>
            </a:r>
            <a:r>
              <a:rPr lang="en-US" sz="2000">
                <a:solidFill>
                  <a:schemeClr val="tx1"/>
                </a:solidFill>
                <a:latin typeface="+mn-lt"/>
                <a:ea typeface="Calibri"/>
                <a:cs typeface="Acid Grotesk"/>
              </a:rPr>
              <a:t>of participants demonstrated an increase in GABA levels in urine, averaging 20% above baseline</a:t>
            </a:r>
            <a:br>
              <a:rPr lang="en-US" sz="2000">
                <a:latin typeface="+mn-lt"/>
                <a:ea typeface="Calibri"/>
                <a:cs typeface="Acid Grotesk"/>
              </a:rPr>
            </a:br>
            <a:endParaRPr lang="en-US" sz="2000">
              <a:solidFill>
                <a:schemeClr val="tx1"/>
              </a:solidFill>
              <a:latin typeface="+mn-lt"/>
              <a:ea typeface="Calibri"/>
              <a:cs typeface="Acid Grotesk"/>
            </a:endParaRPr>
          </a:p>
          <a:p>
            <a:pPr>
              <a:lnSpc>
                <a:spcPct val="100000"/>
              </a:lnSpc>
              <a:spcBef>
                <a:spcPts val="0"/>
              </a:spcBef>
              <a:buClr>
                <a:schemeClr val="accent1"/>
              </a:buClr>
            </a:pPr>
            <a:r>
              <a:rPr lang="en-US" b="1">
                <a:solidFill>
                  <a:schemeClr val="tx1"/>
                </a:solidFill>
                <a:latin typeface="+mn-lt"/>
                <a:ea typeface="Calibri"/>
                <a:cs typeface="Acid Grotesk"/>
              </a:rPr>
              <a:t>90% </a:t>
            </a:r>
            <a:r>
              <a:rPr lang="en-US" sz="2000">
                <a:solidFill>
                  <a:schemeClr val="tx1"/>
                </a:solidFill>
                <a:latin typeface="+mn-lt"/>
                <a:ea typeface="Calibri"/>
                <a:cs typeface="Acid Grotesk"/>
              </a:rPr>
              <a:t>of participants demonstrated an increase in urinary 5-HIAA, which is a metabolite of serotonin</a:t>
            </a:r>
            <a:br>
              <a:rPr lang="en-US" sz="2000">
                <a:solidFill>
                  <a:schemeClr val="tx1"/>
                </a:solidFill>
                <a:latin typeface="+mn-lt"/>
                <a:ea typeface="Calibri"/>
                <a:cs typeface="Acid Grotesk"/>
              </a:rPr>
            </a:br>
            <a:endParaRPr lang="en-US" sz="2000">
              <a:solidFill>
                <a:schemeClr val="tx1"/>
              </a:solidFill>
              <a:latin typeface="+mn-lt"/>
              <a:ea typeface="Calibri"/>
              <a:cs typeface="Acid Grotesk"/>
            </a:endParaRPr>
          </a:p>
          <a:p>
            <a:pPr marL="0" indent="0">
              <a:lnSpc>
                <a:spcPct val="100000"/>
              </a:lnSpc>
              <a:spcBef>
                <a:spcPts val="0"/>
              </a:spcBef>
              <a:buClr>
                <a:srgbClr val="B7D7FE"/>
              </a:buClr>
              <a:buNone/>
            </a:pPr>
            <a:endParaRPr lang="en-US" sz="2000">
              <a:latin typeface="+mn-lt"/>
              <a:ea typeface="Calibri"/>
              <a:cs typeface="Acid Grotesk"/>
            </a:endParaRPr>
          </a:p>
          <a:p>
            <a:pPr>
              <a:lnSpc>
                <a:spcPct val="100000"/>
              </a:lnSpc>
              <a:spcBef>
                <a:spcPts val="0"/>
              </a:spcBef>
              <a:buClr>
                <a:srgbClr val="B7D7FE"/>
              </a:buClr>
            </a:pPr>
            <a:endParaRPr lang="en-US" sz="2000">
              <a:solidFill>
                <a:schemeClr val="tx1"/>
              </a:solidFill>
              <a:latin typeface="+mn-lt"/>
              <a:ea typeface="Calibri"/>
              <a:cs typeface="Acid Grotesk"/>
            </a:endParaRPr>
          </a:p>
          <a:p>
            <a:pPr marL="0" indent="0">
              <a:lnSpc>
                <a:spcPct val="100000"/>
              </a:lnSpc>
              <a:spcBef>
                <a:spcPts val="0"/>
              </a:spcBef>
              <a:buNone/>
            </a:pPr>
            <a:endParaRPr lang="en-US" sz="1800">
              <a:solidFill>
                <a:schemeClr val="tx1"/>
              </a:solidFill>
              <a:latin typeface="+mn-lt"/>
              <a:ea typeface="Calibri"/>
              <a:cs typeface="Acid Grotesk"/>
            </a:endParaRPr>
          </a:p>
          <a:p>
            <a:pPr marL="0" indent="0">
              <a:lnSpc>
                <a:spcPct val="100000"/>
              </a:lnSpc>
              <a:spcBef>
                <a:spcPts val="0"/>
              </a:spcBef>
              <a:buNone/>
            </a:pPr>
            <a:endParaRPr lang="en-US" sz="1800">
              <a:solidFill>
                <a:schemeClr val="tx1"/>
              </a:solidFill>
              <a:latin typeface="+mn-lt"/>
              <a:ea typeface="Calibri"/>
              <a:cs typeface="Acid Grotesk"/>
            </a:endParaRPr>
          </a:p>
        </p:txBody>
      </p:sp>
      <p:sp>
        <p:nvSpPr>
          <p:cNvPr id="8" name="Rectangle 7">
            <a:extLst>
              <a:ext uri="{FF2B5EF4-FFF2-40B4-BE49-F238E27FC236}">
                <a16:creationId xmlns:a16="http://schemas.microsoft.com/office/drawing/2014/main" id="{607B052D-4556-E6B6-77A6-6F6595CAE260}"/>
              </a:ext>
            </a:extLst>
          </p:cNvPr>
          <p:cNvSpPr/>
          <p:nvPr/>
        </p:nvSpPr>
        <p:spPr>
          <a:xfrm>
            <a:off x="8659905" y="4141694"/>
            <a:ext cx="416943" cy="3450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5">
            <a:extLst>
              <a:ext uri="{FF2B5EF4-FFF2-40B4-BE49-F238E27FC236}">
                <a16:creationId xmlns:a16="http://schemas.microsoft.com/office/drawing/2014/main" id="{F2138394-72A6-0743-A558-9B7CE9CE018C}"/>
              </a:ext>
            </a:extLst>
          </p:cNvPr>
          <p:cNvSpPr>
            <a:spLocks noGrp="1"/>
          </p:cNvSpPr>
          <p:nvPr>
            <p:ph type="sldNum" sz="quarter" idx="14"/>
          </p:nvPr>
        </p:nvSpPr>
        <p:spPr>
          <a:xfrm>
            <a:off x="11135937" y="6310312"/>
            <a:ext cx="805051" cy="365125"/>
          </a:xfrm>
          <a:prstGeom prst="rect">
            <a:avLst/>
          </a:prstGeom>
        </p:spPr>
        <p:txBody>
          <a:bodyPr/>
          <a:lstStyle>
            <a:lvl1pPr>
              <a:defRPr sz="1000">
                <a:solidFill>
                  <a:srgbClr val="1E8197"/>
                </a:solidFill>
              </a:defRPr>
            </a:lvl1pPr>
          </a:lstStyle>
          <a:p>
            <a:pPr algn="r"/>
            <a:r>
              <a:rPr lang="en-US">
                <a:solidFill>
                  <a:schemeClr val="tx1"/>
                </a:solidFill>
              </a:rPr>
              <a:t>PAGE </a:t>
            </a:r>
            <a:fld id="{BDBF9DCE-55C5-154E-AC34-7A0AB594817D}" type="slidenum">
              <a:rPr lang="en-US" smtClean="0">
                <a:solidFill>
                  <a:schemeClr val="tx1"/>
                </a:solidFill>
              </a:rPr>
              <a:pPr algn="r"/>
              <a:t>12</a:t>
            </a:fld>
            <a:endParaRPr lang="en-US">
              <a:solidFill>
                <a:schemeClr val="tx1"/>
              </a:solidFill>
            </a:endParaRPr>
          </a:p>
        </p:txBody>
      </p:sp>
      <p:pic>
        <p:nvPicPr>
          <p:cNvPr id="3" name="Picture 2" descr="A blue and orange circle and lines&#10;&#10;Description automatically generated with medium confidence">
            <a:extLst>
              <a:ext uri="{FF2B5EF4-FFF2-40B4-BE49-F238E27FC236}">
                <a16:creationId xmlns:a16="http://schemas.microsoft.com/office/drawing/2014/main" id="{C97A3FAC-FF2A-B43B-10D4-A21C5CD54EF0}"/>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backgroundRemoval t="10000" b="90000" l="10000" r="90000"/>
                    </a14:imgEffect>
                  </a14:imgLayer>
                </a14:imgProps>
              </a:ext>
            </a:extLst>
          </a:blip>
          <a:srcRect l="2925" t="20277" r="2229" b="20278"/>
          <a:stretch/>
        </p:blipFill>
        <p:spPr>
          <a:xfrm>
            <a:off x="3855308" y="1493729"/>
            <a:ext cx="8144022" cy="4209228"/>
          </a:xfrm>
          <a:prstGeom prst="rect">
            <a:avLst/>
          </a:prstGeom>
        </p:spPr>
      </p:pic>
      <p:sp>
        <p:nvSpPr>
          <p:cNvPr id="4" name="Rounded Rectangle 3">
            <a:extLst>
              <a:ext uri="{FF2B5EF4-FFF2-40B4-BE49-F238E27FC236}">
                <a16:creationId xmlns:a16="http://schemas.microsoft.com/office/drawing/2014/main" id="{7A92F85F-DFAB-2CE3-B021-EE87AC6AB833}"/>
              </a:ext>
            </a:extLst>
          </p:cNvPr>
          <p:cNvSpPr/>
          <p:nvPr/>
        </p:nvSpPr>
        <p:spPr>
          <a:xfrm>
            <a:off x="4053900" y="1697929"/>
            <a:ext cx="7745650" cy="3850269"/>
          </a:xfrm>
          <a:prstGeom prst="roundRect">
            <a:avLst>
              <a:gd name="adj" fmla="val 688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omparison of a graph&#10;&#10;Description automatically generated">
            <a:extLst>
              <a:ext uri="{FF2B5EF4-FFF2-40B4-BE49-F238E27FC236}">
                <a16:creationId xmlns:a16="http://schemas.microsoft.com/office/drawing/2014/main" id="{F5934407-49A2-4C83-0039-0E32688D1C44}"/>
              </a:ext>
            </a:extLst>
          </p:cNvPr>
          <p:cNvPicPr>
            <a:picLocks noChangeAspect="1"/>
          </p:cNvPicPr>
          <p:nvPr/>
        </p:nvPicPr>
        <p:blipFill>
          <a:blip r:embed="rId5"/>
          <a:srcRect l="2147" t="3430" r="11208" b="4578"/>
          <a:stretch/>
        </p:blipFill>
        <p:spPr>
          <a:xfrm>
            <a:off x="4203525" y="1937270"/>
            <a:ext cx="7334937" cy="3507054"/>
          </a:xfrm>
          <a:prstGeom prst="rect">
            <a:avLst/>
          </a:prstGeom>
        </p:spPr>
      </p:pic>
      <p:sp>
        <p:nvSpPr>
          <p:cNvPr id="7" name="TextBox 6">
            <a:extLst>
              <a:ext uri="{FF2B5EF4-FFF2-40B4-BE49-F238E27FC236}">
                <a16:creationId xmlns:a16="http://schemas.microsoft.com/office/drawing/2014/main" id="{F1AAA312-3054-0A80-4655-B02707428E5F}"/>
              </a:ext>
            </a:extLst>
          </p:cNvPr>
          <p:cNvSpPr txBox="1"/>
          <p:nvPr/>
        </p:nvSpPr>
        <p:spPr>
          <a:xfrm>
            <a:off x="7832361" y="5628342"/>
            <a:ext cx="493231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14788C"/>
                </a:solidFill>
                <a:cs typeface="Arial"/>
              </a:rPr>
              <a:t>*5-hydroxyindoleacetic acid (5-HIAA), a metabolite of serotonin</a:t>
            </a:r>
            <a:endParaRPr lang="en-US">
              <a:solidFill>
                <a:srgbClr val="14788C"/>
              </a:solidFill>
            </a:endParaRPr>
          </a:p>
          <a:p>
            <a:pPr algn="l"/>
            <a:endParaRPr lang="en-US">
              <a:solidFill>
                <a:srgbClr val="14788C"/>
              </a:solidFill>
              <a:cs typeface="Arial"/>
            </a:endParaRPr>
          </a:p>
        </p:txBody>
      </p:sp>
      <p:sp>
        <p:nvSpPr>
          <p:cNvPr id="5" name="TextBox 4">
            <a:extLst>
              <a:ext uri="{FF2B5EF4-FFF2-40B4-BE49-F238E27FC236}">
                <a16:creationId xmlns:a16="http://schemas.microsoft.com/office/drawing/2014/main" id="{692DD09C-2CED-EF2A-652D-0DE2BD3DA415}"/>
              </a:ext>
            </a:extLst>
          </p:cNvPr>
          <p:cNvSpPr txBox="1"/>
          <p:nvPr/>
        </p:nvSpPr>
        <p:spPr>
          <a:xfrm>
            <a:off x="4475662" y="5615522"/>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Arial"/>
              </a:rPr>
              <a:t>n=8 (5 F, 3 M)</a:t>
            </a:r>
            <a:endParaRPr lang="en-US" sz="1100"/>
          </a:p>
        </p:txBody>
      </p:sp>
    </p:spTree>
    <p:extLst>
      <p:ext uri="{BB962C8B-B14F-4D97-AF65-F5344CB8AC3E}">
        <p14:creationId xmlns:p14="http://schemas.microsoft.com/office/powerpoint/2010/main" val="1600025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686BF7D0-DBFE-2F25-1AC1-CA5C59FC872D}"/>
              </a:ext>
            </a:extLst>
          </p:cNvPr>
          <p:cNvSpPr/>
          <p:nvPr/>
        </p:nvSpPr>
        <p:spPr>
          <a:xfrm>
            <a:off x="721218" y="5300383"/>
            <a:ext cx="10159284" cy="674258"/>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2BCE41-F1C5-F392-AA64-C3977BE48B28}"/>
              </a:ext>
            </a:extLst>
          </p:cNvPr>
          <p:cNvSpPr>
            <a:spLocks noGrp="1"/>
          </p:cNvSpPr>
          <p:nvPr>
            <p:ph type="title"/>
          </p:nvPr>
        </p:nvSpPr>
        <p:spPr>
          <a:xfrm>
            <a:off x="313339" y="-1887167"/>
            <a:ext cx="9484406" cy="3045558"/>
          </a:xfrm>
        </p:spPr>
        <p:txBody>
          <a:bodyPr>
            <a:normAutofit/>
          </a:bodyPr>
          <a:lstStyle/>
          <a:p>
            <a:r>
              <a:rPr lang="en-US" sz="3600">
                <a:solidFill>
                  <a:srgbClr val="15788D"/>
                </a:solidFill>
                <a:latin typeface="Arial"/>
                <a:cs typeface="Arial"/>
              </a:rPr>
              <a:t>GABA Probiotic, LP815</a:t>
            </a:r>
            <a:endParaRPr lang="en-US" sz="3600">
              <a:solidFill>
                <a:srgbClr val="15788D"/>
              </a:solidFill>
            </a:endParaRPr>
          </a:p>
        </p:txBody>
      </p:sp>
      <p:sp>
        <p:nvSpPr>
          <p:cNvPr id="3" name="Text Placeholder 2">
            <a:extLst>
              <a:ext uri="{FF2B5EF4-FFF2-40B4-BE49-F238E27FC236}">
                <a16:creationId xmlns:a16="http://schemas.microsoft.com/office/drawing/2014/main" id="{29B93083-66B2-00E9-C391-1B005818EE82}"/>
              </a:ext>
            </a:extLst>
          </p:cNvPr>
          <p:cNvSpPr>
            <a:spLocks noGrp="1"/>
          </p:cNvSpPr>
          <p:nvPr>
            <p:ph type="body" idx="1"/>
          </p:nvPr>
        </p:nvSpPr>
        <p:spPr>
          <a:xfrm>
            <a:off x="313339" y="1552078"/>
            <a:ext cx="9045814" cy="3394926"/>
          </a:xfrm>
        </p:spPr>
        <p:txBody>
          <a:bodyPr vert="horz" lIns="91440" tIns="45720" rIns="91440" bIns="45720" rtlCol="0" anchor="t">
            <a:noAutofit/>
          </a:bodyPr>
          <a:lstStyle/>
          <a:p>
            <a:pPr marL="285750" indent="-285750">
              <a:buClr>
                <a:srgbClr val="6A85E5"/>
              </a:buClr>
              <a:buFont typeface="Arial" panose="020B0604020202020204" pitchFamily="34" charset="0"/>
              <a:buChar char="•"/>
            </a:pPr>
            <a:r>
              <a:rPr lang="en-US" sz="1600" b="1" dirty="0">
                <a:solidFill>
                  <a:schemeClr val="tx1"/>
                </a:solidFill>
                <a:latin typeface="Arial"/>
                <a:cs typeface="Arial"/>
              </a:rPr>
              <a:t>Gut-Based GABA Production</a:t>
            </a:r>
            <a:r>
              <a:rPr lang="en-US" sz="1600" dirty="0">
                <a:solidFill>
                  <a:schemeClr val="tx1"/>
                </a:solidFill>
                <a:latin typeface="Arial"/>
                <a:cs typeface="Arial"/>
              </a:rPr>
              <a:t>: LP815 acts as a “GABA factory” in the gut, interacting with existing gut microbes to naturally produce the calming neurotransmitter where it can be absorbed and utilized.</a:t>
            </a:r>
            <a:br>
              <a:rPr lang="en-US" sz="1600" dirty="0"/>
            </a:br>
            <a:endParaRPr lang="en-US" sz="1600" dirty="0">
              <a:solidFill>
                <a:schemeClr val="tx1"/>
              </a:solidFill>
            </a:endParaRPr>
          </a:p>
          <a:p>
            <a:pPr marL="285750" indent="-285750">
              <a:buClr>
                <a:srgbClr val="6A85E5"/>
              </a:buClr>
              <a:buFont typeface="Arial" panose="020B0604020202020204" pitchFamily="34" charset="0"/>
              <a:buChar char="•"/>
            </a:pPr>
            <a:r>
              <a:rPr lang="en-US" sz="1600" b="1" dirty="0">
                <a:solidFill>
                  <a:schemeClr val="tx1"/>
                </a:solidFill>
                <a:latin typeface="Arial"/>
                <a:cs typeface="Arial"/>
              </a:rPr>
              <a:t>Sustained GABA Delivery</a:t>
            </a:r>
            <a:r>
              <a:rPr lang="en-US" sz="1600" dirty="0">
                <a:solidFill>
                  <a:schemeClr val="tx1"/>
                </a:solidFill>
                <a:latin typeface="Arial"/>
                <a:cs typeface="Arial"/>
              </a:rPr>
              <a:t>: Unlike traditional GABA supplements that deliver a quick, short-lived bolus and require frequent redosing, LP815 enables a sustained and consistent release aligned with the body’s physiological rhythms.</a:t>
            </a:r>
            <a:br>
              <a:rPr lang="en-US" sz="1600" dirty="0"/>
            </a:br>
            <a:endParaRPr lang="en-US" sz="1600" dirty="0">
              <a:solidFill>
                <a:schemeClr val="tx1"/>
              </a:solidFill>
            </a:endParaRPr>
          </a:p>
        </p:txBody>
      </p:sp>
      <p:sp>
        <p:nvSpPr>
          <p:cNvPr id="19" name="TextBox 18">
            <a:extLst>
              <a:ext uri="{FF2B5EF4-FFF2-40B4-BE49-F238E27FC236}">
                <a16:creationId xmlns:a16="http://schemas.microsoft.com/office/drawing/2014/main" id="{393C7F3D-9A6C-C5BA-8B8C-087727DAE66D}"/>
              </a:ext>
            </a:extLst>
          </p:cNvPr>
          <p:cNvSpPr txBox="1"/>
          <p:nvPr/>
        </p:nvSpPr>
        <p:spPr>
          <a:xfrm>
            <a:off x="9359153" y="7996518"/>
            <a:ext cx="184731" cy="369332"/>
          </a:xfrm>
          <a:prstGeom prst="rect">
            <a:avLst/>
          </a:prstGeom>
          <a:noFill/>
        </p:spPr>
        <p:txBody>
          <a:bodyPr wrap="none" rtlCol="0">
            <a:spAutoFit/>
          </a:bodyPr>
          <a:lstStyle/>
          <a:p>
            <a:endParaRPr lang="en-US"/>
          </a:p>
        </p:txBody>
      </p:sp>
      <p:pic>
        <p:nvPicPr>
          <p:cNvPr id="4" name="Picture 3">
            <a:extLst>
              <a:ext uri="{FF2B5EF4-FFF2-40B4-BE49-F238E27FC236}">
                <a16:creationId xmlns:a16="http://schemas.microsoft.com/office/drawing/2014/main" id="{7C99498E-5699-E351-F3FB-998CEC56B272}"/>
              </a:ext>
            </a:extLst>
          </p:cNvPr>
          <p:cNvPicPr>
            <a:picLocks noChangeAspect="1"/>
          </p:cNvPicPr>
          <p:nvPr/>
        </p:nvPicPr>
        <p:blipFill>
          <a:blip r:embed="rId3"/>
          <a:srcRect l="-1" t="19069" r="18715"/>
          <a:stretch/>
        </p:blipFill>
        <p:spPr>
          <a:xfrm>
            <a:off x="8862795" y="0"/>
            <a:ext cx="3608937" cy="3593206"/>
          </a:xfrm>
          <a:prstGeom prst="rect">
            <a:avLst/>
          </a:prstGeom>
        </p:spPr>
      </p:pic>
      <p:sp>
        <p:nvSpPr>
          <p:cNvPr id="5" name="TextBox 4">
            <a:extLst>
              <a:ext uri="{FF2B5EF4-FFF2-40B4-BE49-F238E27FC236}">
                <a16:creationId xmlns:a16="http://schemas.microsoft.com/office/drawing/2014/main" id="{19C92030-41C1-D90C-8CF4-EFA700C05CE7}"/>
              </a:ext>
            </a:extLst>
          </p:cNvPr>
          <p:cNvSpPr txBox="1"/>
          <p:nvPr/>
        </p:nvSpPr>
        <p:spPr>
          <a:xfrm>
            <a:off x="981307" y="5300383"/>
            <a:ext cx="9268948" cy="646331"/>
          </a:xfrm>
          <a:prstGeom prst="rect">
            <a:avLst/>
          </a:prstGeom>
          <a:noFill/>
        </p:spPr>
        <p:txBody>
          <a:bodyPr wrap="none" lIns="91440" tIns="45720" rIns="91440" bIns="45720" rtlCol="0" anchor="t">
            <a:spAutoFit/>
          </a:bodyPr>
          <a:lstStyle/>
          <a:p>
            <a:pPr algn="ctr"/>
            <a:r>
              <a:rPr lang="en-US" dirty="0">
                <a:solidFill>
                  <a:schemeClr val="bg1"/>
                </a:solidFill>
              </a:rPr>
              <a:t>"GABA Probiotic, LP815 delivers long-lasting stress and sleep support by</a:t>
            </a:r>
          </a:p>
          <a:p>
            <a:pPr algn="ctr"/>
            <a:r>
              <a:rPr lang="en-US" dirty="0">
                <a:solidFill>
                  <a:schemeClr val="bg1"/>
                </a:solidFill>
              </a:rPr>
              <a:t> turning your gut into a natural GABA factory, no redosing, just real results you can feel."</a:t>
            </a:r>
            <a:endParaRPr lang="en-US" dirty="0">
              <a:solidFill>
                <a:schemeClr val="bg1"/>
              </a:solidFill>
              <a:cs typeface="Arial"/>
            </a:endParaRPr>
          </a:p>
        </p:txBody>
      </p:sp>
      <p:sp>
        <p:nvSpPr>
          <p:cNvPr id="7" name="Text Placeholder 2">
            <a:extLst>
              <a:ext uri="{FF2B5EF4-FFF2-40B4-BE49-F238E27FC236}">
                <a16:creationId xmlns:a16="http://schemas.microsoft.com/office/drawing/2014/main" id="{1E74D87D-AA30-16A6-A49A-31A6CAD128F5}"/>
              </a:ext>
            </a:extLst>
          </p:cNvPr>
          <p:cNvSpPr txBox="1">
            <a:spLocks/>
          </p:cNvSpPr>
          <p:nvPr/>
        </p:nvSpPr>
        <p:spPr>
          <a:xfrm>
            <a:off x="313339" y="2749332"/>
            <a:ext cx="9936916" cy="339492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Clr>
                <a:srgbClr val="6A85E5"/>
              </a:buClr>
            </a:pPr>
            <a:br>
              <a:rPr lang="en-US" sz="1600" dirty="0"/>
            </a:br>
            <a:br>
              <a:rPr lang="en-US" sz="1600" dirty="0"/>
            </a:br>
            <a:endParaRPr lang="en-US" sz="1600" dirty="0">
              <a:solidFill>
                <a:schemeClr val="tx1"/>
              </a:solidFill>
            </a:endParaRPr>
          </a:p>
          <a:p>
            <a:pPr marL="285750" indent="-285750">
              <a:buClr>
                <a:srgbClr val="6A85E5"/>
              </a:buClr>
              <a:buFont typeface="Arial" panose="020B0604020202020204" pitchFamily="34" charset="0"/>
              <a:buChar char="•"/>
            </a:pPr>
            <a:r>
              <a:rPr lang="en-US" sz="1600" b="1" dirty="0">
                <a:solidFill>
                  <a:schemeClr val="tx1"/>
                </a:solidFill>
                <a:latin typeface="Arial"/>
                <a:cs typeface="Arial"/>
              </a:rPr>
              <a:t>Long-Lasting Support for Stress &amp; Sleep</a:t>
            </a:r>
            <a:r>
              <a:rPr lang="en-US" sz="1600" dirty="0">
                <a:solidFill>
                  <a:schemeClr val="tx1"/>
                </a:solidFill>
                <a:latin typeface="Arial"/>
                <a:cs typeface="Arial"/>
              </a:rPr>
              <a:t>: Clinical findings show GABA levels significantly increase within one week, with users reporting improvements in stress response and sleep quality by week four—delivering lasting support through continued use.</a:t>
            </a:r>
            <a:br>
              <a:rPr lang="en-US" sz="1600" dirty="0"/>
            </a:br>
            <a:endParaRPr lang="en-US" sz="1600" dirty="0">
              <a:solidFill>
                <a:schemeClr val="tx1"/>
              </a:solidFill>
            </a:endParaRPr>
          </a:p>
          <a:p>
            <a:pPr marL="285750" indent="-285750">
              <a:buClr>
                <a:srgbClr val="6A85E5"/>
              </a:buClr>
              <a:buFont typeface="Arial" panose="020B0604020202020204" pitchFamily="34" charset="0"/>
              <a:buChar char="•"/>
            </a:pPr>
            <a:r>
              <a:rPr lang="en-US" sz="1600" b="1" dirty="0">
                <a:solidFill>
                  <a:schemeClr val="tx1"/>
                </a:solidFill>
                <a:latin typeface="Arial"/>
                <a:cs typeface="Arial"/>
              </a:rPr>
              <a:t>Optimized for Human Physiology</a:t>
            </a:r>
            <a:r>
              <a:rPr lang="en-US" sz="1600" dirty="0">
                <a:solidFill>
                  <a:schemeClr val="tx1"/>
                </a:solidFill>
                <a:latin typeface="Arial"/>
                <a:cs typeface="Arial"/>
              </a:rPr>
              <a:t>: LP815 is one of the few strains proven to produce GABA within the body’s natural pH range, ensuring more consistent, biologically relevant effects.</a:t>
            </a:r>
          </a:p>
        </p:txBody>
      </p:sp>
    </p:spTree>
    <p:extLst>
      <p:ext uri="{BB962C8B-B14F-4D97-AF65-F5344CB8AC3E}">
        <p14:creationId xmlns:p14="http://schemas.microsoft.com/office/powerpoint/2010/main" val="1472180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7C5A1F4D-D737-12C8-C975-9EC99A910469}"/>
              </a:ext>
            </a:extLst>
          </p:cNvPr>
          <p:cNvSpPr/>
          <p:nvPr/>
        </p:nvSpPr>
        <p:spPr>
          <a:xfrm>
            <a:off x="1482550" y="5300383"/>
            <a:ext cx="8315195" cy="742608"/>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2BCE41-F1C5-F392-AA64-C3977BE48B28}"/>
              </a:ext>
            </a:extLst>
          </p:cNvPr>
          <p:cNvSpPr>
            <a:spLocks noGrp="1"/>
          </p:cNvSpPr>
          <p:nvPr>
            <p:ph type="title"/>
          </p:nvPr>
        </p:nvSpPr>
        <p:spPr>
          <a:xfrm>
            <a:off x="220742" y="-1769636"/>
            <a:ext cx="9484406" cy="3045558"/>
          </a:xfrm>
        </p:spPr>
        <p:txBody>
          <a:bodyPr>
            <a:normAutofit/>
          </a:bodyPr>
          <a:lstStyle/>
          <a:p>
            <a:r>
              <a:rPr lang="en-US" sz="3600">
                <a:solidFill>
                  <a:srgbClr val="15788D"/>
                </a:solidFill>
                <a:latin typeface="Arial"/>
                <a:cs typeface="Arial"/>
              </a:rPr>
              <a:t>LP815</a:t>
            </a:r>
            <a:r>
              <a:rPr lang="en-US" sz="3600" baseline="30000">
                <a:solidFill>
                  <a:srgbClr val="15788D"/>
                </a:solidFill>
                <a:latin typeface="Arial"/>
                <a:cs typeface="Arial"/>
              </a:rPr>
              <a:t>®</a:t>
            </a:r>
            <a:r>
              <a:rPr lang="en-US" sz="3600">
                <a:solidFill>
                  <a:srgbClr val="15788D"/>
                </a:solidFill>
                <a:latin typeface="Arial"/>
                <a:cs typeface="Arial"/>
              </a:rPr>
              <a:t> </a:t>
            </a:r>
            <a:r>
              <a:rPr lang="en-US" sz="3600">
                <a:solidFill>
                  <a:srgbClr val="6A85E5"/>
                </a:solidFill>
                <a:latin typeface="Arial"/>
                <a:cs typeface="Arial"/>
              </a:rPr>
              <a:t>for better sleep</a:t>
            </a:r>
            <a:endParaRPr lang="en-US" sz="3600">
              <a:solidFill>
                <a:srgbClr val="6A85E5"/>
              </a:solidFill>
            </a:endParaRPr>
          </a:p>
        </p:txBody>
      </p:sp>
      <p:sp>
        <p:nvSpPr>
          <p:cNvPr id="3" name="Text Placeholder 2">
            <a:extLst>
              <a:ext uri="{FF2B5EF4-FFF2-40B4-BE49-F238E27FC236}">
                <a16:creationId xmlns:a16="http://schemas.microsoft.com/office/drawing/2014/main" id="{29B93083-66B2-00E9-C391-1B005818EE82}"/>
              </a:ext>
            </a:extLst>
          </p:cNvPr>
          <p:cNvSpPr>
            <a:spLocks noGrp="1"/>
          </p:cNvSpPr>
          <p:nvPr>
            <p:ph type="body" idx="1"/>
          </p:nvPr>
        </p:nvSpPr>
        <p:spPr>
          <a:xfrm>
            <a:off x="214968" y="1454342"/>
            <a:ext cx="9231551" cy="2283361"/>
          </a:xfrm>
        </p:spPr>
        <p:txBody>
          <a:bodyPr vert="horz" lIns="91440" tIns="45720" rIns="91440" bIns="45720" rtlCol="0" anchor="t">
            <a:noAutofit/>
          </a:bodyPr>
          <a:lstStyle/>
          <a:p>
            <a:pPr marL="285750" indent="-285750">
              <a:buClr>
                <a:srgbClr val="6A85E5"/>
              </a:buClr>
              <a:buFont typeface="Arial" panose="020B0604020202020204" pitchFamily="34" charset="0"/>
              <a:buChar char="•"/>
            </a:pPr>
            <a:r>
              <a:rPr lang="en-US" sz="1600" b="1" dirty="0">
                <a:solidFill>
                  <a:schemeClr val="tx1"/>
                </a:solidFill>
              </a:rPr>
              <a:t>Microbiome-Based Sleep Support</a:t>
            </a:r>
            <a:r>
              <a:rPr lang="en-US" sz="1600" dirty="0">
                <a:solidFill>
                  <a:schemeClr val="tx1"/>
                </a:solidFill>
              </a:rPr>
              <a:t>: LP815</a:t>
            </a:r>
            <a:r>
              <a:rPr lang="en-US" sz="1600" baseline="30000" dirty="0">
                <a:solidFill>
                  <a:schemeClr val="tx1"/>
                </a:solidFill>
              </a:rPr>
              <a:t>®</a:t>
            </a:r>
            <a:r>
              <a:rPr lang="en-US" sz="1600" dirty="0">
                <a:solidFill>
                  <a:schemeClr val="tx1"/>
                </a:solidFill>
              </a:rPr>
              <a:t> is a clinically backed probiotic that stimulates natural GABA production in the gut, supporting the body’s transition into restorative sleep.</a:t>
            </a:r>
            <a:br>
              <a:rPr lang="en-US" sz="1600" dirty="0">
                <a:solidFill>
                  <a:schemeClr val="tx1"/>
                </a:solidFill>
              </a:rPr>
            </a:br>
            <a:endParaRPr lang="en-US" sz="1600" dirty="0">
              <a:solidFill>
                <a:schemeClr val="tx1"/>
              </a:solidFill>
            </a:endParaRPr>
          </a:p>
          <a:p>
            <a:pPr marL="285750" indent="-285750">
              <a:buClr>
                <a:srgbClr val="6A85E5"/>
              </a:buClr>
              <a:buFont typeface="Arial" panose="020B0604020202020204" pitchFamily="34" charset="0"/>
              <a:buChar char="•"/>
            </a:pPr>
            <a:r>
              <a:rPr lang="en-US" sz="1600" b="1" dirty="0">
                <a:solidFill>
                  <a:schemeClr val="tx1"/>
                </a:solidFill>
              </a:rPr>
              <a:t>Sustained Results</a:t>
            </a:r>
            <a:r>
              <a:rPr lang="en-US" sz="1600" dirty="0">
                <a:solidFill>
                  <a:schemeClr val="tx1"/>
                </a:solidFill>
              </a:rPr>
              <a:t>: Clinical findings show GABA levels rise within one week, with users reporting improved sleep and reduced stress by week four, without the risk of dependency.</a:t>
            </a:r>
            <a:br>
              <a:rPr lang="en-US" sz="1600" dirty="0">
                <a:solidFill>
                  <a:schemeClr val="tx1"/>
                </a:solidFill>
              </a:rPr>
            </a:br>
            <a:endParaRPr lang="en-US" sz="1600" dirty="0">
              <a:solidFill>
                <a:schemeClr val="tx1"/>
              </a:solidFill>
            </a:endParaRPr>
          </a:p>
          <a:p>
            <a:pPr marL="285750" indent="-285750">
              <a:buClr>
                <a:srgbClr val="6A85E5"/>
              </a:buClr>
              <a:buFont typeface="Arial" panose="020B0604020202020204" pitchFamily="34" charset="0"/>
              <a:buChar char="•"/>
            </a:pPr>
            <a:r>
              <a:rPr lang="en-US" sz="1600" b="1" dirty="0">
                <a:solidFill>
                  <a:schemeClr val="tx1"/>
                </a:solidFill>
              </a:rPr>
              <a:t>Dual Action: Stress + Sleep</a:t>
            </a:r>
            <a:r>
              <a:rPr lang="en-US" sz="1600" dirty="0">
                <a:solidFill>
                  <a:schemeClr val="tx1"/>
                </a:solidFill>
              </a:rPr>
              <a:t>: By targeting the gut-brain axis, LP815</a:t>
            </a:r>
            <a:r>
              <a:rPr lang="en-US" sz="1600" baseline="30000" dirty="0">
                <a:solidFill>
                  <a:schemeClr val="tx1"/>
                </a:solidFill>
              </a:rPr>
              <a:t>®</a:t>
            </a:r>
            <a:r>
              <a:rPr lang="en-US" sz="1600" dirty="0">
                <a:solidFill>
                  <a:schemeClr val="tx1"/>
                </a:solidFill>
              </a:rPr>
              <a:t> provides stress relief and sleep support in one root cause solution.</a:t>
            </a:r>
          </a:p>
        </p:txBody>
      </p:sp>
      <p:sp>
        <p:nvSpPr>
          <p:cNvPr id="19" name="TextBox 18">
            <a:extLst>
              <a:ext uri="{FF2B5EF4-FFF2-40B4-BE49-F238E27FC236}">
                <a16:creationId xmlns:a16="http://schemas.microsoft.com/office/drawing/2014/main" id="{393C7F3D-9A6C-C5BA-8B8C-087727DAE66D}"/>
              </a:ext>
            </a:extLst>
          </p:cNvPr>
          <p:cNvSpPr txBox="1"/>
          <p:nvPr/>
        </p:nvSpPr>
        <p:spPr>
          <a:xfrm>
            <a:off x="9359153" y="7996518"/>
            <a:ext cx="184731" cy="369332"/>
          </a:xfrm>
          <a:prstGeom prst="rect">
            <a:avLst/>
          </a:prstGeom>
          <a:noFill/>
        </p:spPr>
        <p:txBody>
          <a:bodyPr wrap="none" rtlCol="0">
            <a:spAutoFit/>
          </a:bodyPr>
          <a:lstStyle/>
          <a:p>
            <a:endParaRPr lang="en-US"/>
          </a:p>
        </p:txBody>
      </p:sp>
      <p:pic>
        <p:nvPicPr>
          <p:cNvPr id="4" name="Picture 3">
            <a:extLst>
              <a:ext uri="{FF2B5EF4-FFF2-40B4-BE49-F238E27FC236}">
                <a16:creationId xmlns:a16="http://schemas.microsoft.com/office/drawing/2014/main" id="{7C99498E-5699-E351-F3FB-998CEC56B272}"/>
              </a:ext>
            </a:extLst>
          </p:cNvPr>
          <p:cNvPicPr>
            <a:picLocks noChangeAspect="1"/>
          </p:cNvPicPr>
          <p:nvPr/>
        </p:nvPicPr>
        <p:blipFill>
          <a:blip r:embed="rId3"/>
          <a:srcRect l="-1" t="19069" r="18715"/>
          <a:stretch/>
        </p:blipFill>
        <p:spPr>
          <a:xfrm>
            <a:off x="9065734" y="0"/>
            <a:ext cx="3264811" cy="3250580"/>
          </a:xfrm>
          <a:prstGeom prst="rect">
            <a:avLst/>
          </a:prstGeom>
        </p:spPr>
      </p:pic>
      <p:sp>
        <p:nvSpPr>
          <p:cNvPr id="6" name="TextBox 5">
            <a:extLst>
              <a:ext uri="{FF2B5EF4-FFF2-40B4-BE49-F238E27FC236}">
                <a16:creationId xmlns:a16="http://schemas.microsoft.com/office/drawing/2014/main" id="{E84AF4DA-D55A-77D4-5B67-29B7091B34C1}"/>
              </a:ext>
            </a:extLst>
          </p:cNvPr>
          <p:cNvSpPr txBox="1"/>
          <p:nvPr/>
        </p:nvSpPr>
        <p:spPr>
          <a:xfrm>
            <a:off x="1742805" y="5348521"/>
            <a:ext cx="7708713" cy="646331"/>
          </a:xfrm>
          <a:prstGeom prst="rect">
            <a:avLst/>
          </a:prstGeom>
          <a:noFill/>
          <a:ln>
            <a:noFill/>
          </a:ln>
        </p:spPr>
        <p:txBody>
          <a:bodyPr wrap="none" rtlCol="0">
            <a:spAutoFit/>
          </a:bodyPr>
          <a:lstStyle/>
          <a:p>
            <a:pPr algn="ctr"/>
            <a:r>
              <a:rPr lang="en-US" dirty="0">
                <a:solidFill>
                  <a:schemeClr val="bg1"/>
                </a:solidFill>
              </a:rPr>
              <a:t>"LP815</a:t>
            </a:r>
            <a:r>
              <a:rPr lang="en-US" baseline="30000" dirty="0">
                <a:solidFill>
                  <a:schemeClr val="bg1"/>
                </a:solidFill>
              </a:rPr>
              <a:t>®</a:t>
            </a:r>
            <a:r>
              <a:rPr lang="en-US" dirty="0">
                <a:solidFill>
                  <a:schemeClr val="bg1"/>
                </a:solidFill>
              </a:rPr>
              <a:t> offers non-drowsy, microbiome-based sleep and stress support </a:t>
            </a:r>
          </a:p>
          <a:p>
            <a:pPr algn="ctr"/>
            <a:r>
              <a:rPr lang="en-US" dirty="0">
                <a:solidFill>
                  <a:schemeClr val="bg1"/>
                </a:solidFill>
              </a:rPr>
              <a:t>that works with your biology - not against it - for longer, deeper sleep"</a:t>
            </a:r>
          </a:p>
        </p:txBody>
      </p:sp>
      <p:sp>
        <p:nvSpPr>
          <p:cNvPr id="7" name="Text Placeholder 2">
            <a:extLst>
              <a:ext uri="{FF2B5EF4-FFF2-40B4-BE49-F238E27FC236}">
                <a16:creationId xmlns:a16="http://schemas.microsoft.com/office/drawing/2014/main" id="{8939179B-7D4D-A265-BA7B-7D4A13BABAD1}"/>
              </a:ext>
            </a:extLst>
          </p:cNvPr>
          <p:cNvSpPr txBox="1">
            <a:spLocks/>
          </p:cNvSpPr>
          <p:nvPr/>
        </p:nvSpPr>
        <p:spPr>
          <a:xfrm>
            <a:off x="219966" y="3429000"/>
            <a:ext cx="11186300" cy="339492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Clr>
                <a:srgbClr val="6A85E5"/>
              </a:buClr>
            </a:pPr>
            <a:endParaRPr lang="en-US" sz="1600" dirty="0">
              <a:solidFill>
                <a:schemeClr val="tx1"/>
              </a:solidFill>
            </a:endParaRPr>
          </a:p>
          <a:p>
            <a:pPr marL="285750" indent="-285750">
              <a:buClr>
                <a:srgbClr val="6A85E5"/>
              </a:buClr>
              <a:buFont typeface="Arial" panose="020B0604020202020204" pitchFamily="34" charset="0"/>
              <a:buChar char="•"/>
            </a:pPr>
            <a:r>
              <a:rPr lang="en-US" sz="1600" b="1" dirty="0">
                <a:solidFill>
                  <a:schemeClr val="tx1"/>
                </a:solidFill>
              </a:rPr>
              <a:t>Biologically Aligned, Not Forced</a:t>
            </a:r>
            <a:r>
              <a:rPr lang="en-US" sz="1600" dirty="0">
                <a:solidFill>
                  <a:schemeClr val="tx1"/>
                </a:solidFill>
              </a:rPr>
              <a:t>: Unlike melatonin or sleep drugs that override the brain’s natural rhythms, LP815</a:t>
            </a:r>
            <a:r>
              <a:rPr lang="en-US" sz="1600" baseline="30000" dirty="0">
                <a:solidFill>
                  <a:schemeClr val="tx1"/>
                </a:solidFill>
              </a:rPr>
              <a:t>® </a:t>
            </a:r>
            <a:r>
              <a:rPr lang="en-US" sz="1600" dirty="0">
                <a:solidFill>
                  <a:schemeClr val="tx1"/>
                </a:solidFill>
              </a:rPr>
              <a:t>may help restore circadian balance by working in sync with your internal clock.</a:t>
            </a:r>
            <a:br>
              <a:rPr lang="en-US" sz="1600" dirty="0">
                <a:solidFill>
                  <a:schemeClr val="tx1"/>
                </a:solidFill>
              </a:rPr>
            </a:br>
            <a:endParaRPr lang="en-US" sz="1600" dirty="0">
              <a:solidFill>
                <a:schemeClr val="tx1"/>
              </a:solidFill>
            </a:endParaRPr>
          </a:p>
          <a:p>
            <a:pPr marL="285750" indent="-285750">
              <a:buClr>
                <a:srgbClr val="6A85E5"/>
              </a:buClr>
              <a:buFont typeface="Arial" panose="020B0604020202020204" pitchFamily="34" charset="0"/>
              <a:buChar char="•"/>
            </a:pPr>
            <a:r>
              <a:rPr lang="en-US" sz="1600" b="1" dirty="0">
                <a:solidFill>
                  <a:schemeClr val="tx1"/>
                </a:solidFill>
              </a:rPr>
              <a:t>Deep Sleep, Naturally</a:t>
            </a:r>
            <a:r>
              <a:rPr lang="en-US" sz="1600" dirty="0">
                <a:solidFill>
                  <a:schemeClr val="tx1"/>
                </a:solidFill>
              </a:rPr>
              <a:t>: Encourages deeper, higher-quality sleep by calming the nervous system through GABA modulation, not by inducing drowsiness or causing next day adverse effects. </a:t>
            </a:r>
          </a:p>
        </p:txBody>
      </p:sp>
      <p:sp>
        <p:nvSpPr>
          <p:cNvPr id="9" name="Slide Number Placeholder 2">
            <a:extLst>
              <a:ext uri="{FF2B5EF4-FFF2-40B4-BE49-F238E27FC236}">
                <a16:creationId xmlns:a16="http://schemas.microsoft.com/office/drawing/2014/main" id="{5283F250-FBD8-FE23-F7D7-64BE617568E4}"/>
              </a:ext>
            </a:extLst>
          </p:cNvPr>
          <p:cNvSpPr txBox="1">
            <a:spLocks/>
          </p:cNvSpPr>
          <p:nvPr/>
        </p:nvSpPr>
        <p:spPr>
          <a:xfrm>
            <a:off x="10698139" y="6355588"/>
            <a:ext cx="80505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t>PAGE </a:t>
            </a:r>
            <a:fld id="{BDBF9DCE-55C5-154E-AC34-7A0AB594817D}" type="slidenum">
              <a:rPr lang="en-US" sz="1050" smtClean="0"/>
              <a:pPr/>
              <a:t>14</a:t>
            </a:fld>
            <a:endParaRPr lang="en-US" sz="1050"/>
          </a:p>
        </p:txBody>
      </p:sp>
    </p:spTree>
    <p:extLst>
      <p:ext uri="{BB962C8B-B14F-4D97-AF65-F5344CB8AC3E}">
        <p14:creationId xmlns:p14="http://schemas.microsoft.com/office/powerpoint/2010/main" val="3184723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044D2-259A-8590-CCEE-6FC5565C66B3}"/>
              </a:ext>
            </a:extLst>
          </p:cNvPr>
          <p:cNvSpPr>
            <a:spLocks noGrp="1"/>
          </p:cNvSpPr>
          <p:nvPr>
            <p:ph type="title"/>
          </p:nvPr>
        </p:nvSpPr>
        <p:spPr>
          <a:xfrm>
            <a:off x="479440" y="305569"/>
            <a:ext cx="9378855" cy="1325563"/>
          </a:xfrm>
        </p:spPr>
        <p:txBody>
          <a:bodyPr>
            <a:normAutofit/>
          </a:bodyPr>
          <a:lstStyle/>
          <a:p>
            <a:r>
              <a:rPr lang="en-US" sz="3600">
                <a:latin typeface="Arial"/>
                <a:cs typeface="Arial"/>
              </a:rPr>
              <a:t>First Human DB-RPC Clinical Trial: </a:t>
            </a:r>
            <a:br>
              <a:rPr lang="en-US" sz="3600">
                <a:latin typeface="Arial"/>
                <a:cs typeface="Arial"/>
              </a:rPr>
            </a:br>
            <a:r>
              <a:rPr lang="en-US" sz="3600">
                <a:latin typeface="Arial"/>
                <a:cs typeface="Arial"/>
              </a:rPr>
              <a:t>LP815 Stress/Mood Study</a:t>
            </a:r>
            <a:endParaRPr lang="en-US" sz="900" i="1">
              <a:latin typeface="Arial"/>
              <a:cs typeface="Arial"/>
            </a:endParaRPr>
          </a:p>
        </p:txBody>
      </p:sp>
      <p:sp>
        <p:nvSpPr>
          <p:cNvPr id="7" name="TextBox 6">
            <a:extLst>
              <a:ext uri="{FF2B5EF4-FFF2-40B4-BE49-F238E27FC236}">
                <a16:creationId xmlns:a16="http://schemas.microsoft.com/office/drawing/2014/main" id="{1979A84C-4314-5B8F-88C4-0853EEC3B32A}"/>
              </a:ext>
            </a:extLst>
          </p:cNvPr>
          <p:cNvSpPr txBox="1"/>
          <p:nvPr/>
        </p:nvSpPr>
        <p:spPr>
          <a:xfrm>
            <a:off x="570227" y="5093451"/>
            <a:ext cx="10882760" cy="784830"/>
          </a:xfrm>
          <a:prstGeom prst="rect">
            <a:avLst/>
          </a:prstGeom>
          <a:noFill/>
        </p:spPr>
        <p:txBody>
          <a:bodyPr wrap="square" lIns="91440" tIns="45720" rIns="91440" bIns="45720" anchor="t">
            <a:spAutoFit/>
          </a:bodyPr>
          <a:lstStyle/>
          <a:p>
            <a:pPr>
              <a:spcBef>
                <a:spcPts val="0"/>
              </a:spcBef>
              <a:spcAft>
                <a:spcPts val="600"/>
              </a:spcAft>
            </a:pPr>
            <a:r>
              <a:rPr lang="en-US" sz="2000" b="1">
                <a:effectLst/>
              </a:rPr>
              <a:t>ENDPOINTS:</a:t>
            </a:r>
            <a:endParaRPr lang="en-US" b="1">
              <a:effectLst/>
            </a:endParaRPr>
          </a:p>
          <a:p>
            <a:pPr>
              <a:buClr>
                <a:schemeClr val="accent2"/>
              </a:buClr>
              <a:buSzPct val="80000"/>
              <a:tabLst>
                <a:tab pos="914400" algn="l"/>
              </a:tabLst>
            </a:pPr>
            <a:r>
              <a:rPr lang="en-US" sz="2000" kern="0">
                <a:effectLst/>
                <a:ea typeface="Times New Roman" panose="02020603050405020304" pitchFamily="18" charset="0"/>
                <a:cs typeface="Calibri"/>
              </a:rPr>
              <a:t>Anxiety</a:t>
            </a:r>
            <a:r>
              <a:rPr lang="en-US" sz="2000" b="1" kern="0">
                <a:effectLst/>
                <a:ea typeface="Times New Roman" panose="02020603050405020304" pitchFamily="18" charset="0"/>
                <a:cs typeface="Calibri"/>
              </a:rPr>
              <a:t> </a:t>
            </a:r>
            <a:r>
              <a:rPr lang="en-US" sz="2000" kern="0">
                <a:effectLst/>
                <a:ea typeface="Times New Roman" panose="02020603050405020304" pitchFamily="18" charset="0"/>
                <a:cs typeface="Calibri"/>
              </a:rPr>
              <a:t>GAD-7 questionnaire </a:t>
            </a:r>
            <a:r>
              <a:rPr lang="en-US" sz="2000" b="1" kern="0">
                <a:effectLst/>
                <a:ea typeface="Times New Roman" panose="02020603050405020304" pitchFamily="18" charset="0"/>
                <a:cs typeface="Calibri"/>
              </a:rPr>
              <a:t>|</a:t>
            </a:r>
            <a:r>
              <a:rPr lang="en-US" sz="2000" kern="0">
                <a:effectLst/>
                <a:ea typeface="Times New Roman" panose="02020603050405020304" pitchFamily="18" charset="0"/>
                <a:cs typeface="Calibri"/>
              </a:rPr>
              <a:t> HRV </a:t>
            </a:r>
            <a:r>
              <a:rPr lang="en-US" sz="2000" b="1" kern="0">
                <a:effectLst/>
                <a:ea typeface="Times New Roman" panose="02020603050405020304" pitchFamily="18" charset="0"/>
                <a:cs typeface="Calibri"/>
              </a:rPr>
              <a:t>|</a:t>
            </a:r>
            <a:r>
              <a:rPr lang="en-US" sz="2000" kern="0">
                <a:effectLst/>
                <a:ea typeface="Times New Roman" panose="02020603050405020304" pitchFamily="18" charset="0"/>
                <a:cs typeface="Calibri"/>
              </a:rPr>
              <a:t> Sleep Metrics (latency, sleep stages)</a:t>
            </a:r>
            <a:endParaRPr lang="en-US" sz="2000" kern="100">
              <a:effectLst/>
              <a:ea typeface="Calibri" panose="020F0502020204030204" pitchFamily="34" charset="0"/>
              <a:cs typeface="Calibri"/>
            </a:endParaRPr>
          </a:p>
        </p:txBody>
      </p:sp>
      <p:sp>
        <p:nvSpPr>
          <p:cNvPr id="6" name="Slide Number Placeholder 15">
            <a:extLst>
              <a:ext uri="{FF2B5EF4-FFF2-40B4-BE49-F238E27FC236}">
                <a16:creationId xmlns:a16="http://schemas.microsoft.com/office/drawing/2014/main" id="{20C34D12-54E9-6297-F32F-125D92DBE202}"/>
              </a:ext>
            </a:extLst>
          </p:cNvPr>
          <p:cNvSpPr>
            <a:spLocks noGrp="1"/>
          </p:cNvSpPr>
          <p:nvPr>
            <p:ph type="sldNum" sz="quarter" idx="14"/>
          </p:nvPr>
        </p:nvSpPr>
        <p:spPr>
          <a:xfrm>
            <a:off x="11135937" y="6310312"/>
            <a:ext cx="805051" cy="365125"/>
          </a:xfrm>
          <a:prstGeom prst="rect">
            <a:avLst/>
          </a:prstGeom>
        </p:spPr>
        <p:txBody>
          <a:bodyPr/>
          <a:lstStyle>
            <a:lvl1pPr>
              <a:defRPr sz="1000">
                <a:solidFill>
                  <a:srgbClr val="1E8197"/>
                </a:solidFill>
              </a:defRPr>
            </a:lvl1pPr>
          </a:lstStyle>
          <a:p>
            <a:pPr algn="r"/>
            <a:r>
              <a:rPr lang="en-US">
                <a:solidFill>
                  <a:schemeClr val="tx1"/>
                </a:solidFill>
              </a:rPr>
              <a:t>PAGE </a:t>
            </a:r>
            <a:fld id="{BDBF9DCE-55C5-154E-AC34-7A0AB594817D}" type="slidenum">
              <a:rPr lang="en-US" smtClean="0">
                <a:solidFill>
                  <a:schemeClr val="tx1"/>
                </a:solidFill>
              </a:rPr>
              <a:pPr algn="r"/>
              <a:t>15</a:t>
            </a:fld>
            <a:endParaRPr lang="en-US">
              <a:solidFill>
                <a:schemeClr val="tx1"/>
              </a:solidFill>
            </a:endParaRPr>
          </a:p>
        </p:txBody>
      </p:sp>
      <p:sp>
        <p:nvSpPr>
          <p:cNvPr id="3" name="Rounded Rectangle 2">
            <a:extLst>
              <a:ext uri="{FF2B5EF4-FFF2-40B4-BE49-F238E27FC236}">
                <a16:creationId xmlns:a16="http://schemas.microsoft.com/office/drawing/2014/main" id="{71C9030F-85C9-8DC5-B231-220CC177E15B}"/>
              </a:ext>
            </a:extLst>
          </p:cNvPr>
          <p:cNvSpPr/>
          <p:nvPr/>
        </p:nvSpPr>
        <p:spPr>
          <a:xfrm>
            <a:off x="430898" y="2063163"/>
            <a:ext cx="10882761" cy="2103120"/>
          </a:xfrm>
          <a:prstGeom prst="roundRect">
            <a:avLst>
              <a:gd name="adj" fmla="val 9611"/>
            </a:avLst>
          </a:prstGeom>
          <a:solidFill>
            <a:srgbClr val="1578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3491007C-3051-D020-9BC2-C2CE10D792A3}"/>
              </a:ext>
            </a:extLst>
          </p:cNvPr>
          <p:cNvGrpSpPr/>
          <p:nvPr/>
        </p:nvGrpSpPr>
        <p:grpSpPr>
          <a:xfrm>
            <a:off x="584833" y="2026578"/>
            <a:ext cx="11022333" cy="1970324"/>
            <a:chOff x="569593" y="4447020"/>
            <a:chExt cx="11022333" cy="1970324"/>
          </a:xfrm>
        </p:grpSpPr>
        <p:grpSp>
          <p:nvGrpSpPr>
            <p:cNvPr id="4" name="Group 3">
              <a:extLst>
                <a:ext uri="{FF2B5EF4-FFF2-40B4-BE49-F238E27FC236}">
                  <a16:creationId xmlns:a16="http://schemas.microsoft.com/office/drawing/2014/main" id="{8D8D7FD5-C43E-75E6-1EC8-ED8497F10CEB}"/>
                </a:ext>
              </a:extLst>
            </p:cNvPr>
            <p:cNvGrpSpPr/>
            <p:nvPr/>
          </p:nvGrpSpPr>
          <p:grpSpPr>
            <a:xfrm>
              <a:off x="569593" y="5003464"/>
              <a:ext cx="10561668" cy="1413880"/>
              <a:chOff x="199441" y="2176189"/>
              <a:chExt cx="10561668" cy="1413880"/>
            </a:xfrm>
          </p:grpSpPr>
          <p:grpSp>
            <p:nvGrpSpPr>
              <p:cNvPr id="8" name="Group 7">
                <a:extLst>
                  <a:ext uri="{FF2B5EF4-FFF2-40B4-BE49-F238E27FC236}">
                    <a16:creationId xmlns:a16="http://schemas.microsoft.com/office/drawing/2014/main" id="{E48EAF8D-6F49-4BC5-B690-A57B58D0861F}"/>
                  </a:ext>
                </a:extLst>
              </p:cNvPr>
              <p:cNvGrpSpPr/>
              <p:nvPr/>
            </p:nvGrpSpPr>
            <p:grpSpPr>
              <a:xfrm>
                <a:off x="199441" y="2176190"/>
                <a:ext cx="2496821" cy="1408840"/>
                <a:chOff x="2912087" y="5501898"/>
                <a:chExt cx="2496821" cy="1370028"/>
              </a:xfrm>
            </p:grpSpPr>
            <p:sp>
              <p:nvSpPr>
                <p:cNvPr id="22" name="Rounded Rectangle 21">
                  <a:extLst>
                    <a:ext uri="{FF2B5EF4-FFF2-40B4-BE49-F238E27FC236}">
                      <a16:creationId xmlns:a16="http://schemas.microsoft.com/office/drawing/2014/main" id="{2472A185-68CC-BB21-984C-3644FB28395A}"/>
                    </a:ext>
                  </a:extLst>
                </p:cNvPr>
                <p:cNvSpPr/>
                <p:nvPr/>
              </p:nvSpPr>
              <p:spPr>
                <a:xfrm>
                  <a:off x="2912087" y="5501898"/>
                  <a:ext cx="2496821" cy="1370028"/>
                </a:xfrm>
                <a:prstGeom prst="roundRect">
                  <a:avLst>
                    <a:gd name="adj" fmla="val 4424"/>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17B4C96-216F-F28C-836C-5D685C4AD5A1}"/>
                    </a:ext>
                  </a:extLst>
                </p:cNvPr>
                <p:cNvSpPr txBox="1"/>
                <p:nvPr/>
              </p:nvSpPr>
              <p:spPr>
                <a:xfrm>
                  <a:off x="3042834" y="5614820"/>
                  <a:ext cx="2207740" cy="1167261"/>
                </a:xfrm>
                <a:prstGeom prst="rect">
                  <a:avLst/>
                </a:prstGeom>
                <a:noFill/>
              </p:spPr>
              <p:txBody>
                <a:bodyPr wrap="square" lIns="91440" tIns="45720" rIns="91440" bIns="45720" anchor="t">
                  <a:spAutoFit/>
                </a:bodyPr>
                <a:lstStyle/>
                <a:p>
                  <a:r>
                    <a:rPr lang="en-US"/>
                    <a:t>Double-blind</a:t>
                  </a:r>
                </a:p>
                <a:p>
                  <a:r>
                    <a:rPr lang="en-US"/>
                    <a:t>Randomized</a:t>
                  </a:r>
                  <a:endParaRPr lang="en-US">
                    <a:cs typeface="Arial"/>
                  </a:endParaRPr>
                </a:p>
                <a:p>
                  <a:r>
                    <a:rPr lang="en-US"/>
                    <a:t>Placebo-controlled</a:t>
                  </a:r>
                </a:p>
                <a:p>
                  <a:r>
                    <a:rPr lang="en-US">
                      <a:cs typeface="Arial"/>
                    </a:rPr>
                    <a:t>Decentralized</a:t>
                  </a:r>
                </a:p>
              </p:txBody>
            </p:sp>
          </p:grpSp>
          <p:grpSp>
            <p:nvGrpSpPr>
              <p:cNvPr id="10" name="Group 9">
                <a:extLst>
                  <a:ext uri="{FF2B5EF4-FFF2-40B4-BE49-F238E27FC236}">
                    <a16:creationId xmlns:a16="http://schemas.microsoft.com/office/drawing/2014/main" id="{D2FB39F9-6BCB-B635-A350-7DB7B17B516D}"/>
                  </a:ext>
                </a:extLst>
              </p:cNvPr>
              <p:cNvGrpSpPr/>
              <p:nvPr/>
            </p:nvGrpSpPr>
            <p:grpSpPr>
              <a:xfrm>
                <a:off x="2769972" y="2176189"/>
                <a:ext cx="1407609" cy="1408843"/>
                <a:chOff x="2912087" y="5501897"/>
                <a:chExt cx="2496821" cy="1370031"/>
              </a:xfrm>
            </p:grpSpPr>
            <p:sp>
              <p:nvSpPr>
                <p:cNvPr id="20" name="Rounded Rectangle 19">
                  <a:extLst>
                    <a:ext uri="{FF2B5EF4-FFF2-40B4-BE49-F238E27FC236}">
                      <a16:creationId xmlns:a16="http://schemas.microsoft.com/office/drawing/2014/main" id="{BC0F29F3-04F9-B382-14A6-48E7FECAF1EC}"/>
                    </a:ext>
                  </a:extLst>
                </p:cNvPr>
                <p:cNvSpPr/>
                <p:nvPr/>
              </p:nvSpPr>
              <p:spPr>
                <a:xfrm>
                  <a:off x="2912087" y="5501897"/>
                  <a:ext cx="2496821" cy="1370031"/>
                </a:xfrm>
                <a:prstGeom prst="roundRect">
                  <a:avLst>
                    <a:gd name="adj" fmla="val 489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62B0D94-11D7-F37F-CF26-D4E21D9B127D}"/>
                    </a:ext>
                  </a:extLst>
                </p:cNvPr>
                <p:cNvSpPr txBox="1"/>
                <p:nvPr/>
              </p:nvSpPr>
              <p:spPr>
                <a:xfrm>
                  <a:off x="3042834" y="5614820"/>
                  <a:ext cx="2207740" cy="369332"/>
                </a:xfrm>
                <a:prstGeom prst="rect">
                  <a:avLst/>
                </a:prstGeom>
                <a:noFill/>
              </p:spPr>
              <p:txBody>
                <a:bodyPr wrap="square">
                  <a:spAutoFit/>
                </a:bodyPr>
                <a:lstStyle/>
                <a:p>
                  <a:r>
                    <a:rPr lang="en-US"/>
                    <a:t>6 weeks</a:t>
                  </a:r>
                </a:p>
              </p:txBody>
            </p:sp>
          </p:grpSp>
          <p:grpSp>
            <p:nvGrpSpPr>
              <p:cNvPr id="11" name="Group 10">
                <a:extLst>
                  <a:ext uri="{FF2B5EF4-FFF2-40B4-BE49-F238E27FC236}">
                    <a16:creationId xmlns:a16="http://schemas.microsoft.com/office/drawing/2014/main" id="{3ABA6878-80E3-DE10-81FA-006A1CD1E895}"/>
                  </a:ext>
                </a:extLst>
              </p:cNvPr>
              <p:cNvGrpSpPr/>
              <p:nvPr/>
            </p:nvGrpSpPr>
            <p:grpSpPr>
              <a:xfrm>
                <a:off x="4253717" y="2181220"/>
                <a:ext cx="2496821" cy="1408844"/>
                <a:chOff x="3699804" y="4209502"/>
                <a:chExt cx="2496821" cy="1370032"/>
              </a:xfrm>
            </p:grpSpPr>
            <p:sp>
              <p:nvSpPr>
                <p:cNvPr id="18" name="Rounded Rectangle 17">
                  <a:extLst>
                    <a:ext uri="{FF2B5EF4-FFF2-40B4-BE49-F238E27FC236}">
                      <a16:creationId xmlns:a16="http://schemas.microsoft.com/office/drawing/2014/main" id="{AA3F76D2-0583-C80E-4945-3826D49F1A67}"/>
                    </a:ext>
                  </a:extLst>
                </p:cNvPr>
                <p:cNvSpPr/>
                <p:nvPr/>
              </p:nvSpPr>
              <p:spPr>
                <a:xfrm>
                  <a:off x="3699804" y="4209502"/>
                  <a:ext cx="2496821" cy="1370032"/>
                </a:xfrm>
                <a:prstGeom prst="roundRect">
                  <a:avLst>
                    <a:gd name="adj" fmla="val 4424"/>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9649B04-D40D-0550-482C-901C07C43CFE}"/>
                    </a:ext>
                  </a:extLst>
                </p:cNvPr>
                <p:cNvSpPr txBox="1"/>
                <p:nvPr/>
              </p:nvSpPr>
              <p:spPr>
                <a:xfrm>
                  <a:off x="3768209" y="4276584"/>
                  <a:ext cx="2370448" cy="1047541"/>
                </a:xfrm>
                <a:prstGeom prst="rect">
                  <a:avLst/>
                </a:prstGeom>
                <a:noFill/>
              </p:spPr>
              <p:txBody>
                <a:bodyPr wrap="square">
                  <a:spAutoFit/>
                </a:bodyPr>
                <a:lstStyle/>
                <a:p>
                  <a:r>
                    <a:rPr lang="en-US" sz="1600" b="0" kern="1200">
                      <a:solidFill>
                        <a:schemeClr val="dk1"/>
                      </a:solidFill>
                      <a:effectLst/>
                      <a:latin typeface="+mn-lt"/>
                      <a:ea typeface="+mn-ea"/>
                      <a:cs typeface="+mn-cs"/>
                    </a:rPr>
                    <a:t>Adults, self-reported with Mild to Moderate anxiety (GAD-7 screening of 5-14) </a:t>
                  </a:r>
                  <a:endParaRPr lang="en-US" sz="1600" b="0"/>
                </a:p>
              </p:txBody>
            </p:sp>
          </p:grpSp>
          <p:grpSp>
            <p:nvGrpSpPr>
              <p:cNvPr id="12" name="Group 11">
                <a:extLst>
                  <a:ext uri="{FF2B5EF4-FFF2-40B4-BE49-F238E27FC236}">
                    <a16:creationId xmlns:a16="http://schemas.microsoft.com/office/drawing/2014/main" id="{24E5435B-0435-DEF9-63B7-0D0941F2FA3C}"/>
                  </a:ext>
                </a:extLst>
              </p:cNvPr>
              <p:cNvGrpSpPr/>
              <p:nvPr/>
            </p:nvGrpSpPr>
            <p:grpSpPr>
              <a:xfrm>
                <a:off x="6826674" y="2176191"/>
                <a:ext cx="2754398" cy="1413878"/>
                <a:chOff x="3699804" y="4209503"/>
                <a:chExt cx="2754398" cy="1374927"/>
              </a:xfrm>
            </p:grpSpPr>
            <p:sp>
              <p:nvSpPr>
                <p:cNvPr id="16" name="Rounded Rectangle 15">
                  <a:extLst>
                    <a:ext uri="{FF2B5EF4-FFF2-40B4-BE49-F238E27FC236}">
                      <a16:creationId xmlns:a16="http://schemas.microsoft.com/office/drawing/2014/main" id="{BE9F5897-A237-FE52-37FC-240F72B1DBA9}"/>
                    </a:ext>
                  </a:extLst>
                </p:cNvPr>
                <p:cNvSpPr/>
                <p:nvPr/>
              </p:nvSpPr>
              <p:spPr>
                <a:xfrm>
                  <a:off x="3699804" y="4209503"/>
                  <a:ext cx="2754398" cy="1374927"/>
                </a:xfrm>
                <a:prstGeom prst="roundRect">
                  <a:avLst>
                    <a:gd name="adj" fmla="val 4424"/>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7DC5E84-1642-A99F-835C-09776057B663}"/>
                    </a:ext>
                  </a:extLst>
                </p:cNvPr>
                <p:cNvSpPr txBox="1"/>
                <p:nvPr/>
              </p:nvSpPr>
              <p:spPr>
                <a:xfrm>
                  <a:off x="3765735" y="4490464"/>
                  <a:ext cx="2449058" cy="808104"/>
                </a:xfrm>
                <a:prstGeom prst="rect">
                  <a:avLst/>
                </a:prstGeom>
                <a:noFill/>
              </p:spPr>
              <p:txBody>
                <a:bodyPr wrap="square" lIns="91440" tIns="45720" rIns="91440" bIns="45720" anchor="t">
                  <a:spAutoFit/>
                </a:bodyPr>
                <a:lstStyle/>
                <a:p>
                  <a:r>
                    <a:rPr lang="en-US" sz="1600"/>
                    <a:t>1B CFU LP815 (n = 34)</a:t>
                  </a:r>
                  <a:endParaRPr lang="en-US">
                    <a:cs typeface="Arial" panose="020B0604020202020204"/>
                  </a:endParaRPr>
                </a:p>
                <a:p>
                  <a:r>
                    <a:rPr lang="en-US" sz="1600"/>
                    <a:t>5B CFU LP815 (n = 34)</a:t>
                  </a:r>
                  <a:endParaRPr lang="en-US" sz="1600">
                    <a:cs typeface="Arial"/>
                  </a:endParaRPr>
                </a:p>
                <a:p>
                  <a:r>
                    <a:rPr lang="en-US" sz="1600"/>
                    <a:t>Placebo (n = 34)</a:t>
                  </a:r>
                  <a:endParaRPr lang="en-US" sz="1600">
                    <a:cs typeface="Arial"/>
                  </a:endParaRPr>
                </a:p>
              </p:txBody>
            </p:sp>
          </p:grpSp>
          <p:grpSp>
            <p:nvGrpSpPr>
              <p:cNvPr id="13" name="Group 12">
                <a:extLst>
                  <a:ext uri="{FF2B5EF4-FFF2-40B4-BE49-F238E27FC236}">
                    <a16:creationId xmlns:a16="http://schemas.microsoft.com/office/drawing/2014/main" id="{BC2640B1-EABC-7D67-0B82-7D303A8BE5E5}"/>
                  </a:ext>
                </a:extLst>
              </p:cNvPr>
              <p:cNvGrpSpPr/>
              <p:nvPr/>
            </p:nvGrpSpPr>
            <p:grpSpPr>
              <a:xfrm>
                <a:off x="9659371" y="2184202"/>
                <a:ext cx="1101738" cy="1405866"/>
                <a:chOff x="3368978" y="5501898"/>
                <a:chExt cx="1954267" cy="1367136"/>
              </a:xfrm>
            </p:grpSpPr>
            <p:sp>
              <p:nvSpPr>
                <p:cNvPr id="14" name="Rounded Rectangle 13">
                  <a:extLst>
                    <a:ext uri="{FF2B5EF4-FFF2-40B4-BE49-F238E27FC236}">
                      <a16:creationId xmlns:a16="http://schemas.microsoft.com/office/drawing/2014/main" id="{078CE800-F516-BF0C-13C7-6F6DCD07623F}"/>
                    </a:ext>
                  </a:extLst>
                </p:cNvPr>
                <p:cNvSpPr/>
                <p:nvPr/>
              </p:nvSpPr>
              <p:spPr>
                <a:xfrm>
                  <a:off x="3368978" y="5501898"/>
                  <a:ext cx="1954267" cy="1367136"/>
                </a:xfrm>
                <a:prstGeom prst="roundRect">
                  <a:avLst>
                    <a:gd name="adj" fmla="val 489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D4469D0-9C9C-A583-0174-5C949EDFE084}"/>
                    </a:ext>
                  </a:extLst>
                </p:cNvPr>
                <p:cNvSpPr txBox="1"/>
                <p:nvPr/>
              </p:nvSpPr>
              <p:spPr>
                <a:xfrm>
                  <a:off x="3471169" y="5614820"/>
                  <a:ext cx="1817478" cy="359157"/>
                </a:xfrm>
                <a:prstGeom prst="rect">
                  <a:avLst/>
                </a:prstGeom>
                <a:noFill/>
              </p:spPr>
              <p:txBody>
                <a:bodyPr wrap="square" lIns="91440" tIns="45720" rIns="91440" bIns="45720" anchor="t">
                  <a:spAutoFit/>
                </a:bodyPr>
                <a:lstStyle/>
                <a:p>
                  <a:r>
                    <a:rPr lang="en-US"/>
                    <a:t>USA</a:t>
                  </a:r>
                </a:p>
              </p:txBody>
            </p:sp>
          </p:grpSp>
        </p:grpSp>
        <p:sp>
          <p:nvSpPr>
            <p:cNvPr id="24" name="Rounded Rectangle 23">
              <a:extLst>
                <a:ext uri="{FF2B5EF4-FFF2-40B4-BE49-F238E27FC236}">
                  <a16:creationId xmlns:a16="http://schemas.microsoft.com/office/drawing/2014/main" id="{462E935D-120D-1340-FEEC-001DA44B020B}"/>
                </a:ext>
              </a:extLst>
            </p:cNvPr>
            <p:cNvSpPr/>
            <p:nvPr/>
          </p:nvSpPr>
          <p:spPr>
            <a:xfrm>
              <a:off x="671543" y="4473064"/>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DESIGN</a:t>
              </a:r>
            </a:p>
          </p:txBody>
        </p:sp>
        <p:sp>
          <p:nvSpPr>
            <p:cNvPr id="25" name="Rounded Rectangle 24">
              <a:extLst>
                <a:ext uri="{FF2B5EF4-FFF2-40B4-BE49-F238E27FC236}">
                  <a16:creationId xmlns:a16="http://schemas.microsoft.com/office/drawing/2014/main" id="{615F51C7-83AF-5B73-1062-D6FD5A154149}"/>
                </a:ext>
              </a:extLst>
            </p:cNvPr>
            <p:cNvSpPr/>
            <p:nvPr/>
          </p:nvSpPr>
          <p:spPr>
            <a:xfrm>
              <a:off x="2720108" y="4468418"/>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DURATION</a:t>
              </a:r>
            </a:p>
          </p:txBody>
        </p:sp>
        <p:sp>
          <p:nvSpPr>
            <p:cNvPr id="26" name="Rounded Rectangle 25">
              <a:extLst>
                <a:ext uri="{FF2B5EF4-FFF2-40B4-BE49-F238E27FC236}">
                  <a16:creationId xmlns:a16="http://schemas.microsoft.com/office/drawing/2014/main" id="{79136301-EEAA-EBE7-A312-2CED8788D909}"/>
                </a:ext>
              </a:extLst>
            </p:cNvPr>
            <p:cNvSpPr/>
            <p:nvPr/>
          </p:nvSpPr>
          <p:spPr>
            <a:xfrm>
              <a:off x="4751661" y="4447020"/>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SUBJECTS</a:t>
              </a:r>
            </a:p>
          </p:txBody>
        </p:sp>
        <p:sp>
          <p:nvSpPr>
            <p:cNvPr id="27" name="Rounded Rectangle 26">
              <a:extLst>
                <a:ext uri="{FF2B5EF4-FFF2-40B4-BE49-F238E27FC236}">
                  <a16:creationId xmlns:a16="http://schemas.microsoft.com/office/drawing/2014/main" id="{353EC584-F040-8F8A-F06D-864BDCF08F75}"/>
                </a:ext>
              </a:extLst>
            </p:cNvPr>
            <p:cNvSpPr/>
            <p:nvPr/>
          </p:nvSpPr>
          <p:spPr>
            <a:xfrm>
              <a:off x="7321283" y="4447020"/>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ARMS</a:t>
              </a:r>
            </a:p>
          </p:txBody>
        </p:sp>
        <p:sp>
          <p:nvSpPr>
            <p:cNvPr id="28" name="Rounded Rectangle 27">
              <a:extLst>
                <a:ext uri="{FF2B5EF4-FFF2-40B4-BE49-F238E27FC236}">
                  <a16:creationId xmlns:a16="http://schemas.microsoft.com/office/drawing/2014/main" id="{BB34BADF-A658-B804-D834-612F8122AAC0}"/>
                </a:ext>
              </a:extLst>
            </p:cNvPr>
            <p:cNvSpPr/>
            <p:nvPr/>
          </p:nvSpPr>
          <p:spPr>
            <a:xfrm>
              <a:off x="9344021" y="4450190"/>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SITE</a:t>
              </a:r>
            </a:p>
          </p:txBody>
        </p:sp>
      </p:grpSp>
      <p:sp>
        <p:nvSpPr>
          <p:cNvPr id="29" name="TextBox 28">
            <a:extLst>
              <a:ext uri="{FF2B5EF4-FFF2-40B4-BE49-F238E27FC236}">
                <a16:creationId xmlns:a16="http://schemas.microsoft.com/office/drawing/2014/main" id="{E193FF98-2E6F-5EF3-ABA4-0F167043189A}"/>
              </a:ext>
            </a:extLst>
          </p:cNvPr>
          <p:cNvSpPr txBox="1"/>
          <p:nvPr/>
        </p:nvSpPr>
        <p:spPr>
          <a:xfrm>
            <a:off x="251012" y="6492874"/>
            <a:ext cx="5941949" cy="338554"/>
          </a:xfrm>
          <a:prstGeom prst="rect">
            <a:avLst/>
          </a:prstGeom>
          <a:noFill/>
        </p:spPr>
        <p:txBody>
          <a:bodyPr wrap="square">
            <a:spAutoFit/>
          </a:bodyPr>
          <a:lstStyle/>
          <a:p>
            <a:r>
              <a:rPr lang="en-US" sz="800" i="0">
                <a:effectLst/>
                <a:latin typeface="Brill"/>
              </a:rPr>
              <a:t>Grant, A.D., </a:t>
            </a:r>
            <a:r>
              <a:rPr lang="en-US" sz="800">
                <a:latin typeface="Brill"/>
              </a:rPr>
              <a:t>et. al. </a:t>
            </a:r>
            <a:r>
              <a:rPr lang="en-US" sz="800" i="0">
                <a:effectLst/>
                <a:latin typeface="Brill"/>
              </a:rPr>
              <a:t>(2025). </a:t>
            </a:r>
            <a:r>
              <a:rPr lang="en-US" sz="800" i="1" err="1">
                <a:effectLst/>
                <a:latin typeface="Brill"/>
              </a:rPr>
              <a:t>Lactiplantibacillus</a:t>
            </a:r>
            <a:r>
              <a:rPr lang="en-US" sz="800" i="1">
                <a:effectLst/>
                <a:latin typeface="Brill"/>
              </a:rPr>
              <a:t> plantarum </a:t>
            </a:r>
            <a:r>
              <a:rPr lang="en-US" sz="800" i="0">
                <a:effectLst/>
                <a:latin typeface="Brill"/>
              </a:rPr>
              <a:t>Lp815 decreases anxiety in people with mild to moderate anxiety: a direct-to-consumer, </a:t>
            </a:r>
            <a:r>
              <a:rPr lang="en-US" sz="800" i="0" err="1">
                <a:effectLst/>
                <a:latin typeface="Brill"/>
              </a:rPr>
              <a:t>randomised</a:t>
            </a:r>
            <a:r>
              <a:rPr lang="en-US" sz="800" i="0">
                <a:effectLst/>
                <a:latin typeface="Brill"/>
              </a:rPr>
              <a:t>, double-blind, placebo-controlled study. </a:t>
            </a:r>
            <a:r>
              <a:rPr lang="en-US" sz="800" i="1">
                <a:effectLst/>
                <a:latin typeface="Brill"/>
              </a:rPr>
              <a:t>Beneficial Microbes</a:t>
            </a:r>
            <a:r>
              <a:rPr lang="en-US" sz="800" i="0">
                <a:effectLst/>
                <a:latin typeface="Brill"/>
              </a:rPr>
              <a:t> </a:t>
            </a:r>
            <a:r>
              <a:rPr lang="en-US" sz="800" i="0">
                <a:effectLst/>
                <a:latin typeface="Brill"/>
                <a:hlinkClick r:id="rId3">
                  <a:extLst>
                    <a:ext uri="{A12FA001-AC4F-418D-AE19-62706E023703}">
                      <ahyp:hlinkClr xmlns:ahyp="http://schemas.microsoft.com/office/drawing/2018/hyperlinkcolor" val="tx"/>
                    </a:ext>
                  </a:extLst>
                </a:hlinkClick>
              </a:rPr>
              <a:t>https://doi.org/10.1163/18762891-bja00073</a:t>
            </a:r>
            <a:endParaRPr lang="en-US" sz="800"/>
          </a:p>
        </p:txBody>
      </p:sp>
    </p:spTree>
    <p:extLst>
      <p:ext uri="{BB962C8B-B14F-4D97-AF65-F5344CB8AC3E}">
        <p14:creationId xmlns:p14="http://schemas.microsoft.com/office/powerpoint/2010/main" val="3214483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AC260-6FC6-99DE-F023-CF27B5F46C48}"/>
              </a:ext>
            </a:extLst>
          </p:cNvPr>
          <p:cNvSpPr>
            <a:spLocks noGrp="1"/>
          </p:cNvSpPr>
          <p:nvPr>
            <p:ph type="title"/>
          </p:nvPr>
        </p:nvSpPr>
        <p:spPr>
          <a:xfrm>
            <a:off x="428314" y="4029056"/>
            <a:ext cx="3293454" cy="1354499"/>
          </a:xfrm>
        </p:spPr>
        <p:txBody>
          <a:bodyPr vert="horz" lIns="91440" tIns="45720" rIns="91440" bIns="45720" rtlCol="0" anchor="ctr">
            <a:noAutofit/>
          </a:bodyPr>
          <a:lstStyle/>
          <a:p>
            <a:r>
              <a:rPr lang="en-US" sz="3200">
                <a:solidFill>
                  <a:schemeClr val="bg1"/>
                </a:solidFill>
                <a:latin typeface="Arial"/>
                <a:cs typeface="Arial"/>
              </a:rPr>
              <a:t>Stress/Mood</a:t>
            </a:r>
            <a:br>
              <a:rPr lang="en-US" sz="3200">
                <a:solidFill>
                  <a:schemeClr val="bg1"/>
                </a:solidFill>
                <a:latin typeface="Arial"/>
                <a:cs typeface="Arial"/>
              </a:rPr>
            </a:br>
            <a:r>
              <a:rPr lang="en-US" sz="3200">
                <a:solidFill>
                  <a:schemeClr val="bg1"/>
                </a:solidFill>
                <a:latin typeface="Arial"/>
                <a:cs typeface="Arial"/>
              </a:rPr>
              <a:t>Study Population</a:t>
            </a:r>
            <a:endParaRPr lang="en-US" sz="2800">
              <a:latin typeface="Arial"/>
              <a:cs typeface="Arial"/>
            </a:endParaRPr>
          </a:p>
        </p:txBody>
      </p:sp>
      <p:sp>
        <p:nvSpPr>
          <p:cNvPr id="3" name="Content Placeholder 2">
            <a:extLst>
              <a:ext uri="{FF2B5EF4-FFF2-40B4-BE49-F238E27FC236}">
                <a16:creationId xmlns:a16="http://schemas.microsoft.com/office/drawing/2014/main" id="{1349CBE2-1204-FD8C-1CEE-3E84CB78915E}"/>
              </a:ext>
            </a:extLst>
          </p:cNvPr>
          <p:cNvSpPr>
            <a:spLocks noGrp="1"/>
          </p:cNvSpPr>
          <p:nvPr>
            <p:ph idx="1"/>
          </p:nvPr>
        </p:nvSpPr>
        <p:spPr>
          <a:xfrm>
            <a:off x="4465456" y="990391"/>
            <a:ext cx="7314201" cy="6077329"/>
          </a:xfrm>
        </p:spPr>
        <p:txBody>
          <a:bodyPr vert="horz" lIns="91440" tIns="45720" rIns="91440" bIns="45720" rtlCol="0" anchor="t">
            <a:normAutofit/>
          </a:bodyPr>
          <a:lstStyle/>
          <a:p>
            <a:pPr>
              <a:spcAft>
                <a:spcPts val="600"/>
              </a:spcAft>
            </a:pPr>
            <a:r>
              <a:rPr lang="en-US" sz="2400" b="1">
                <a:latin typeface="Arial"/>
                <a:cs typeface="Arial"/>
              </a:rPr>
              <a:t>Study population: </a:t>
            </a:r>
            <a:r>
              <a:rPr lang="en-US" sz="2400">
                <a:solidFill>
                  <a:schemeClr val="dk1"/>
                </a:solidFill>
                <a:latin typeface="+mn-lt"/>
                <a:cs typeface="+mn-cs"/>
              </a:rPr>
              <a:t>a</a:t>
            </a:r>
            <a:r>
              <a:rPr lang="en-US" sz="2400" b="0" kern="1200">
                <a:solidFill>
                  <a:schemeClr val="dk1"/>
                </a:solidFill>
                <a:effectLst/>
                <a:latin typeface="+mn-lt"/>
                <a:ea typeface="+mn-ea"/>
                <a:cs typeface="+mn-cs"/>
              </a:rPr>
              <a:t>dults, self-reported with </a:t>
            </a:r>
            <a:r>
              <a:rPr lang="en-US" sz="2400">
                <a:solidFill>
                  <a:schemeClr val="dk1"/>
                </a:solidFill>
                <a:latin typeface="+mn-lt"/>
                <a:cs typeface="+mn-cs"/>
              </a:rPr>
              <a:t>'Mild</a:t>
            </a:r>
            <a:r>
              <a:rPr lang="en-US" sz="2400" b="0" kern="1200">
                <a:solidFill>
                  <a:schemeClr val="dk1"/>
                </a:solidFill>
                <a:effectLst/>
                <a:latin typeface="+mn-lt"/>
                <a:ea typeface="+mn-ea"/>
                <a:cs typeface="+mn-cs"/>
              </a:rPr>
              <a:t> to Moderate</a:t>
            </a:r>
            <a:r>
              <a:rPr lang="en-US" sz="2400">
                <a:solidFill>
                  <a:schemeClr val="dk1"/>
                </a:solidFill>
                <a:latin typeface="+mn-lt"/>
                <a:cs typeface="+mn-cs"/>
              </a:rPr>
              <a:t>'</a:t>
            </a:r>
            <a:r>
              <a:rPr lang="en-US" sz="2400" b="0" kern="1200">
                <a:solidFill>
                  <a:schemeClr val="dk1"/>
                </a:solidFill>
                <a:effectLst/>
                <a:latin typeface="+mn-lt"/>
                <a:ea typeface="+mn-ea"/>
                <a:cs typeface="+mn-cs"/>
              </a:rPr>
              <a:t> anxiety (GAD-7 screening of 5-14) </a:t>
            </a:r>
            <a:endParaRPr lang="en-US" sz="2400">
              <a:solidFill>
                <a:schemeClr val="dk1"/>
              </a:solidFill>
            </a:endParaRPr>
          </a:p>
          <a:p>
            <a:pPr>
              <a:lnSpc>
                <a:spcPct val="200000"/>
              </a:lnSpc>
            </a:pPr>
            <a:r>
              <a:rPr lang="en-US" sz="2400" b="1">
                <a:latin typeface="Arial"/>
                <a:cs typeface="Arial"/>
              </a:rPr>
              <a:t>83 individuals completed the trial </a:t>
            </a:r>
          </a:p>
          <a:p>
            <a:pPr lvl="1"/>
            <a:r>
              <a:rPr lang="en-US">
                <a:latin typeface="Arial"/>
                <a:cs typeface="Arial"/>
              </a:rPr>
              <a:t>63% female</a:t>
            </a:r>
          </a:p>
          <a:p>
            <a:pPr lvl="1"/>
            <a:r>
              <a:rPr lang="en-US">
                <a:latin typeface="Arial"/>
                <a:cs typeface="Arial"/>
              </a:rPr>
              <a:t>37% male</a:t>
            </a:r>
          </a:p>
          <a:p>
            <a:pPr>
              <a:lnSpc>
                <a:spcPct val="200000"/>
              </a:lnSpc>
            </a:pPr>
            <a:r>
              <a:rPr lang="en-US" sz="2400" b="1">
                <a:latin typeface="Arial"/>
                <a:cs typeface="Arial"/>
              </a:rPr>
              <a:t>GAD-7 Questionnaire Categories:</a:t>
            </a:r>
          </a:p>
          <a:p>
            <a:pPr marL="742950" lvl="1" indent="-285750">
              <a:buFont typeface="Arial"/>
              <a:buChar char="•"/>
            </a:pPr>
            <a:r>
              <a:rPr lang="en-US" b="1">
                <a:solidFill>
                  <a:srgbClr val="1E8197"/>
                </a:solidFill>
                <a:latin typeface="Arial"/>
                <a:ea typeface="+mn-lt"/>
                <a:cs typeface="+mn-lt"/>
                <a:sym typeface="Calibri"/>
              </a:rPr>
              <a:t>0–4: </a:t>
            </a:r>
            <a:r>
              <a:rPr lang="en-US">
                <a:solidFill>
                  <a:srgbClr val="1E8197"/>
                </a:solidFill>
                <a:latin typeface="Arial"/>
                <a:ea typeface="+mn-lt"/>
                <a:cs typeface="+mn-lt"/>
                <a:sym typeface="Calibri"/>
              </a:rPr>
              <a:t>minimal anxiety </a:t>
            </a:r>
            <a:endParaRPr lang="en-US">
              <a:solidFill>
                <a:srgbClr val="14788C"/>
              </a:solidFill>
              <a:latin typeface="Arial"/>
              <a:ea typeface="+mn-lt"/>
              <a:cs typeface="+mn-lt"/>
            </a:endParaRPr>
          </a:p>
          <a:p>
            <a:pPr marL="742950" lvl="1" indent="-285750">
              <a:buFont typeface="Arial"/>
              <a:buChar char="•"/>
            </a:pPr>
            <a:r>
              <a:rPr lang="en-US" b="1">
                <a:solidFill>
                  <a:srgbClr val="1E8197"/>
                </a:solidFill>
                <a:latin typeface="Arial"/>
                <a:ea typeface="+mn-lt"/>
                <a:cs typeface="+mn-lt"/>
                <a:sym typeface="Calibri"/>
              </a:rPr>
              <a:t>5–9: </a:t>
            </a:r>
            <a:r>
              <a:rPr lang="en-US">
                <a:solidFill>
                  <a:srgbClr val="1E8197"/>
                </a:solidFill>
                <a:latin typeface="Arial"/>
                <a:ea typeface="+mn-lt"/>
                <a:cs typeface="+mn-lt"/>
                <a:sym typeface="Calibri"/>
              </a:rPr>
              <a:t>mild anxiety </a:t>
            </a:r>
            <a:endParaRPr lang="en-US">
              <a:solidFill>
                <a:srgbClr val="14788C"/>
              </a:solidFill>
              <a:latin typeface="Arial"/>
              <a:ea typeface="+mn-lt"/>
              <a:cs typeface="+mn-lt"/>
            </a:endParaRPr>
          </a:p>
          <a:p>
            <a:pPr marL="742950" lvl="1" indent="-285750">
              <a:buFont typeface="Arial"/>
              <a:buChar char="•"/>
            </a:pPr>
            <a:r>
              <a:rPr lang="en-US" b="1">
                <a:solidFill>
                  <a:srgbClr val="1E8197"/>
                </a:solidFill>
                <a:latin typeface="Arial"/>
                <a:ea typeface="+mn-lt"/>
                <a:cs typeface="+mn-lt"/>
                <a:sym typeface="Calibri"/>
              </a:rPr>
              <a:t>10–14:</a:t>
            </a:r>
            <a:r>
              <a:rPr lang="en-US">
                <a:solidFill>
                  <a:srgbClr val="1E8197"/>
                </a:solidFill>
                <a:latin typeface="Arial"/>
                <a:ea typeface="+mn-lt"/>
                <a:cs typeface="+mn-lt"/>
                <a:sym typeface="Calibri"/>
              </a:rPr>
              <a:t> moderate anxiety </a:t>
            </a:r>
            <a:endParaRPr lang="en-US">
              <a:solidFill>
                <a:srgbClr val="14788C"/>
              </a:solidFill>
              <a:latin typeface="Arial"/>
              <a:ea typeface="+mn-lt"/>
              <a:cs typeface="+mn-lt"/>
            </a:endParaRPr>
          </a:p>
          <a:p>
            <a:pPr marL="742950" lvl="1" indent="-285750">
              <a:buFont typeface="Arial"/>
              <a:buChar char="•"/>
            </a:pPr>
            <a:r>
              <a:rPr lang="en-US" b="1">
                <a:solidFill>
                  <a:srgbClr val="1E8197"/>
                </a:solidFill>
                <a:latin typeface="Arial"/>
                <a:ea typeface="+mn-lt"/>
                <a:cs typeface="+mn-lt"/>
                <a:sym typeface="Calibri"/>
              </a:rPr>
              <a:t>15–21:</a:t>
            </a:r>
            <a:r>
              <a:rPr lang="en-US">
                <a:solidFill>
                  <a:srgbClr val="1E8197"/>
                </a:solidFill>
                <a:latin typeface="Arial"/>
                <a:ea typeface="+mn-lt"/>
                <a:cs typeface="+mn-lt"/>
                <a:sym typeface="Calibri"/>
              </a:rPr>
              <a:t> severe anxiety</a:t>
            </a:r>
            <a:endParaRPr lang="en-US">
              <a:latin typeface="Arial"/>
              <a:cs typeface="Arial"/>
            </a:endParaRPr>
          </a:p>
          <a:p>
            <a:endParaRPr lang="en-US" sz="2400" b="1">
              <a:latin typeface="Arial"/>
              <a:cs typeface="Arial"/>
            </a:endParaRPr>
          </a:p>
          <a:p>
            <a:endParaRPr lang="en-US" sz="2400"/>
          </a:p>
        </p:txBody>
      </p:sp>
      <p:cxnSp>
        <p:nvCxnSpPr>
          <p:cNvPr id="6" name="Straight Connector 5">
            <a:extLst>
              <a:ext uri="{FF2B5EF4-FFF2-40B4-BE49-F238E27FC236}">
                <a16:creationId xmlns:a16="http://schemas.microsoft.com/office/drawing/2014/main" id="{D30308F4-76DD-E964-D7DD-9C355F268575}"/>
              </a:ext>
            </a:extLst>
          </p:cNvPr>
          <p:cNvCxnSpPr>
            <a:cxnSpLocks/>
          </p:cNvCxnSpPr>
          <p:nvPr/>
        </p:nvCxnSpPr>
        <p:spPr>
          <a:xfrm>
            <a:off x="303115" y="3830797"/>
            <a:ext cx="35454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C5F6B17-7752-F668-1904-8316F02D4C44}"/>
              </a:ext>
            </a:extLst>
          </p:cNvPr>
          <p:cNvCxnSpPr>
            <a:cxnSpLocks/>
          </p:cNvCxnSpPr>
          <p:nvPr/>
        </p:nvCxnSpPr>
        <p:spPr>
          <a:xfrm>
            <a:off x="303115" y="5594171"/>
            <a:ext cx="35454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A person with a light on their head&#10;&#10;Description automatically generated">
            <a:extLst>
              <a:ext uri="{FF2B5EF4-FFF2-40B4-BE49-F238E27FC236}">
                <a16:creationId xmlns:a16="http://schemas.microsoft.com/office/drawing/2014/main" id="{EBFDC9E2-9C71-9121-6555-25DF859179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2258" y="598093"/>
            <a:ext cx="2822294" cy="2822294"/>
          </a:xfrm>
          <a:prstGeom prst="rect">
            <a:avLst/>
          </a:prstGeom>
        </p:spPr>
      </p:pic>
      <p:sp>
        <p:nvSpPr>
          <p:cNvPr id="10" name="Slide Number Placeholder 15">
            <a:extLst>
              <a:ext uri="{FF2B5EF4-FFF2-40B4-BE49-F238E27FC236}">
                <a16:creationId xmlns:a16="http://schemas.microsoft.com/office/drawing/2014/main" id="{C03207BB-013B-73EA-891E-C8A5914ACBDC}"/>
              </a:ext>
            </a:extLst>
          </p:cNvPr>
          <p:cNvSpPr>
            <a:spLocks noGrp="1"/>
          </p:cNvSpPr>
          <p:nvPr>
            <p:ph type="sldNum" sz="quarter" idx="14"/>
          </p:nvPr>
        </p:nvSpPr>
        <p:spPr>
          <a:xfrm>
            <a:off x="11135937" y="6310312"/>
            <a:ext cx="805051" cy="365125"/>
          </a:xfrm>
          <a:prstGeom prst="rect">
            <a:avLst/>
          </a:prstGeom>
        </p:spPr>
        <p:txBody>
          <a:bodyPr/>
          <a:lstStyle>
            <a:lvl1pPr>
              <a:defRPr sz="1000">
                <a:solidFill>
                  <a:srgbClr val="1E8197"/>
                </a:solidFill>
              </a:defRPr>
            </a:lvl1pPr>
          </a:lstStyle>
          <a:p>
            <a:pPr algn="r"/>
            <a:r>
              <a:rPr lang="en-US">
                <a:solidFill>
                  <a:schemeClr val="tx1"/>
                </a:solidFill>
              </a:rPr>
              <a:t>PAGE </a:t>
            </a:r>
            <a:fld id="{BDBF9DCE-55C5-154E-AC34-7A0AB594817D}" type="slidenum">
              <a:rPr lang="en-US" smtClean="0">
                <a:solidFill>
                  <a:schemeClr val="tx1"/>
                </a:solidFill>
              </a:rPr>
              <a:pPr algn="r"/>
              <a:t>16</a:t>
            </a:fld>
            <a:endParaRPr lang="en-US">
              <a:solidFill>
                <a:schemeClr val="tx1"/>
              </a:solidFill>
            </a:endParaRPr>
          </a:p>
        </p:txBody>
      </p:sp>
      <p:cxnSp>
        <p:nvCxnSpPr>
          <p:cNvPr id="4" name="Straight Connector 3">
            <a:extLst>
              <a:ext uri="{FF2B5EF4-FFF2-40B4-BE49-F238E27FC236}">
                <a16:creationId xmlns:a16="http://schemas.microsoft.com/office/drawing/2014/main" id="{57291EDA-9569-A0D0-CD41-2EE63D6EF7C8}"/>
              </a:ext>
            </a:extLst>
          </p:cNvPr>
          <p:cNvCxnSpPr>
            <a:cxnSpLocks/>
          </p:cNvCxnSpPr>
          <p:nvPr/>
        </p:nvCxnSpPr>
        <p:spPr>
          <a:xfrm>
            <a:off x="303114" y="5593335"/>
            <a:ext cx="35454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9421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6514FE-0C1C-95BD-10F8-A96BB6CF536D}"/>
              </a:ext>
            </a:extLst>
          </p:cNvPr>
          <p:cNvSpPr/>
          <p:nvPr/>
        </p:nvSpPr>
        <p:spPr>
          <a:xfrm>
            <a:off x="0" y="0"/>
            <a:ext cx="7066575" cy="6172200"/>
          </a:xfrm>
          <a:prstGeom prst="rect">
            <a:avLst/>
          </a:prstGeom>
          <a:solidFill>
            <a:srgbClr val="1377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2ACA44-E16B-1D8F-3C14-8558ACFD261A}"/>
              </a:ext>
            </a:extLst>
          </p:cNvPr>
          <p:cNvSpPr>
            <a:spLocks noGrp="1"/>
          </p:cNvSpPr>
          <p:nvPr>
            <p:ph type="title" idx="4294967295"/>
          </p:nvPr>
        </p:nvSpPr>
        <p:spPr>
          <a:xfrm>
            <a:off x="241300" y="342316"/>
            <a:ext cx="6682180" cy="1956384"/>
          </a:xfrm>
        </p:spPr>
        <p:txBody>
          <a:bodyPr>
            <a:noAutofit/>
          </a:bodyPr>
          <a:lstStyle/>
          <a:p>
            <a:r>
              <a:rPr lang="en-US" sz="2000" dirty="0">
                <a:solidFill>
                  <a:schemeClr val="bg1"/>
                </a:solidFill>
                <a:latin typeface="Arial"/>
                <a:cs typeface="Arial"/>
              </a:rPr>
              <a:t>Stress reduction upon taking LP815 may begin as early as 2 weeks, and reaches significance at 4 weeks.</a:t>
            </a:r>
            <a:br>
              <a:rPr lang="en-US" sz="2000" dirty="0">
                <a:latin typeface="Arial"/>
                <a:cs typeface="Arial"/>
              </a:rPr>
            </a:br>
            <a:br>
              <a:rPr lang="en-US" sz="2000" dirty="0">
                <a:latin typeface="Arial"/>
                <a:cs typeface="Arial"/>
              </a:rPr>
            </a:br>
            <a:r>
              <a:rPr lang="en-US" sz="2000" b="1" dirty="0">
                <a:solidFill>
                  <a:schemeClr val="bg1"/>
                </a:solidFill>
                <a:latin typeface="Arial"/>
                <a:cs typeface="Arial"/>
              </a:rPr>
              <a:t>68%</a:t>
            </a:r>
            <a:r>
              <a:rPr lang="en-US" sz="2000" dirty="0">
                <a:solidFill>
                  <a:schemeClr val="bg1"/>
                </a:solidFill>
                <a:latin typeface="Arial"/>
                <a:cs typeface="Arial"/>
              </a:rPr>
              <a:t> of the 5 billion CFU cohort GAD score improved at week 6 vs. 2</a:t>
            </a:r>
            <a:r>
              <a:rPr lang="en-US" sz="2000" b="1" dirty="0">
                <a:solidFill>
                  <a:schemeClr val="bg1"/>
                </a:solidFill>
                <a:latin typeface="Arial"/>
                <a:cs typeface="Arial"/>
              </a:rPr>
              <a:t>6% </a:t>
            </a:r>
            <a:r>
              <a:rPr lang="en-US" sz="2000" dirty="0">
                <a:solidFill>
                  <a:schemeClr val="bg1"/>
                </a:solidFill>
                <a:latin typeface="Arial"/>
                <a:cs typeface="Arial"/>
              </a:rPr>
              <a:t>of the placebo cohort (p&lt;0.05).</a:t>
            </a:r>
            <a:endParaRPr lang="en-US" sz="2800" dirty="0">
              <a:solidFill>
                <a:schemeClr val="bg1"/>
              </a:solidFill>
              <a:latin typeface="Arial"/>
              <a:cs typeface="Arial"/>
            </a:endParaRPr>
          </a:p>
        </p:txBody>
      </p:sp>
      <p:pic>
        <p:nvPicPr>
          <p:cNvPr id="4" name="Content Placeholder 3">
            <a:extLst>
              <a:ext uri="{FF2B5EF4-FFF2-40B4-BE49-F238E27FC236}">
                <a16:creationId xmlns:a16="http://schemas.microsoft.com/office/drawing/2014/main" id="{60BD4604-7854-A135-52F2-E45AA21356BF}"/>
              </a:ext>
            </a:extLst>
          </p:cNvPr>
          <p:cNvPicPr>
            <a:picLocks noGrp="1" noChangeAspect="1"/>
          </p:cNvPicPr>
          <p:nvPr>
            <p:ph idx="4294967295"/>
          </p:nvPr>
        </p:nvPicPr>
        <p:blipFill rotWithShape="1">
          <a:blip r:embed="rId3" cstate="email">
            <a:extLst>
              <a:ext uri="{28A0092B-C50C-407E-A947-70E740481C1C}">
                <a14:useLocalDpi xmlns:a14="http://schemas.microsoft.com/office/drawing/2010/main"/>
              </a:ext>
            </a:extLst>
          </a:blip>
          <a:srcRect/>
          <a:stretch/>
        </p:blipFill>
        <p:spPr>
          <a:xfrm>
            <a:off x="7352692" y="700374"/>
            <a:ext cx="4250159" cy="4763254"/>
          </a:xfrm>
          <a:prstGeom prst="rect">
            <a:avLst/>
          </a:prstGeom>
        </p:spPr>
      </p:pic>
      <p:sp>
        <p:nvSpPr>
          <p:cNvPr id="9" name="Rounded Rectangle 8">
            <a:extLst>
              <a:ext uri="{FF2B5EF4-FFF2-40B4-BE49-F238E27FC236}">
                <a16:creationId xmlns:a16="http://schemas.microsoft.com/office/drawing/2014/main" id="{E4668C1F-D692-8180-7E7C-82012D181662}"/>
              </a:ext>
            </a:extLst>
          </p:cNvPr>
          <p:cNvSpPr/>
          <p:nvPr/>
        </p:nvSpPr>
        <p:spPr>
          <a:xfrm>
            <a:off x="241300" y="2298700"/>
            <a:ext cx="6362701" cy="3060700"/>
          </a:xfrm>
          <a:prstGeom prst="roundRect">
            <a:avLst>
              <a:gd name="adj" fmla="val 6031"/>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BE25398-F653-E136-C2F7-F929EC5D8D6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1745" y="2410348"/>
            <a:ext cx="6040274" cy="2852928"/>
          </a:xfrm>
          <a:prstGeom prst="rect">
            <a:avLst/>
          </a:prstGeom>
          <a:effectLst/>
        </p:spPr>
      </p:pic>
      <p:sp>
        <p:nvSpPr>
          <p:cNvPr id="6" name="TextBox 5">
            <a:extLst>
              <a:ext uri="{FF2B5EF4-FFF2-40B4-BE49-F238E27FC236}">
                <a16:creationId xmlns:a16="http://schemas.microsoft.com/office/drawing/2014/main" id="{3A94537F-FEB1-EB48-51AE-E1845B9FD501}"/>
              </a:ext>
            </a:extLst>
          </p:cNvPr>
          <p:cNvSpPr txBox="1"/>
          <p:nvPr/>
        </p:nvSpPr>
        <p:spPr>
          <a:xfrm>
            <a:off x="7352692" y="5463628"/>
            <a:ext cx="4868823" cy="646331"/>
          </a:xfrm>
          <a:prstGeom prst="rect">
            <a:avLst/>
          </a:prstGeom>
          <a:noFill/>
        </p:spPr>
        <p:txBody>
          <a:bodyPr wrap="square" lIns="91440" tIns="45720" rIns="91440" bIns="45720" rtlCol="0" anchor="t">
            <a:spAutoFit/>
          </a:bodyPr>
          <a:lstStyle/>
          <a:p>
            <a:r>
              <a:rPr lang="en-US"/>
              <a:t>GAD-7 Score is </a:t>
            </a:r>
            <a:r>
              <a:rPr lang="en-US" b="1"/>
              <a:t>reduced</a:t>
            </a:r>
            <a:r>
              <a:rPr lang="en-US"/>
              <a:t> at </a:t>
            </a:r>
            <a:r>
              <a:rPr lang="en-US" b="1"/>
              <a:t>5 Billion CFU </a:t>
            </a:r>
            <a:r>
              <a:rPr lang="en-US"/>
              <a:t>by weeks 4 and 6 compared to </a:t>
            </a:r>
            <a:r>
              <a:rPr lang="en-US" b="1"/>
              <a:t>placebo. </a:t>
            </a:r>
          </a:p>
        </p:txBody>
      </p:sp>
      <p:sp>
        <p:nvSpPr>
          <p:cNvPr id="10" name="Slide Number Placeholder 15">
            <a:extLst>
              <a:ext uri="{FF2B5EF4-FFF2-40B4-BE49-F238E27FC236}">
                <a16:creationId xmlns:a16="http://schemas.microsoft.com/office/drawing/2014/main" id="{992BB59D-5EF2-ED89-F2A5-0BACA5AFF833}"/>
              </a:ext>
            </a:extLst>
          </p:cNvPr>
          <p:cNvSpPr>
            <a:spLocks noGrp="1"/>
          </p:cNvSpPr>
          <p:nvPr>
            <p:ph type="sldNum" sz="quarter" idx="14"/>
          </p:nvPr>
        </p:nvSpPr>
        <p:spPr>
          <a:xfrm>
            <a:off x="11135937" y="6310312"/>
            <a:ext cx="805051" cy="365125"/>
          </a:xfrm>
          <a:prstGeom prst="rect">
            <a:avLst/>
          </a:prstGeom>
        </p:spPr>
        <p:txBody>
          <a:bodyPr/>
          <a:lstStyle>
            <a:lvl1pPr>
              <a:defRPr sz="1000">
                <a:solidFill>
                  <a:srgbClr val="1E8197"/>
                </a:solidFill>
              </a:defRPr>
            </a:lvl1pPr>
          </a:lstStyle>
          <a:p>
            <a:pPr algn="r"/>
            <a:r>
              <a:rPr lang="en-US">
                <a:solidFill>
                  <a:schemeClr val="tx1"/>
                </a:solidFill>
              </a:rPr>
              <a:t>PAGE </a:t>
            </a:r>
            <a:fld id="{BDBF9DCE-55C5-154E-AC34-7A0AB594817D}" type="slidenum">
              <a:rPr lang="en-US" smtClean="0">
                <a:solidFill>
                  <a:schemeClr val="tx1"/>
                </a:solidFill>
              </a:rPr>
              <a:pPr algn="r"/>
              <a:t>17</a:t>
            </a:fld>
            <a:endParaRPr lang="en-US">
              <a:solidFill>
                <a:schemeClr val="tx1"/>
              </a:solidFill>
            </a:endParaRPr>
          </a:p>
        </p:txBody>
      </p:sp>
      <p:sp>
        <p:nvSpPr>
          <p:cNvPr id="3" name="TextBox 2">
            <a:extLst>
              <a:ext uri="{FF2B5EF4-FFF2-40B4-BE49-F238E27FC236}">
                <a16:creationId xmlns:a16="http://schemas.microsoft.com/office/drawing/2014/main" id="{9B4AAF34-B0E7-89F3-0646-F6C69B653981}"/>
              </a:ext>
            </a:extLst>
          </p:cNvPr>
          <p:cNvSpPr txBox="1"/>
          <p:nvPr/>
        </p:nvSpPr>
        <p:spPr>
          <a:xfrm>
            <a:off x="10640785" y="408214"/>
            <a:ext cx="111941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Arial"/>
              </a:rPr>
              <a:t>P = 0.02, Week 6</a:t>
            </a:r>
          </a:p>
        </p:txBody>
      </p:sp>
    </p:spTree>
    <p:extLst>
      <p:ext uri="{BB962C8B-B14F-4D97-AF65-F5344CB8AC3E}">
        <p14:creationId xmlns:p14="http://schemas.microsoft.com/office/powerpoint/2010/main" val="1103092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C1532E-3B6B-9558-7730-550FE63436C5}"/>
              </a:ext>
            </a:extLst>
          </p:cNvPr>
          <p:cNvSpPr/>
          <p:nvPr/>
        </p:nvSpPr>
        <p:spPr>
          <a:xfrm>
            <a:off x="-1" y="0"/>
            <a:ext cx="7066575" cy="6165130"/>
          </a:xfrm>
          <a:prstGeom prst="rect">
            <a:avLst/>
          </a:prstGeom>
          <a:solidFill>
            <a:srgbClr val="1377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graph of a comparison of a number of groups&#10;&#10;Description automatically generated with medium confidence">
            <a:extLst>
              <a:ext uri="{FF2B5EF4-FFF2-40B4-BE49-F238E27FC236}">
                <a16:creationId xmlns:a16="http://schemas.microsoft.com/office/drawing/2014/main" id="{177CAD85-BFD0-FB5F-4C46-FA1697EFCA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46927" y="875166"/>
            <a:ext cx="4683063" cy="2623010"/>
          </a:xfrm>
          <a:prstGeom prst="rect">
            <a:avLst/>
          </a:prstGeom>
        </p:spPr>
      </p:pic>
      <p:sp>
        <p:nvSpPr>
          <p:cNvPr id="2" name="Title 1">
            <a:extLst>
              <a:ext uri="{FF2B5EF4-FFF2-40B4-BE49-F238E27FC236}">
                <a16:creationId xmlns:a16="http://schemas.microsoft.com/office/drawing/2014/main" id="{B72ACA44-E16B-1D8F-3C14-8558ACFD261A}"/>
              </a:ext>
            </a:extLst>
          </p:cNvPr>
          <p:cNvSpPr>
            <a:spLocks noGrp="1"/>
          </p:cNvSpPr>
          <p:nvPr>
            <p:ph type="title" idx="4294967295"/>
          </p:nvPr>
        </p:nvSpPr>
        <p:spPr>
          <a:xfrm>
            <a:off x="450514" y="988560"/>
            <a:ext cx="6207696" cy="1025056"/>
          </a:xfrm>
        </p:spPr>
        <p:txBody>
          <a:bodyPr>
            <a:noAutofit/>
          </a:bodyPr>
          <a:lstStyle/>
          <a:p>
            <a:r>
              <a:rPr lang="en-US" sz="2000" dirty="0">
                <a:solidFill>
                  <a:schemeClr val="bg1"/>
                </a:solidFill>
                <a:latin typeface="Arial"/>
                <a:cs typeface="Arial"/>
              </a:rPr>
              <a:t>LP815 significantly </a:t>
            </a:r>
            <a:r>
              <a:rPr lang="en-US" sz="2000" b="1" dirty="0">
                <a:solidFill>
                  <a:schemeClr val="bg1"/>
                </a:solidFill>
                <a:latin typeface="Arial"/>
                <a:cs typeface="Arial"/>
              </a:rPr>
              <a:t>reduced irritability and annoyance </a:t>
            </a:r>
            <a:r>
              <a:rPr lang="en-US" sz="2000" dirty="0">
                <a:solidFill>
                  <a:schemeClr val="bg1"/>
                </a:solidFill>
                <a:latin typeface="Arial"/>
                <a:cs typeface="Arial"/>
              </a:rPr>
              <a:t>in the GAD-7 screening (p=0.04 at week 4 and p=0.1 at week 6).  </a:t>
            </a:r>
            <a:br>
              <a:rPr lang="en-US" sz="2800" dirty="0"/>
            </a:br>
            <a:br>
              <a:rPr lang="en-US" sz="2800" dirty="0">
                <a:latin typeface="+mn-lt"/>
                <a:cs typeface="Arial"/>
              </a:rPr>
            </a:br>
            <a:endParaRPr lang="en-US" sz="2800" b="1" dirty="0">
              <a:solidFill>
                <a:schemeClr val="bg1"/>
              </a:solidFill>
              <a:latin typeface="+mn-lt"/>
              <a:cs typeface="Arial"/>
            </a:endParaRPr>
          </a:p>
        </p:txBody>
      </p:sp>
      <p:sp>
        <p:nvSpPr>
          <p:cNvPr id="9" name="Rounded Rectangle 8">
            <a:extLst>
              <a:ext uri="{FF2B5EF4-FFF2-40B4-BE49-F238E27FC236}">
                <a16:creationId xmlns:a16="http://schemas.microsoft.com/office/drawing/2014/main" id="{E4668C1F-D692-8180-7E7C-82012D181662}"/>
              </a:ext>
            </a:extLst>
          </p:cNvPr>
          <p:cNvSpPr/>
          <p:nvPr/>
        </p:nvSpPr>
        <p:spPr>
          <a:xfrm>
            <a:off x="238806" y="2186671"/>
            <a:ext cx="6419404" cy="3224109"/>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15">
            <a:extLst>
              <a:ext uri="{FF2B5EF4-FFF2-40B4-BE49-F238E27FC236}">
                <a16:creationId xmlns:a16="http://schemas.microsoft.com/office/drawing/2014/main" id="{992BB59D-5EF2-ED89-F2A5-0BACA5AFF833}"/>
              </a:ext>
            </a:extLst>
          </p:cNvPr>
          <p:cNvSpPr>
            <a:spLocks noGrp="1"/>
          </p:cNvSpPr>
          <p:nvPr>
            <p:ph type="sldNum" sz="quarter" idx="14"/>
          </p:nvPr>
        </p:nvSpPr>
        <p:spPr>
          <a:xfrm>
            <a:off x="11135937" y="6310312"/>
            <a:ext cx="805051" cy="365125"/>
          </a:xfrm>
          <a:prstGeom prst="rect">
            <a:avLst/>
          </a:prstGeom>
        </p:spPr>
        <p:txBody>
          <a:bodyPr/>
          <a:lstStyle>
            <a:lvl1pPr>
              <a:defRPr sz="1000">
                <a:solidFill>
                  <a:srgbClr val="1E8197"/>
                </a:solidFill>
              </a:defRPr>
            </a:lvl1pPr>
          </a:lstStyle>
          <a:p>
            <a:pPr algn="r"/>
            <a:r>
              <a:rPr lang="en-US">
                <a:solidFill>
                  <a:schemeClr val="tx1"/>
                </a:solidFill>
              </a:rPr>
              <a:t>PAGE </a:t>
            </a:r>
            <a:fld id="{BDBF9DCE-55C5-154E-AC34-7A0AB594817D}" type="slidenum">
              <a:rPr lang="en-US" smtClean="0">
                <a:solidFill>
                  <a:schemeClr val="tx1"/>
                </a:solidFill>
              </a:rPr>
              <a:pPr algn="r"/>
              <a:t>18</a:t>
            </a:fld>
            <a:endParaRPr lang="en-US">
              <a:solidFill>
                <a:schemeClr val="tx1"/>
              </a:solidFill>
            </a:endParaRPr>
          </a:p>
        </p:txBody>
      </p:sp>
      <p:pic>
        <p:nvPicPr>
          <p:cNvPr id="7" name="Picture 6" descr="A graph of a graph showing a number of study results&#10;&#10;Description automatically generated with medium confidence">
            <a:extLst>
              <a:ext uri="{FF2B5EF4-FFF2-40B4-BE49-F238E27FC236}">
                <a16:creationId xmlns:a16="http://schemas.microsoft.com/office/drawing/2014/main" id="{C6B1CE24-8C14-05AC-94E0-50480A97816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4625" y="2259549"/>
            <a:ext cx="5787766" cy="2880360"/>
          </a:xfrm>
          <a:prstGeom prst="rect">
            <a:avLst/>
          </a:prstGeom>
        </p:spPr>
      </p:pic>
      <p:pic>
        <p:nvPicPr>
          <p:cNvPr id="4" name="Picture 3" descr="A graph of a comparison of a group&#10;&#10;Description automatically generated with medium confidence">
            <a:extLst>
              <a:ext uri="{FF2B5EF4-FFF2-40B4-BE49-F238E27FC236}">
                <a16:creationId xmlns:a16="http://schemas.microsoft.com/office/drawing/2014/main" id="{06C5B3F5-25F3-6C65-CF22-27C82787DFE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46927" y="3498176"/>
            <a:ext cx="4729399" cy="2648963"/>
          </a:xfrm>
          <a:prstGeom prst="rect">
            <a:avLst/>
          </a:prstGeom>
        </p:spPr>
      </p:pic>
      <p:sp>
        <p:nvSpPr>
          <p:cNvPr id="16" name="TextBox 15">
            <a:extLst>
              <a:ext uri="{FF2B5EF4-FFF2-40B4-BE49-F238E27FC236}">
                <a16:creationId xmlns:a16="http://schemas.microsoft.com/office/drawing/2014/main" id="{2EB302BE-8BF2-8963-7348-B6871590E855}"/>
              </a:ext>
            </a:extLst>
          </p:cNvPr>
          <p:cNvSpPr txBox="1"/>
          <p:nvPr/>
        </p:nvSpPr>
        <p:spPr>
          <a:xfrm>
            <a:off x="10749511" y="1787288"/>
            <a:ext cx="324128" cy="523220"/>
          </a:xfrm>
          <a:prstGeom prst="rect">
            <a:avLst/>
          </a:prstGeom>
          <a:noFill/>
        </p:spPr>
        <p:txBody>
          <a:bodyPr wrap="none" rtlCol="0">
            <a:spAutoFit/>
          </a:bodyPr>
          <a:lstStyle/>
          <a:p>
            <a:r>
              <a:rPr lang="en-US" sz="2800">
                <a:solidFill>
                  <a:srgbClr val="000000"/>
                </a:solidFill>
              </a:rPr>
              <a:t>*</a:t>
            </a:r>
          </a:p>
        </p:txBody>
      </p:sp>
    </p:spTree>
    <p:extLst>
      <p:ext uri="{BB962C8B-B14F-4D97-AF65-F5344CB8AC3E}">
        <p14:creationId xmlns:p14="http://schemas.microsoft.com/office/powerpoint/2010/main" val="1028360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D7968-370C-CF8C-6A0E-D9E72D919C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51A430-FA06-7BCA-2619-E3C955F2ED39}"/>
              </a:ext>
            </a:extLst>
          </p:cNvPr>
          <p:cNvSpPr>
            <a:spLocks noGrp="1"/>
          </p:cNvSpPr>
          <p:nvPr>
            <p:ph type="title"/>
          </p:nvPr>
        </p:nvSpPr>
        <p:spPr>
          <a:xfrm>
            <a:off x="569334" y="691542"/>
            <a:ext cx="11228405" cy="1344455"/>
          </a:xfrm>
        </p:spPr>
        <p:txBody>
          <a:bodyPr>
            <a:normAutofit/>
          </a:bodyPr>
          <a:lstStyle/>
          <a:p>
            <a:r>
              <a:rPr lang="en-US" sz="3600">
                <a:latin typeface="Arial"/>
                <a:cs typeface="Arial"/>
              </a:rPr>
              <a:t>Second Human DB-RPC Clinical Trial:  </a:t>
            </a:r>
            <a:br>
              <a:rPr lang="en-US" sz="3600">
                <a:latin typeface="Arial"/>
                <a:cs typeface="Arial"/>
              </a:rPr>
            </a:br>
            <a:r>
              <a:rPr lang="en-US" sz="3600">
                <a:latin typeface="Arial"/>
                <a:cs typeface="Arial"/>
              </a:rPr>
              <a:t>LP815 Sleep Study </a:t>
            </a:r>
          </a:p>
          <a:p>
            <a:endParaRPr lang="en-US"/>
          </a:p>
        </p:txBody>
      </p:sp>
      <p:sp>
        <p:nvSpPr>
          <p:cNvPr id="6" name="Slide Number Placeholder 15">
            <a:extLst>
              <a:ext uri="{FF2B5EF4-FFF2-40B4-BE49-F238E27FC236}">
                <a16:creationId xmlns:a16="http://schemas.microsoft.com/office/drawing/2014/main" id="{24080713-0AD0-19E1-9EDD-AB0ACBF826FA}"/>
              </a:ext>
            </a:extLst>
          </p:cNvPr>
          <p:cNvSpPr>
            <a:spLocks noGrp="1"/>
          </p:cNvSpPr>
          <p:nvPr>
            <p:ph type="sldNum" sz="quarter" idx="14"/>
          </p:nvPr>
        </p:nvSpPr>
        <p:spPr>
          <a:xfrm>
            <a:off x="11135937" y="6310312"/>
            <a:ext cx="805051" cy="365125"/>
          </a:xfrm>
          <a:prstGeom prst="rect">
            <a:avLst/>
          </a:prstGeom>
        </p:spPr>
        <p:txBody>
          <a:bodyPr/>
          <a:lstStyle>
            <a:lvl1pPr>
              <a:defRPr sz="1000">
                <a:solidFill>
                  <a:srgbClr val="1E8197"/>
                </a:solidFill>
              </a:defRPr>
            </a:lvl1pPr>
          </a:lstStyle>
          <a:p>
            <a:pPr algn="r"/>
            <a:r>
              <a:rPr lang="en-US">
                <a:solidFill>
                  <a:schemeClr val="tx1"/>
                </a:solidFill>
              </a:rPr>
              <a:t>PAGE </a:t>
            </a:r>
            <a:fld id="{BDBF9DCE-55C5-154E-AC34-7A0AB594817D}" type="slidenum">
              <a:rPr lang="en-US" smtClean="0">
                <a:solidFill>
                  <a:schemeClr val="tx1"/>
                </a:solidFill>
              </a:rPr>
              <a:pPr algn="r"/>
              <a:t>19</a:t>
            </a:fld>
            <a:endParaRPr lang="en-US">
              <a:solidFill>
                <a:schemeClr val="tx1"/>
              </a:solidFill>
            </a:endParaRPr>
          </a:p>
        </p:txBody>
      </p:sp>
      <p:sp>
        <p:nvSpPr>
          <p:cNvPr id="3" name="Rounded Rectangle 2">
            <a:extLst>
              <a:ext uri="{FF2B5EF4-FFF2-40B4-BE49-F238E27FC236}">
                <a16:creationId xmlns:a16="http://schemas.microsoft.com/office/drawing/2014/main" id="{4BC66DB7-F601-C6FD-5E7A-FEAF4CFF5043}"/>
              </a:ext>
            </a:extLst>
          </p:cNvPr>
          <p:cNvSpPr/>
          <p:nvPr/>
        </p:nvSpPr>
        <p:spPr>
          <a:xfrm>
            <a:off x="569334" y="1973418"/>
            <a:ext cx="10882761" cy="1863823"/>
          </a:xfrm>
          <a:prstGeom prst="roundRect">
            <a:avLst>
              <a:gd name="adj" fmla="val 9611"/>
            </a:avLst>
          </a:prstGeom>
          <a:solidFill>
            <a:srgbClr val="1578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E0EA8DE5-63AC-6DDD-6803-E1E5FE15C811}"/>
              </a:ext>
            </a:extLst>
          </p:cNvPr>
          <p:cNvGrpSpPr/>
          <p:nvPr/>
        </p:nvGrpSpPr>
        <p:grpSpPr>
          <a:xfrm>
            <a:off x="686783" y="2460696"/>
            <a:ext cx="10609964" cy="1218976"/>
            <a:chOff x="199441" y="2176192"/>
            <a:chExt cx="10609964" cy="1218976"/>
          </a:xfrm>
        </p:grpSpPr>
        <p:grpSp>
          <p:nvGrpSpPr>
            <p:cNvPr id="10" name="Group 9">
              <a:extLst>
                <a:ext uri="{FF2B5EF4-FFF2-40B4-BE49-F238E27FC236}">
                  <a16:creationId xmlns:a16="http://schemas.microsoft.com/office/drawing/2014/main" id="{0DDAE53E-43B2-3DD3-3B0C-E32EC85EC0EF}"/>
                </a:ext>
              </a:extLst>
            </p:cNvPr>
            <p:cNvGrpSpPr/>
            <p:nvPr/>
          </p:nvGrpSpPr>
          <p:grpSpPr>
            <a:xfrm>
              <a:off x="199441" y="2176193"/>
              <a:ext cx="2338487" cy="1218975"/>
              <a:chOff x="2912087" y="5501898"/>
              <a:chExt cx="2338487" cy="1185393"/>
            </a:xfrm>
          </p:grpSpPr>
          <p:sp>
            <p:nvSpPr>
              <p:cNvPr id="23" name="Rounded Rectangle 22">
                <a:extLst>
                  <a:ext uri="{FF2B5EF4-FFF2-40B4-BE49-F238E27FC236}">
                    <a16:creationId xmlns:a16="http://schemas.microsoft.com/office/drawing/2014/main" id="{D47ED2E5-C3D9-2B06-79BF-C199F8D10707}"/>
                  </a:ext>
                </a:extLst>
              </p:cNvPr>
              <p:cNvSpPr/>
              <p:nvPr/>
            </p:nvSpPr>
            <p:spPr>
              <a:xfrm>
                <a:off x="2912087" y="5501898"/>
                <a:ext cx="2338487" cy="1139302"/>
              </a:xfrm>
              <a:prstGeom prst="roundRect">
                <a:avLst>
                  <a:gd name="adj" fmla="val 4424"/>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9273086-2BD6-2C0F-8653-ED65E616DB2E}"/>
                  </a:ext>
                </a:extLst>
              </p:cNvPr>
              <p:cNvSpPr txBox="1"/>
              <p:nvPr/>
            </p:nvSpPr>
            <p:spPr>
              <a:xfrm>
                <a:off x="2946717" y="5520030"/>
                <a:ext cx="2207740" cy="1167261"/>
              </a:xfrm>
              <a:prstGeom prst="rect">
                <a:avLst/>
              </a:prstGeom>
              <a:noFill/>
            </p:spPr>
            <p:txBody>
              <a:bodyPr wrap="square">
                <a:spAutoFit/>
              </a:bodyPr>
              <a:lstStyle/>
              <a:p>
                <a:r>
                  <a:rPr lang="en-US"/>
                  <a:t>Double-blind</a:t>
                </a:r>
              </a:p>
              <a:p>
                <a:r>
                  <a:rPr lang="en-US"/>
                  <a:t>Randomized</a:t>
                </a:r>
              </a:p>
              <a:p>
                <a:r>
                  <a:rPr lang="en-US"/>
                  <a:t>Placebo-controlled</a:t>
                </a:r>
              </a:p>
              <a:p>
                <a:r>
                  <a:rPr lang="en-US"/>
                  <a:t>Decentralized</a:t>
                </a:r>
              </a:p>
            </p:txBody>
          </p:sp>
        </p:grpSp>
        <p:grpSp>
          <p:nvGrpSpPr>
            <p:cNvPr id="11" name="Group 10">
              <a:extLst>
                <a:ext uri="{FF2B5EF4-FFF2-40B4-BE49-F238E27FC236}">
                  <a16:creationId xmlns:a16="http://schemas.microsoft.com/office/drawing/2014/main" id="{77CCBDBE-8C20-27C0-2F11-CD8AD6296700}"/>
                </a:ext>
              </a:extLst>
            </p:cNvPr>
            <p:cNvGrpSpPr/>
            <p:nvPr/>
          </p:nvGrpSpPr>
          <p:grpSpPr>
            <a:xfrm>
              <a:off x="2593592" y="2184204"/>
              <a:ext cx="1407609" cy="1171578"/>
              <a:chOff x="2599224" y="5509689"/>
              <a:chExt cx="2496821" cy="1139302"/>
            </a:xfrm>
          </p:grpSpPr>
          <p:sp>
            <p:nvSpPr>
              <p:cNvPr id="21" name="Rounded Rectangle 20">
                <a:extLst>
                  <a:ext uri="{FF2B5EF4-FFF2-40B4-BE49-F238E27FC236}">
                    <a16:creationId xmlns:a16="http://schemas.microsoft.com/office/drawing/2014/main" id="{6A11F5B3-B545-5421-447E-F00BDDAF6B36}"/>
                  </a:ext>
                </a:extLst>
              </p:cNvPr>
              <p:cNvSpPr/>
              <p:nvPr/>
            </p:nvSpPr>
            <p:spPr>
              <a:xfrm>
                <a:off x="2599224" y="5509689"/>
                <a:ext cx="2496821" cy="1139302"/>
              </a:xfrm>
              <a:prstGeom prst="roundRect">
                <a:avLst>
                  <a:gd name="adj" fmla="val 489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C98874D-35D6-9C41-EC1B-F89E3823929A}"/>
                  </a:ext>
                </a:extLst>
              </p:cNvPr>
              <p:cNvSpPr txBox="1"/>
              <p:nvPr/>
            </p:nvSpPr>
            <p:spPr>
              <a:xfrm>
                <a:off x="2603233" y="5534427"/>
                <a:ext cx="2207741" cy="369332"/>
              </a:xfrm>
              <a:prstGeom prst="rect">
                <a:avLst/>
              </a:prstGeom>
              <a:noFill/>
            </p:spPr>
            <p:txBody>
              <a:bodyPr wrap="square">
                <a:spAutoFit/>
              </a:bodyPr>
              <a:lstStyle/>
              <a:p>
                <a:r>
                  <a:rPr lang="en-US"/>
                  <a:t>6 weeks</a:t>
                </a:r>
              </a:p>
            </p:txBody>
          </p:sp>
        </p:grpSp>
        <p:grpSp>
          <p:nvGrpSpPr>
            <p:cNvPr id="12" name="Group 11">
              <a:extLst>
                <a:ext uri="{FF2B5EF4-FFF2-40B4-BE49-F238E27FC236}">
                  <a16:creationId xmlns:a16="http://schemas.microsoft.com/office/drawing/2014/main" id="{C9599A1E-7643-C1E7-BBE5-55489FA57DD4}"/>
                </a:ext>
              </a:extLst>
            </p:cNvPr>
            <p:cNvGrpSpPr/>
            <p:nvPr/>
          </p:nvGrpSpPr>
          <p:grpSpPr>
            <a:xfrm>
              <a:off x="4079500" y="2176193"/>
              <a:ext cx="2972472" cy="1200329"/>
              <a:chOff x="3525587" y="4204609"/>
              <a:chExt cx="2972472" cy="1167260"/>
            </a:xfrm>
          </p:grpSpPr>
          <p:sp>
            <p:nvSpPr>
              <p:cNvPr id="19" name="Rounded Rectangle 18">
                <a:extLst>
                  <a:ext uri="{FF2B5EF4-FFF2-40B4-BE49-F238E27FC236}">
                    <a16:creationId xmlns:a16="http://schemas.microsoft.com/office/drawing/2014/main" id="{3D6208A4-73A9-601B-E4CA-3F76F69EBFA2}"/>
                  </a:ext>
                </a:extLst>
              </p:cNvPr>
              <p:cNvSpPr/>
              <p:nvPr/>
            </p:nvSpPr>
            <p:spPr>
              <a:xfrm>
                <a:off x="3525587" y="4209503"/>
                <a:ext cx="2935575" cy="1139302"/>
              </a:xfrm>
              <a:prstGeom prst="roundRect">
                <a:avLst>
                  <a:gd name="adj" fmla="val 4424"/>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FD2B0A2-E18D-05D8-80B7-1E70EF3AA726}"/>
                  </a:ext>
                </a:extLst>
              </p:cNvPr>
              <p:cNvSpPr txBox="1"/>
              <p:nvPr/>
            </p:nvSpPr>
            <p:spPr>
              <a:xfrm>
                <a:off x="3539849" y="4204609"/>
                <a:ext cx="2958210" cy="1167260"/>
              </a:xfrm>
              <a:prstGeom prst="rect">
                <a:avLst/>
              </a:prstGeom>
              <a:noFill/>
            </p:spPr>
            <p:txBody>
              <a:bodyPr wrap="square">
                <a:spAutoFit/>
              </a:bodyPr>
              <a:lstStyle/>
              <a:p>
                <a:r>
                  <a:rPr lang="en-US" sz="1800" b="0" kern="1200">
                    <a:solidFill>
                      <a:schemeClr val="dk1"/>
                    </a:solidFill>
                    <a:effectLst/>
                    <a:latin typeface="+mn-lt"/>
                    <a:ea typeface="+mn-ea"/>
                    <a:cs typeface="+mn-cs"/>
                  </a:rPr>
                  <a:t>Adults, self-reported with moderate to severe sleep disturbance </a:t>
                </a:r>
              </a:p>
              <a:p>
                <a:r>
                  <a:rPr lang="en-US" sz="1800" b="0" kern="1200">
                    <a:solidFill>
                      <a:schemeClr val="dk1"/>
                    </a:solidFill>
                    <a:effectLst/>
                    <a:latin typeface="+mn-lt"/>
                    <a:ea typeface="+mn-ea"/>
                    <a:cs typeface="+mn-cs"/>
                  </a:rPr>
                  <a:t>(ISI score </a:t>
                </a:r>
                <a:r>
                  <a:rPr lang="en-US" sz="1800" b="0" i="0" kern="1200">
                    <a:solidFill>
                      <a:schemeClr val="dk1"/>
                    </a:solidFill>
                    <a:effectLst/>
                    <a:latin typeface="+mn-lt"/>
                    <a:ea typeface="+mn-ea"/>
                    <a:cs typeface="+mn-cs"/>
                  </a:rPr>
                  <a:t>≥</a:t>
                </a:r>
                <a:r>
                  <a:rPr lang="en-US" sz="1800" b="0" kern="1200">
                    <a:solidFill>
                      <a:schemeClr val="dk1"/>
                    </a:solidFill>
                    <a:effectLst/>
                    <a:latin typeface="+mn-lt"/>
                    <a:ea typeface="+mn-ea"/>
                    <a:cs typeface="+mn-cs"/>
                  </a:rPr>
                  <a:t> 15)</a:t>
                </a:r>
                <a:endParaRPr lang="en-US"/>
              </a:p>
            </p:txBody>
          </p:sp>
        </p:grpSp>
        <p:grpSp>
          <p:nvGrpSpPr>
            <p:cNvPr id="13" name="Group 12">
              <a:extLst>
                <a:ext uri="{FF2B5EF4-FFF2-40B4-BE49-F238E27FC236}">
                  <a16:creationId xmlns:a16="http://schemas.microsoft.com/office/drawing/2014/main" id="{3A22C597-2C66-07EA-62A1-362D635DAF23}"/>
                </a:ext>
              </a:extLst>
            </p:cNvPr>
            <p:cNvGrpSpPr/>
            <p:nvPr/>
          </p:nvGrpSpPr>
          <p:grpSpPr>
            <a:xfrm>
              <a:off x="7074926" y="2176192"/>
              <a:ext cx="2422785" cy="1171578"/>
              <a:chOff x="3948056" y="4209503"/>
              <a:chExt cx="2422785" cy="1139302"/>
            </a:xfrm>
          </p:grpSpPr>
          <p:sp>
            <p:nvSpPr>
              <p:cNvPr id="17" name="Rounded Rectangle 16">
                <a:extLst>
                  <a:ext uri="{FF2B5EF4-FFF2-40B4-BE49-F238E27FC236}">
                    <a16:creationId xmlns:a16="http://schemas.microsoft.com/office/drawing/2014/main" id="{424D6914-824C-F7C5-D292-5D02E276A3C2}"/>
                  </a:ext>
                </a:extLst>
              </p:cNvPr>
              <p:cNvSpPr/>
              <p:nvPr/>
            </p:nvSpPr>
            <p:spPr>
              <a:xfrm>
                <a:off x="3954620" y="4209503"/>
                <a:ext cx="2416221" cy="1139302"/>
              </a:xfrm>
              <a:prstGeom prst="roundRect">
                <a:avLst>
                  <a:gd name="adj" fmla="val 4424"/>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5C30DFF-A9C2-24EA-B45E-32883CA8A4A2}"/>
                  </a:ext>
                </a:extLst>
              </p:cNvPr>
              <p:cNvSpPr txBox="1"/>
              <p:nvPr/>
            </p:nvSpPr>
            <p:spPr>
              <a:xfrm>
                <a:off x="3948056" y="4252961"/>
                <a:ext cx="2404337" cy="568665"/>
              </a:xfrm>
              <a:prstGeom prst="rect">
                <a:avLst/>
              </a:prstGeom>
              <a:noFill/>
            </p:spPr>
            <p:txBody>
              <a:bodyPr wrap="square">
                <a:spAutoFit/>
              </a:bodyPr>
              <a:lstStyle/>
              <a:p>
                <a:r>
                  <a:rPr lang="en-US" sz="1600"/>
                  <a:t>5B CFU LP815 (n = 75)</a:t>
                </a:r>
              </a:p>
              <a:p>
                <a:r>
                  <a:rPr lang="en-US" sz="1600"/>
                  <a:t>Placebo (n = 75)</a:t>
                </a:r>
              </a:p>
            </p:txBody>
          </p:sp>
        </p:grpSp>
        <p:grpSp>
          <p:nvGrpSpPr>
            <p:cNvPr id="14" name="Group 13">
              <a:extLst>
                <a:ext uri="{FF2B5EF4-FFF2-40B4-BE49-F238E27FC236}">
                  <a16:creationId xmlns:a16="http://schemas.microsoft.com/office/drawing/2014/main" id="{BCE6A38A-7DF8-6BD9-F581-F20006824600}"/>
                </a:ext>
              </a:extLst>
            </p:cNvPr>
            <p:cNvGrpSpPr/>
            <p:nvPr/>
          </p:nvGrpSpPr>
          <p:grpSpPr>
            <a:xfrm>
              <a:off x="9564127" y="2184204"/>
              <a:ext cx="1245278" cy="1171578"/>
              <a:chOff x="3200031" y="5501898"/>
              <a:chExt cx="2208877" cy="1139302"/>
            </a:xfrm>
          </p:grpSpPr>
          <p:sp>
            <p:nvSpPr>
              <p:cNvPr id="15" name="Rounded Rectangle 14">
                <a:extLst>
                  <a:ext uri="{FF2B5EF4-FFF2-40B4-BE49-F238E27FC236}">
                    <a16:creationId xmlns:a16="http://schemas.microsoft.com/office/drawing/2014/main" id="{76C5363C-3EF3-2973-9619-E30C442D17A6}"/>
                  </a:ext>
                </a:extLst>
              </p:cNvPr>
              <p:cNvSpPr/>
              <p:nvPr/>
            </p:nvSpPr>
            <p:spPr>
              <a:xfrm>
                <a:off x="3221115" y="5501898"/>
                <a:ext cx="2187793" cy="1139302"/>
              </a:xfrm>
              <a:prstGeom prst="roundRect">
                <a:avLst>
                  <a:gd name="adj" fmla="val 489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AC248DC-8B2D-D008-B3B2-3DD411CEC123}"/>
                  </a:ext>
                </a:extLst>
              </p:cNvPr>
              <p:cNvSpPr txBox="1"/>
              <p:nvPr/>
            </p:nvSpPr>
            <p:spPr>
              <a:xfrm>
                <a:off x="3200031" y="5522460"/>
                <a:ext cx="2207740" cy="369332"/>
              </a:xfrm>
              <a:prstGeom prst="rect">
                <a:avLst/>
              </a:prstGeom>
              <a:noFill/>
            </p:spPr>
            <p:txBody>
              <a:bodyPr wrap="square">
                <a:spAutoFit/>
              </a:bodyPr>
              <a:lstStyle/>
              <a:p>
                <a:r>
                  <a:rPr lang="en-US"/>
                  <a:t>USA</a:t>
                </a:r>
              </a:p>
            </p:txBody>
          </p:sp>
        </p:grpSp>
      </p:grpSp>
      <p:sp>
        <p:nvSpPr>
          <p:cNvPr id="27" name="Rounded Rectangle 26">
            <a:extLst>
              <a:ext uri="{FF2B5EF4-FFF2-40B4-BE49-F238E27FC236}">
                <a16:creationId xmlns:a16="http://schemas.microsoft.com/office/drawing/2014/main" id="{D49C5E54-37F7-BEF1-9A00-5614539A53BF}"/>
              </a:ext>
            </a:extLst>
          </p:cNvPr>
          <p:cNvSpPr/>
          <p:nvPr/>
        </p:nvSpPr>
        <p:spPr>
          <a:xfrm>
            <a:off x="686783" y="1917964"/>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DESIGN</a:t>
            </a:r>
          </a:p>
        </p:txBody>
      </p:sp>
      <p:sp>
        <p:nvSpPr>
          <p:cNvPr id="28" name="Rounded Rectangle 27">
            <a:extLst>
              <a:ext uri="{FF2B5EF4-FFF2-40B4-BE49-F238E27FC236}">
                <a16:creationId xmlns:a16="http://schemas.microsoft.com/office/drawing/2014/main" id="{AF7AD436-4FFF-B33A-489D-405594754539}"/>
              </a:ext>
            </a:extLst>
          </p:cNvPr>
          <p:cNvSpPr/>
          <p:nvPr/>
        </p:nvSpPr>
        <p:spPr>
          <a:xfrm>
            <a:off x="2657773" y="1920382"/>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DURATION</a:t>
            </a:r>
          </a:p>
        </p:txBody>
      </p:sp>
      <p:sp>
        <p:nvSpPr>
          <p:cNvPr id="29" name="Rounded Rectangle 28">
            <a:extLst>
              <a:ext uri="{FF2B5EF4-FFF2-40B4-BE49-F238E27FC236}">
                <a16:creationId xmlns:a16="http://schemas.microsoft.com/office/drawing/2014/main" id="{C4ACDCEE-CBF9-C4C3-B808-EF3D4261ADFA}"/>
              </a:ext>
            </a:extLst>
          </p:cNvPr>
          <p:cNvSpPr/>
          <p:nvPr/>
        </p:nvSpPr>
        <p:spPr>
          <a:xfrm>
            <a:off x="4887287" y="1917964"/>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SUBJECTS</a:t>
            </a:r>
          </a:p>
        </p:txBody>
      </p:sp>
      <p:sp>
        <p:nvSpPr>
          <p:cNvPr id="30" name="Rounded Rectangle 29">
            <a:extLst>
              <a:ext uri="{FF2B5EF4-FFF2-40B4-BE49-F238E27FC236}">
                <a16:creationId xmlns:a16="http://schemas.microsoft.com/office/drawing/2014/main" id="{ACBA2944-4CEC-3D50-8E98-6D2555E5AA98}"/>
              </a:ext>
            </a:extLst>
          </p:cNvPr>
          <p:cNvSpPr/>
          <p:nvPr/>
        </p:nvSpPr>
        <p:spPr>
          <a:xfrm>
            <a:off x="7640485" y="1906596"/>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ARMS</a:t>
            </a:r>
          </a:p>
        </p:txBody>
      </p:sp>
      <p:sp>
        <p:nvSpPr>
          <p:cNvPr id="31" name="Rounded Rectangle 30">
            <a:extLst>
              <a:ext uri="{FF2B5EF4-FFF2-40B4-BE49-F238E27FC236}">
                <a16:creationId xmlns:a16="http://schemas.microsoft.com/office/drawing/2014/main" id="{9EEB917B-9CD2-A0BA-1745-E418DDFA66ED}"/>
              </a:ext>
            </a:extLst>
          </p:cNvPr>
          <p:cNvSpPr/>
          <p:nvPr/>
        </p:nvSpPr>
        <p:spPr>
          <a:xfrm>
            <a:off x="9549834" y="1914840"/>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SITE</a:t>
            </a:r>
          </a:p>
        </p:txBody>
      </p:sp>
      <p:sp>
        <p:nvSpPr>
          <p:cNvPr id="32" name="TextBox 31">
            <a:extLst>
              <a:ext uri="{FF2B5EF4-FFF2-40B4-BE49-F238E27FC236}">
                <a16:creationId xmlns:a16="http://schemas.microsoft.com/office/drawing/2014/main" id="{E46F07C7-7C73-06B3-67EF-F38D686148FE}"/>
              </a:ext>
            </a:extLst>
          </p:cNvPr>
          <p:cNvSpPr txBox="1"/>
          <p:nvPr/>
        </p:nvSpPr>
        <p:spPr>
          <a:xfrm>
            <a:off x="618829" y="4512029"/>
            <a:ext cx="10261206" cy="1400383"/>
          </a:xfrm>
          <a:prstGeom prst="rect">
            <a:avLst/>
          </a:prstGeom>
          <a:noFill/>
        </p:spPr>
        <p:txBody>
          <a:bodyPr wrap="square">
            <a:spAutoFit/>
          </a:bodyPr>
          <a:lstStyle/>
          <a:p>
            <a:pPr>
              <a:spcBef>
                <a:spcPts val="0"/>
              </a:spcBef>
              <a:spcAft>
                <a:spcPts val="600"/>
              </a:spcAft>
            </a:pPr>
            <a:r>
              <a:rPr lang="en-US" sz="2000" b="1">
                <a:effectLst/>
              </a:rPr>
              <a:t>ENDPOINTS:</a:t>
            </a:r>
            <a:endParaRPr lang="en-US" b="1">
              <a:effectLst/>
            </a:endParaRPr>
          </a:p>
          <a:p>
            <a:pPr>
              <a:buClr>
                <a:schemeClr val="accent2"/>
              </a:buClr>
              <a:buSzPct val="80000"/>
              <a:tabLst>
                <a:tab pos="914400" algn="l"/>
              </a:tabLst>
            </a:pPr>
            <a:r>
              <a:rPr lang="en-US" sz="2000" kern="0">
                <a:ea typeface="Calibri" panose="020F0502020204030204" pitchFamily="34" charset="0"/>
                <a:cs typeface="Calibri" panose="020F0502020204030204" pitchFamily="34" charset="0"/>
              </a:rPr>
              <a:t>Sleep disturbance symptoms – Insomnia Severity Index (ISI) </a:t>
            </a:r>
            <a:r>
              <a:rPr lang="en-US" sz="2000" b="1" kern="0">
                <a:ea typeface="Calibri" panose="020F0502020204030204" pitchFamily="34" charset="0"/>
                <a:cs typeface="Calibri" panose="020F0502020204030204" pitchFamily="34" charset="0"/>
              </a:rPr>
              <a:t>| </a:t>
            </a:r>
            <a:r>
              <a:rPr lang="en-US" sz="2000" kern="0">
                <a:ea typeface="Calibri" panose="020F0502020204030204" pitchFamily="34" charset="0"/>
                <a:cs typeface="Calibri" panose="020F0502020204030204" pitchFamily="34" charset="0"/>
              </a:rPr>
              <a:t>Anxiety </a:t>
            </a:r>
            <a:r>
              <a:rPr lang="en-US" sz="2000" b="1" kern="0">
                <a:ea typeface="Calibri" panose="020F0502020204030204" pitchFamily="34" charset="0"/>
                <a:cs typeface="Calibri" panose="020F0502020204030204" pitchFamily="34" charset="0"/>
              </a:rPr>
              <a:t>| </a:t>
            </a:r>
            <a:r>
              <a:rPr lang="en-US" sz="2000" kern="0">
                <a:ea typeface="Calibri" panose="020F0502020204030204" pitchFamily="34" charset="0"/>
                <a:cs typeface="Calibri" panose="020F0502020204030204" pitchFamily="34" charset="0"/>
              </a:rPr>
              <a:t>GI symptoms </a:t>
            </a:r>
            <a:r>
              <a:rPr lang="en-US" sz="2000" b="1" kern="0">
                <a:ea typeface="Calibri" panose="020F0502020204030204" pitchFamily="34" charset="0"/>
                <a:cs typeface="Calibri" panose="020F0502020204030204" pitchFamily="34" charset="0"/>
              </a:rPr>
              <a:t>| </a:t>
            </a:r>
            <a:r>
              <a:rPr lang="en-US" sz="2000" kern="0">
                <a:ea typeface="Calibri" panose="020F0502020204030204" pitchFamily="34" charset="0"/>
                <a:cs typeface="Calibri" panose="020F0502020204030204" pitchFamily="34" charset="0"/>
              </a:rPr>
              <a:t>Sleep quality </a:t>
            </a:r>
            <a:r>
              <a:rPr lang="en-US" sz="2000" b="1" kern="0">
                <a:ea typeface="Calibri" panose="020F0502020204030204" pitchFamily="34" charset="0"/>
                <a:cs typeface="Calibri" panose="020F0502020204030204" pitchFamily="34" charset="0"/>
              </a:rPr>
              <a:t>| </a:t>
            </a:r>
            <a:r>
              <a:rPr lang="en-US" sz="2000" kern="0">
                <a:ea typeface="Calibri" panose="020F0502020204030204" pitchFamily="34" charset="0"/>
                <a:cs typeface="Calibri" panose="020F0502020204030204" pitchFamily="34" charset="0"/>
              </a:rPr>
              <a:t>Daytime alertness </a:t>
            </a:r>
            <a:r>
              <a:rPr lang="en-US" sz="2000" b="1" kern="0">
                <a:ea typeface="Calibri" panose="020F0502020204030204" pitchFamily="34" charset="0"/>
                <a:cs typeface="Calibri" panose="020F0502020204030204" pitchFamily="34" charset="0"/>
              </a:rPr>
              <a:t>| </a:t>
            </a:r>
            <a:r>
              <a:rPr lang="en-US" sz="2000" kern="0">
                <a:ea typeface="Calibri" panose="020F0502020204030204" pitchFamily="34" charset="0"/>
                <a:cs typeface="Calibri" panose="020F0502020204030204" pitchFamily="34" charset="0"/>
              </a:rPr>
              <a:t>Mood </a:t>
            </a:r>
            <a:r>
              <a:rPr lang="en-US" sz="2000" b="1" kern="0">
                <a:ea typeface="Calibri" panose="020F0502020204030204" pitchFamily="34" charset="0"/>
                <a:cs typeface="Calibri" panose="020F0502020204030204" pitchFamily="34" charset="0"/>
              </a:rPr>
              <a:t>| </a:t>
            </a:r>
            <a:r>
              <a:rPr lang="en-US" sz="2000" kern="0">
                <a:ea typeface="Calibri" panose="020F0502020204030204" pitchFamily="34" charset="0"/>
                <a:cs typeface="Calibri" panose="020F0502020204030204" pitchFamily="34" charset="0"/>
              </a:rPr>
              <a:t>Night sweats</a:t>
            </a:r>
            <a:r>
              <a:rPr lang="en-US" sz="2000" b="1" kern="0">
                <a:ea typeface="Calibri" panose="020F0502020204030204" pitchFamily="34" charset="0"/>
                <a:cs typeface="Calibri" panose="020F0502020204030204" pitchFamily="34" charset="0"/>
              </a:rPr>
              <a:t> | </a:t>
            </a:r>
            <a:r>
              <a:rPr lang="en-US" sz="2000" kern="0">
                <a:ea typeface="Calibri" panose="020F0502020204030204" pitchFamily="34" charset="0"/>
                <a:cs typeface="Calibri" panose="020F0502020204030204" pitchFamily="34" charset="0"/>
              </a:rPr>
              <a:t>Quality of life</a:t>
            </a:r>
            <a:r>
              <a:rPr lang="en-US" sz="2000" kern="100">
                <a:ea typeface="Calibri" panose="020F0502020204030204" pitchFamily="34" charset="0"/>
                <a:cs typeface="Times New Roman" panose="02020603050405020304" pitchFamily="18" charset="0"/>
              </a:rPr>
              <a:t> </a:t>
            </a:r>
            <a:r>
              <a:rPr lang="en-US" sz="2000" b="1" kern="100">
                <a:ea typeface="Calibri" panose="020F0502020204030204" pitchFamily="34" charset="0"/>
                <a:cs typeface="Times New Roman" panose="02020603050405020304" pitchFamily="18" charset="0"/>
              </a:rPr>
              <a:t>| </a:t>
            </a:r>
            <a:r>
              <a:rPr lang="en-US" sz="2000" kern="100">
                <a:ea typeface="Calibri" panose="020F0502020204030204" pitchFamily="34" charset="0"/>
                <a:cs typeface="Times New Roman" panose="02020603050405020304" pitchFamily="18" charset="0"/>
              </a:rPr>
              <a:t>Sleep duration </a:t>
            </a:r>
            <a:r>
              <a:rPr lang="en-US" sz="2000" b="1" kern="100">
                <a:ea typeface="Calibri" panose="020F0502020204030204" pitchFamily="34" charset="0"/>
                <a:cs typeface="Times New Roman" panose="02020603050405020304" pitchFamily="18" charset="0"/>
              </a:rPr>
              <a:t>| </a:t>
            </a:r>
            <a:r>
              <a:rPr lang="en-US" sz="2000" kern="100">
                <a:ea typeface="Calibri" panose="020F0502020204030204" pitchFamily="34" charset="0"/>
                <a:cs typeface="Times New Roman" panose="02020603050405020304" pitchFamily="18" charset="0"/>
              </a:rPr>
              <a:t>Sleep</a:t>
            </a:r>
            <a:r>
              <a:rPr lang="en-US" sz="2000" b="1" kern="100">
                <a:ea typeface="Calibri" panose="020F0502020204030204" pitchFamily="34" charset="0"/>
                <a:cs typeface="Times New Roman" panose="02020603050405020304" pitchFamily="18" charset="0"/>
              </a:rPr>
              <a:t> </a:t>
            </a:r>
            <a:r>
              <a:rPr lang="en-US" sz="2000" kern="100">
                <a:ea typeface="Calibri" panose="020F0502020204030204" pitchFamily="34" charset="0"/>
                <a:cs typeface="Times New Roman" panose="02020603050405020304" pitchFamily="18" charset="0"/>
              </a:rPr>
              <a:t>latency </a:t>
            </a:r>
            <a:r>
              <a:rPr lang="en-US" sz="2000" b="1" kern="100">
                <a:ea typeface="Calibri" panose="020F0502020204030204" pitchFamily="34" charset="0"/>
                <a:cs typeface="Times New Roman" panose="02020603050405020304" pitchFamily="18" charset="0"/>
              </a:rPr>
              <a:t>| </a:t>
            </a:r>
            <a:r>
              <a:rPr lang="en-US" sz="2000" kern="100">
                <a:ea typeface="Calibri" panose="020F0502020204030204" pitchFamily="34" charset="0"/>
                <a:cs typeface="Times New Roman" panose="02020603050405020304" pitchFamily="18" charset="0"/>
              </a:rPr>
              <a:t>Sleep efficiency </a:t>
            </a:r>
            <a:r>
              <a:rPr lang="en-US" sz="2000" b="1" kern="100">
                <a:ea typeface="Calibri" panose="020F0502020204030204" pitchFamily="34" charset="0"/>
                <a:cs typeface="Times New Roman" panose="02020603050405020304" pitchFamily="18" charset="0"/>
              </a:rPr>
              <a:t>| </a:t>
            </a:r>
            <a:r>
              <a:rPr lang="en-US" sz="2000" kern="100">
                <a:ea typeface="Calibri" panose="020F0502020204030204" pitchFamily="34" charset="0"/>
                <a:cs typeface="Times New Roman" panose="02020603050405020304" pitchFamily="18" charset="0"/>
              </a:rPr>
              <a:t>HR </a:t>
            </a:r>
            <a:r>
              <a:rPr lang="en-US" sz="2000" b="1" kern="100">
                <a:ea typeface="Calibri" panose="020F0502020204030204" pitchFamily="34" charset="0"/>
                <a:cs typeface="Times New Roman" panose="02020603050405020304" pitchFamily="18" charset="0"/>
              </a:rPr>
              <a:t>|</a:t>
            </a:r>
            <a:r>
              <a:rPr lang="en-US" sz="2000" kern="100">
                <a:ea typeface="Calibri" panose="020F0502020204030204" pitchFamily="34" charset="0"/>
                <a:cs typeface="Times New Roman" panose="02020603050405020304" pitchFamily="18" charset="0"/>
              </a:rPr>
              <a:t> HRV</a:t>
            </a:r>
            <a:endParaRPr lang="en-US" sz="2000" kern="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1014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014718-8C7C-6390-796F-4282EDB2A6CB}"/>
              </a:ext>
            </a:extLst>
          </p:cNvPr>
          <p:cNvSpPr/>
          <p:nvPr/>
        </p:nvSpPr>
        <p:spPr>
          <a:xfrm>
            <a:off x="-36790" y="0"/>
            <a:ext cx="12228789" cy="6858000"/>
          </a:xfrm>
          <a:prstGeom prst="rect">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pic>
        <p:nvPicPr>
          <p:cNvPr id="32" name="Picture 31">
            <a:extLst>
              <a:ext uri="{FF2B5EF4-FFF2-40B4-BE49-F238E27FC236}">
                <a16:creationId xmlns:a16="http://schemas.microsoft.com/office/drawing/2014/main" id="{9E50D2B6-AA91-1759-B062-1C1B0131C403}"/>
              </a:ext>
            </a:extLst>
          </p:cNvPr>
          <p:cNvPicPr>
            <a:picLocks noChangeAspect="1"/>
          </p:cNvPicPr>
          <p:nvPr/>
        </p:nvPicPr>
        <p:blipFill rotWithShape="1">
          <a:blip r:embed="rId3">
            <a:alphaModFix amt="10000"/>
          </a:blip>
          <a:srcRect l="31732" b="760"/>
          <a:stretch/>
        </p:blipFill>
        <p:spPr>
          <a:xfrm>
            <a:off x="-36790" y="-2"/>
            <a:ext cx="4717614" cy="6858000"/>
          </a:xfrm>
          <a:prstGeom prst="rect">
            <a:avLst/>
          </a:prstGeom>
        </p:spPr>
      </p:pic>
      <p:sp>
        <p:nvSpPr>
          <p:cNvPr id="7" name="Google Shape;122;p4">
            <a:extLst>
              <a:ext uri="{FF2B5EF4-FFF2-40B4-BE49-F238E27FC236}">
                <a16:creationId xmlns:a16="http://schemas.microsoft.com/office/drawing/2014/main" id="{1316E1EF-2CA3-9C36-19DD-8FDD79CE60E0}"/>
              </a:ext>
            </a:extLst>
          </p:cNvPr>
          <p:cNvSpPr txBox="1"/>
          <p:nvPr/>
        </p:nvSpPr>
        <p:spPr>
          <a:xfrm>
            <a:off x="927011" y="2505956"/>
            <a:ext cx="4481357" cy="1853342"/>
          </a:xfrm>
          <a:prstGeom prst="rect">
            <a:avLst/>
          </a:prstGeom>
          <a:noFill/>
          <a:ln>
            <a:noFill/>
          </a:ln>
        </p:spPr>
        <p:txBody>
          <a:bodyPr spcFirstLastPara="1" wrap="square" lIns="0" tIns="16500" rIns="0" bIns="0" anchor="t" anchorCtr="0">
            <a:spAutoFit/>
          </a:bodyPr>
          <a:lstStyle/>
          <a:p>
            <a:pPr marL="12065" marR="257810" lvl="0" indent="0" algn="l" defTabSz="914400" rtl="0" eaLnBrk="1" fontAlgn="auto" latinLnBrk="0" hangingPunct="1">
              <a:lnSpc>
                <a:spcPct val="103899"/>
              </a:lnSpc>
              <a:spcBef>
                <a:spcPts val="131"/>
              </a:spcBef>
              <a:spcAft>
                <a:spcPts val="0"/>
              </a:spcAft>
              <a:buClrTx/>
              <a:buSzTx/>
              <a:buFontTx/>
              <a:buNone/>
              <a:tabLst>
                <a:tab pos="354970" algn="l"/>
                <a:tab pos="355605" algn="l"/>
              </a:tabLst>
              <a:defRPr/>
            </a:pPr>
            <a:r>
              <a:rPr kumimoji="0" lang="en-US" sz="2800" b="0" i="0" u="none" strike="noStrike" kern="1200" cap="none" spc="0" normalizeH="0" baseline="0" noProof="0">
                <a:ln>
                  <a:noFill/>
                </a:ln>
                <a:solidFill>
                  <a:srgbClr val="FFFFFF"/>
                </a:solidFill>
                <a:effectLst/>
                <a:uLnTx/>
                <a:uFillTx/>
                <a:latin typeface="Arial"/>
                <a:ea typeface="+mn-ea"/>
                <a:cs typeface="Arial"/>
              </a:rPr>
              <a:t>Function-first science that opens nature’s toolbox to bring inspired microbiome solutions to our partners.</a:t>
            </a: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11" name="Picture 10">
            <a:extLst>
              <a:ext uri="{FF2B5EF4-FFF2-40B4-BE49-F238E27FC236}">
                <a16:creationId xmlns:a16="http://schemas.microsoft.com/office/drawing/2014/main" id="{6CF7D3B9-16F1-DB3E-8B4C-36B92A591AB8}"/>
              </a:ext>
            </a:extLst>
          </p:cNvPr>
          <p:cNvPicPr>
            <a:picLocks noChangeAspect="1"/>
          </p:cNvPicPr>
          <p:nvPr/>
        </p:nvPicPr>
        <p:blipFill rotWithShape="1">
          <a:blip r:embed="rId4"/>
          <a:srcRect l="22200" t="19554" r="25081"/>
          <a:stretch/>
        </p:blipFill>
        <p:spPr>
          <a:xfrm>
            <a:off x="5917659" y="325436"/>
            <a:ext cx="5882690" cy="6207125"/>
          </a:xfrm>
          <a:prstGeom prst="roundRect">
            <a:avLst/>
          </a:prstGeom>
        </p:spPr>
      </p:pic>
      <p:cxnSp>
        <p:nvCxnSpPr>
          <p:cNvPr id="37" name="Straight Connector 36">
            <a:extLst>
              <a:ext uri="{FF2B5EF4-FFF2-40B4-BE49-F238E27FC236}">
                <a16:creationId xmlns:a16="http://schemas.microsoft.com/office/drawing/2014/main" id="{E9F8A7BF-CEA6-F5E7-C15A-1ECE92CD3075}"/>
              </a:ext>
            </a:extLst>
          </p:cNvPr>
          <p:cNvCxnSpPr/>
          <p:nvPr/>
        </p:nvCxnSpPr>
        <p:spPr>
          <a:xfrm>
            <a:off x="925676" y="2040381"/>
            <a:ext cx="381401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2616761-418B-99DB-F89C-F7DAE221B592}"/>
              </a:ext>
            </a:extLst>
          </p:cNvPr>
          <p:cNvCxnSpPr/>
          <p:nvPr/>
        </p:nvCxnSpPr>
        <p:spPr>
          <a:xfrm>
            <a:off x="924597" y="4923766"/>
            <a:ext cx="381401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12FEF36-C14F-ED48-7C5D-5BAAF3390EC8}"/>
              </a:ext>
            </a:extLst>
          </p:cNvPr>
          <p:cNvSpPr txBox="1"/>
          <p:nvPr/>
        </p:nvSpPr>
        <p:spPr>
          <a:xfrm>
            <a:off x="324003" y="540169"/>
            <a:ext cx="524402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4F9FA"/>
                </a:solidFill>
                <a:effectLst/>
                <a:uLnTx/>
                <a:uFillTx/>
                <a:latin typeface="Arial" panose="020B0604020202020204"/>
                <a:ea typeface="+mn-ea"/>
                <a:cs typeface="Arial" panose="020B0604020202020204" pitchFamily="34" charset="0"/>
              </a:rPr>
              <a:t>“Improving health through microbiome innovation”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4788C"/>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6BC812B1-8EBF-4843-C406-38C6A6F7D3F8}"/>
              </a:ext>
            </a:extLst>
          </p:cNvPr>
          <p:cNvSpPr txBox="1"/>
          <p:nvPr/>
        </p:nvSpPr>
        <p:spPr>
          <a:xfrm>
            <a:off x="2828" y="5269607"/>
            <a:ext cx="5244022" cy="892552"/>
          </a:xfrm>
          <a:prstGeom prst="rect">
            <a:avLst/>
          </a:prstGeom>
          <a:noFill/>
        </p:spPr>
        <p:txBody>
          <a:bodyPr wrap="square" lIns="91440" tIns="45720" rIns="91440" bIns="45720" rtlCol="0" anchor="t">
            <a:spAutoFit/>
          </a:bodyPr>
          <a:lstStyle/>
          <a:p>
            <a:pPr algn="ctr">
              <a:defRPr/>
            </a:pPr>
            <a:r>
              <a:rPr lang="en-US" sz="2800" b="1" dirty="0">
                <a:solidFill>
                  <a:srgbClr val="F4F9FA"/>
                </a:solidFill>
                <a:latin typeface="Arial" panose="020B0604020202020204"/>
                <a:cs typeface="Arial"/>
              </a:rPr>
              <a:t>“I feel the effect”</a:t>
            </a:r>
            <a:endParaRPr kumimoji="0" lang="en-US" sz="2800" b="1" i="0" u="none" strike="noStrike" kern="1200" cap="none" spc="0" normalizeH="0" baseline="0" noProof="0" dirty="0">
              <a:ln>
                <a:noFill/>
              </a:ln>
              <a:solidFill>
                <a:srgbClr val="F4F9FA"/>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4788C"/>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19899465"/>
      </p:ext>
    </p:extLst>
  </p:cSld>
  <p:clrMapOvr>
    <a:masterClrMapping/>
  </p:clrMapOvr>
  <mc:AlternateContent xmlns:mc="http://schemas.openxmlformats.org/markup-compatibility/2006" xmlns:p14="http://schemas.microsoft.com/office/powerpoint/2010/main">
    <mc:Choice Requires="p14">
      <p:transition spd="slow" p14:dur="2000" advTm="1379"/>
    </mc:Choice>
    <mc:Fallback xmlns="">
      <p:transition spd="slow" advTm="1379"/>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AF3FE-CB87-58ED-3B20-DCF163CA04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E4F603-D6FF-F45F-AE2A-AA9FCE62C524}"/>
              </a:ext>
            </a:extLst>
          </p:cNvPr>
          <p:cNvSpPr>
            <a:spLocks noGrp="1"/>
          </p:cNvSpPr>
          <p:nvPr>
            <p:ph type="title"/>
          </p:nvPr>
        </p:nvSpPr>
        <p:spPr>
          <a:xfrm>
            <a:off x="428314" y="4029056"/>
            <a:ext cx="3293454" cy="1354499"/>
          </a:xfrm>
        </p:spPr>
        <p:txBody>
          <a:bodyPr vert="horz" lIns="91440" tIns="45720" rIns="91440" bIns="45720" rtlCol="0" anchor="ctr">
            <a:noAutofit/>
          </a:bodyPr>
          <a:lstStyle/>
          <a:p>
            <a:r>
              <a:rPr lang="en-US" sz="3200">
                <a:solidFill>
                  <a:schemeClr val="bg1"/>
                </a:solidFill>
                <a:latin typeface="Arial"/>
                <a:cs typeface="Arial"/>
              </a:rPr>
              <a:t>Sleep Study Population</a:t>
            </a:r>
            <a:r>
              <a:rPr lang="en-US" sz="2800">
                <a:latin typeface="Arial"/>
                <a:cs typeface="Arial"/>
              </a:rPr>
              <a:t>	</a:t>
            </a:r>
          </a:p>
        </p:txBody>
      </p:sp>
      <p:sp>
        <p:nvSpPr>
          <p:cNvPr id="3" name="Content Placeholder 2">
            <a:extLst>
              <a:ext uri="{FF2B5EF4-FFF2-40B4-BE49-F238E27FC236}">
                <a16:creationId xmlns:a16="http://schemas.microsoft.com/office/drawing/2014/main" id="{1B9BFEDC-60B3-561C-1BA5-6E597EEFC29D}"/>
              </a:ext>
            </a:extLst>
          </p:cNvPr>
          <p:cNvSpPr>
            <a:spLocks noGrp="1"/>
          </p:cNvSpPr>
          <p:nvPr>
            <p:ph idx="1"/>
          </p:nvPr>
        </p:nvSpPr>
        <p:spPr>
          <a:xfrm>
            <a:off x="4535660" y="1353933"/>
            <a:ext cx="5927018" cy="2303813"/>
          </a:xfrm>
        </p:spPr>
        <p:txBody>
          <a:bodyPr vert="horz" lIns="91440" tIns="45720" rIns="91440" bIns="45720" rtlCol="0" anchor="t">
            <a:normAutofit/>
          </a:bodyPr>
          <a:lstStyle/>
          <a:p>
            <a:pPr marL="0" indent="0">
              <a:buNone/>
            </a:pPr>
            <a:r>
              <a:rPr lang="en-US" sz="2700" b="1">
                <a:latin typeface="Arial"/>
                <a:cs typeface="Arial"/>
              </a:rPr>
              <a:t>138 individuals completed the trial </a:t>
            </a:r>
          </a:p>
          <a:p>
            <a:r>
              <a:rPr lang="en-US" sz="2700">
                <a:latin typeface="Arial"/>
                <a:cs typeface="Arial"/>
              </a:rPr>
              <a:t>51.1% female (n=71)</a:t>
            </a:r>
          </a:p>
          <a:p>
            <a:r>
              <a:rPr lang="en-US" sz="2700">
                <a:latin typeface="Arial"/>
                <a:cs typeface="Arial"/>
              </a:rPr>
              <a:t>48.9% male (n=68)</a:t>
            </a:r>
          </a:p>
          <a:p>
            <a:r>
              <a:rPr lang="en-US" sz="2700">
                <a:latin typeface="Arial"/>
                <a:cs typeface="Arial"/>
              </a:rPr>
              <a:t>Mean age = 44.1 ± 12.8 yrs</a:t>
            </a:r>
            <a:endParaRPr lang="en-US" sz="2700" b="1">
              <a:latin typeface="Arial"/>
              <a:cs typeface="Arial"/>
            </a:endParaRPr>
          </a:p>
          <a:p>
            <a:endParaRPr lang="en-US" sz="2400"/>
          </a:p>
        </p:txBody>
      </p:sp>
      <p:cxnSp>
        <p:nvCxnSpPr>
          <p:cNvPr id="6" name="Straight Connector 5">
            <a:extLst>
              <a:ext uri="{FF2B5EF4-FFF2-40B4-BE49-F238E27FC236}">
                <a16:creationId xmlns:a16="http://schemas.microsoft.com/office/drawing/2014/main" id="{A1F43F37-0684-C0FA-5DA9-042FDBCFF948}"/>
              </a:ext>
            </a:extLst>
          </p:cNvPr>
          <p:cNvCxnSpPr>
            <a:cxnSpLocks/>
          </p:cNvCxnSpPr>
          <p:nvPr/>
        </p:nvCxnSpPr>
        <p:spPr>
          <a:xfrm>
            <a:off x="303115" y="3992188"/>
            <a:ext cx="35454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lide Number Placeholder 15">
            <a:extLst>
              <a:ext uri="{FF2B5EF4-FFF2-40B4-BE49-F238E27FC236}">
                <a16:creationId xmlns:a16="http://schemas.microsoft.com/office/drawing/2014/main" id="{F76E0529-F4D5-774F-6447-7A3FD89726EB}"/>
              </a:ext>
            </a:extLst>
          </p:cNvPr>
          <p:cNvSpPr>
            <a:spLocks noGrp="1"/>
          </p:cNvSpPr>
          <p:nvPr>
            <p:ph type="sldNum" sz="quarter" idx="14"/>
          </p:nvPr>
        </p:nvSpPr>
        <p:spPr>
          <a:xfrm>
            <a:off x="11135937" y="6310312"/>
            <a:ext cx="805051" cy="365125"/>
          </a:xfrm>
          <a:prstGeom prst="rect">
            <a:avLst/>
          </a:prstGeom>
        </p:spPr>
        <p:txBody>
          <a:bodyPr/>
          <a:lstStyle>
            <a:lvl1pPr>
              <a:defRPr sz="1000">
                <a:solidFill>
                  <a:srgbClr val="1E8197"/>
                </a:solidFill>
              </a:defRPr>
            </a:lvl1pPr>
          </a:lstStyle>
          <a:p>
            <a:pPr algn="r"/>
            <a:r>
              <a:rPr lang="en-US">
                <a:solidFill>
                  <a:schemeClr val="tx1"/>
                </a:solidFill>
              </a:rPr>
              <a:t>PAGE </a:t>
            </a:r>
            <a:fld id="{BDBF9DCE-55C5-154E-AC34-7A0AB594817D}" type="slidenum">
              <a:rPr lang="en-US" smtClean="0">
                <a:solidFill>
                  <a:schemeClr val="tx1"/>
                </a:solidFill>
              </a:rPr>
              <a:pPr algn="r"/>
              <a:t>20</a:t>
            </a:fld>
            <a:endParaRPr lang="en-US">
              <a:solidFill>
                <a:schemeClr val="tx1"/>
              </a:solidFill>
            </a:endParaRPr>
          </a:p>
        </p:txBody>
      </p:sp>
      <p:cxnSp>
        <p:nvCxnSpPr>
          <p:cNvPr id="4" name="Straight Connector 3">
            <a:extLst>
              <a:ext uri="{FF2B5EF4-FFF2-40B4-BE49-F238E27FC236}">
                <a16:creationId xmlns:a16="http://schemas.microsoft.com/office/drawing/2014/main" id="{F5FB4495-FC31-B003-DE24-1C99C993C12B}"/>
              </a:ext>
            </a:extLst>
          </p:cNvPr>
          <p:cNvCxnSpPr>
            <a:cxnSpLocks/>
          </p:cNvCxnSpPr>
          <p:nvPr/>
        </p:nvCxnSpPr>
        <p:spPr>
          <a:xfrm>
            <a:off x="303115" y="5383555"/>
            <a:ext cx="35454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descr="A blue and white circle with a clock and a letter&#10;&#10;AI-generated content may be incorrect.">
            <a:extLst>
              <a:ext uri="{FF2B5EF4-FFF2-40B4-BE49-F238E27FC236}">
                <a16:creationId xmlns:a16="http://schemas.microsoft.com/office/drawing/2014/main" id="{36BCCF6F-DC2A-8114-E644-DA67FA086D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3848" y="871034"/>
            <a:ext cx="2557966" cy="2557966"/>
          </a:xfrm>
          <a:prstGeom prst="rect">
            <a:avLst/>
          </a:prstGeom>
        </p:spPr>
      </p:pic>
      <p:sp>
        <p:nvSpPr>
          <p:cNvPr id="5" name="Content Placeholder 2">
            <a:extLst>
              <a:ext uri="{FF2B5EF4-FFF2-40B4-BE49-F238E27FC236}">
                <a16:creationId xmlns:a16="http://schemas.microsoft.com/office/drawing/2014/main" id="{43938450-C298-3186-77B2-FA1070629E2E}"/>
              </a:ext>
            </a:extLst>
          </p:cNvPr>
          <p:cNvSpPr txBox="1">
            <a:spLocks/>
          </p:cNvSpPr>
          <p:nvPr/>
        </p:nvSpPr>
        <p:spPr>
          <a:xfrm>
            <a:off x="4535660" y="3748720"/>
            <a:ext cx="7405328" cy="230381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819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819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819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819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819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700" b="1">
                <a:latin typeface="Arial"/>
                <a:cs typeface="Arial"/>
              </a:rPr>
              <a:t>Trial took place over the ‘24 holiday season</a:t>
            </a:r>
          </a:p>
          <a:p>
            <a:r>
              <a:rPr lang="en-US" sz="2700">
                <a:latin typeface="Arial"/>
                <a:cs typeface="Arial"/>
              </a:rPr>
              <a:t>Traditionally inconsistent sleep patterns, diets, and routines</a:t>
            </a:r>
          </a:p>
          <a:p>
            <a:pPr marL="0" indent="0">
              <a:buFont typeface="Arial" panose="020B0604020202020204" pitchFamily="34" charset="0"/>
              <a:buNone/>
            </a:pPr>
            <a:endParaRPr lang="en-US" b="1">
              <a:latin typeface="Arial"/>
              <a:cs typeface="Arial"/>
            </a:endParaRPr>
          </a:p>
          <a:p>
            <a:endParaRPr lang="en-US" sz="2400"/>
          </a:p>
        </p:txBody>
      </p:sp>
    </p:spTree>
    <p:extLst>
      <p:ext uri="{BB962C8B-B14F-4D97-AF65-F5344CB8AC3E}">
        <p14:creationId xmlns:p14="http://schemas.microsoft.com/office/powerpoint/2010/main" val="2318031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ue and orange circle and lines&#10;&#10;Description automatically generated with medium confidence">
            <a:extLst>
              <a:ext uri="{FF2B5EF4-FFF2-40B4-BE49-F238E27FC236}">
                <a16:creationId xmlns:a16="http://schemas.microsoft.com/office/drawing/2014/main" id="{D02757C5-FDEA-203B-DAF3-C1F2E5075B6C}"/>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backgroundRemoval t="10000" b="90000" l="10000" r="90000"/>
                    </a14:imgEffect>
                  </a14:imgLayer>
                </a14:imgProps>
              </a:ext>
            </a:extLst>
          </a:blip>
          <a:srcRect l="2925" t="20277" r="2229" b="20278"/>
          <a:stretch/>
        </p:blipFill>
        <p:spPr>
          <a:xfrm>
            <a:off x="6315456" y="137287"/>
            <a:ext cx="4645152" cy="5995289"/>
          </a:xfrm>
          <a:prstGeom prst="rect">
            <a:avLst/>
          </a:prstGeom>
        </p:spPr>
      </p:pic>
      <p:sp>
        <p:nvSpPr>
          <p:cNvPr id="8" name="Rounded Rectangle 7">
            <a:extLst>
              <a:ext uri="{FF2B5EF4-FFF2-40B4-BE49-F238E27FC236}">
                <a16:creationId xmlns:a16="http://schemas.microsoft.com/office/drawing/2014/main" id="{1C4FC2EA-C33A-79F9-2229-7566CED0D130}"/>
              </a:ext>
            </a:extLst>
          </p:cNvPr>
          <p:cNvSpPr/>
          <p:nvPr/>
        </p:nvSpPr>
        <p:spPr>
          <a:xfrm>
            <a:off x="6911536" y="435147"/>
            <a:ext cx="3637211" cy="5502013"/>
          </a:xfrm>
          <a:prstGeom prst="roundRect">
            <a:avLst>
              <a:gd name="adj" fmla="val 449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7624B344-36B1-7A7D-BC11-0BF536A3AAA8}"/>
              </a:ext>
            </a:extLst>
          </p:cNvPr>
          <p:cNvSpPr/>
          <p:nvPr/>
        </p:nvSpPr>
        <p:spPr>
          <a:xfrm>
            <a:off x="6467370" y="355214"/>
            <a:ext cx="4324055" cy="5581945"/>
          </a:xfrm>
          <a:prstGeom prst="roundRect">
            <a:avLst>
              <a:gd name="adj" fmla="val 30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78E902-1FD5-F9EB-C557-EB2729595E54}"/>
              </a:ext>
            </a:extLst>
          </p:cNvPr>
          <p:cNvSpPr>
            <a:spLocks noGrp="1"/>
          </p:cNvSpPr>
          <p:nvPr>
            <p:ph type="title"/>
          </p:nvPr>
        </p:nvSpPr>
        <p:spPr>
          <a:xfrm>
            <a:off x="275825" y="461177"/>
            <a:ext cx="5796953" cy="1325563"/>
          </a:xfrm>
        </p:spPr>
        <p:txBody>
          <a:bodyPr>
            <a:normAutofit/>
          </a:bodyPr>
          <a:lstStyle/>
          <a:p>
            <a:r>
              <a:rPr lang="en-US" sz="3600">
                <a:latin typeface="Arial"/>
                <a:cs typeface="Arial"/>
              </a:rPr>
              <a:t>What is the </a:t>
            </a:r>
            <a:br>
              <a:rPr lang="en-US" sz="3600">
                <a:latin typeface="Arial"/>
                <a:cs typeface="Arial"/>
              </a:rPr>
            </a:br>
            <a:r>
              <a:rPr lang="en-US" sz="3600">
                <a:latin typeface="Arial"/>
                <a:cs typeface="Arial"/>
              </a:rPr>
              <a:t>Insomnia Severity Index?</a:t>
            </a:r>
          </a:p>
        </p:txBody>
      </p:sp>
      <p:sp>
        <p:nvSpPr>
          <p:cNvPr id="3" name="Slide Number Placeholder 2">
            <a:extLst>
              <a:ext uri="{FF2B5EF4-FFF2-40B4-BE49-F238E27FC236}">
                <a16:creationId xmlns:a16="http://schemas.microsoft.com/office/drawing/2014/main" id="{79B4B439-7AC1-ECAB-CDF3-8BDB9AE5E5B6}"/>
              </a:ext>
            </a:extLst>
          </p:cNvPr>
          <p:cNvSpPr>
            <a:spLocks noGrp="1"/>
          </p:cNvSpPr>
          <p:nvPr>
            <p:ph type="sldNum" sz="quarter" idx="14"/>
          </p:nvPr>
        </p:nvSpPr>
        <p:spPr/>
        <p:txBody>
          <a:bodyPr/>
          <a:lstStyle/>
          <a:p>
            <a:r>
              <a:rPr lang="en-US"/>
              <a:t>PAGE </a:t>
            </a:r>
            <a:fld id="{BDBF9DCE-55C5-154E-AC34-7A0AB594817D}" type="slidenum">
              <a:rPr lang="en-US" smtClean="0"/>
              <a:pPr/>
              <a:t>21</a:t>
            </a:fld>
            <a:endParaRPr lang="en-US"/>
          </a:p>
        </p:txBody>
      </p:sp>
      <p:pic>
        <p:nvPicPr>
          <p:cNvPr id="5" name="Picture 4" descr="A close-up of a questionnaire&#10;&#10;AI-generated content may be incorrect.">
            <a:extLst>
              <a:ext uri="{FF2B5EF4-FFF2-40B4-BE49-F238E27FC236}">
                <a16:creationId xmlns:a16="http://schemas.microsoft.com/office/drawing/2014/main" id="{B00F311B-67C9-9421-1C05-A0F34B8C1E3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09785" y="435147"/>
            <a:ext cx="4042515" cy="5353601"/>
          </a:xfrm>
          <a:prstGeom prst="rect">
            <a:avLst/>
          </a:prstGeom>
        </p:spPr>
      </p:pic>
      <p:sp>
        <p:nvSpPr>
          <p:cNvPr id="7" name="TextBox 6">
            <a:extLst>
              <a:ext uri="{FF2B5EF4-FFF2-40B4-BE49-F238E27FC236}">
                <a16:creationId xmlns:a16="http://schemas.microsoft.com/office/drawing/2014/main" id="{55C57B1C-F5E4-2475-E271-972D1667ADCE}"/>
              </a:ext>
            </a:extLst>
          </p:cNvPr>
          <p:cNvSpPr txBox="1"/>
          <p:nvPr/>
        </p:nvSpPr>
        <p:spPr>
          <a:xfrm>
            <a:off x="275825" y="1786740"/>
            <a:ext cx="5469367" cy="3631763"/>
          </a:xfrm>
          <a:prstGeom prst="rect">
            <a:avLst/>
          </a:prstGeom>
          <a:noFill/>
        </p:spPr>
        <p:txBody>
          <a:bodyPr wrap="square" lIns="91440" tIns="45720" rIns="91440" bIns="45720" anchor="t">
            <a:spAutoFit/>
          </a:bodyPr>
          <a:lstStyle/>
          <a:p>
            <a:r>
              <a:rPr lang="en-US" sz="2400" b="1">
                <a:ea typeface="+mn-lt"/>
                <a:cs typeface="+mn-lt"/>
              </a:rPr>
              <a:t>Screening tool to evaluate severity of sleep issues</a:t>
            </a:r>
          </a:p>
          <a:p>
            <a:endParaRPr lang="en-US" b="1">
              <a:cs typeface="Arial"/>
            </a:endParaRPr>
          </a:p>
          <a:p>
            <a:pPr>
              <a:lnSpc>
                <a:spcPct val="200000"/>
              </a:lnSpc>
            </a:pPr>
            <a:r>
              <a:rPr lang="en-US" sz="2400" b="1">
                <a:latin typeface="Arial"/>
                <a:cs typeface="Arial"/>
              </a:rPr>
              <a:t>ISI Questionnaire Categories:</a:t>
            </a:r>
            <a:endParaRPr lang="en-US"/>
          </a:p>
          <a:p>
            <a:pPr marL="742950" lvl="1" indent="-285750">
              <a:buFont typeface="Arial"/>
              <a:buChar char="•"/>
            </a:pPr>
            <a:r>
              <a:rPr lang="en-US" sz="2000" b="1">
                <a:solidFill>
                  <a:srgbClr val="1E8197"/>
                </a:solidFill>
                <a:latin typeface="Arial"/>
                <a:ea typeface="+mn-lt"/>
                <a:cs typeface="+mn-lt"/>
                <a:sym typeface="Calibri"/>
              </a:rPr>
              <a:t>0–7: </a:t>
            </a:r>
            <a:r>
              <a:rPr lang="en-US" sz="2000">
                <a:solidFill>
                  <a:srgbClr val="1E8197"/>
                </a:solidFill>
                <a:latin typeface="Arial"/>
                <a:ea typeface="+mn-lt"/>
                <a:cs typeface="+mn-lt"/>
                <a:sym typeface="Calibri"/>
              </a:rPr>
              <a:t>No insomnia</a:t>
            </a:r>
          </a:p>
          <a:p>
            <a:pPr marL="742950" lvl="1" indent="-285750">
              <a:buFont typeface="Arial"/>
              <a:buChar char="•"/>
            </a:pPr>
            <a:r>
              <a:rPr lang="en-US" sz="2000" b="1">
                <a:latin typeface="Arial"/>
                <a:ea typeface="+mn-lt"/>
                <a:cs typeface="+mn-lt"/>
                <a:sym typeface="Calibri"/>
              </a:rPr>
              <a:t>8</a:t>
            </a:r>
            <a:r>
              <a:rPr lang="en-US" sz="2000" b="1">
                <a:solidFill>
                  <a:srgbClr val="1E8197"/>
                </a:solidFill>
                <a:latin typeface="Arial"/>
                <a:ea typeface="+mn-lt"/>
                <a:cs typeface="+mn-lt"/>
                <a:sym typeface="Calibri"/>
              </a:rPr>
              <a:t>–14: </a:t>
            </a:r>
            <a:r>
              <a:rPr lang="en-US" sz="2000">
                <a:solidFill>
                  <a:srgbClr val="1E8197"/>
                </a:solidFill>
                <a:latin typeface="Arial"/>
                <a:ea typeface="+mn-lt"/>
                <a:cs typeface="+mn-lt"/>
                <a:sym typeface="Calibri"/>
              </a:rPr>
              <a:t>Minimal insomnia </a:t>
            </a:r>
          </a:p>
          <a:p>
            <a:pPr marL="742950" lvl="1" indent="-285750">
              <a:buFont typeface="Arial"/>
              <a:buChar char="•"/>
            </a:pPr>
            <a:r>
              <a:rPr lang="en-US" sz="2000" b="1">
                <a:latin typeface="Arial"/>
                <a:ea typeface="+mn-lt"/>
                <a:cs typeface="+mn-lt"/>
                <a:sym typeface="Calibri"/>
              </a:rPr>
              <a:t>15</a:t>
            </a:r>
            <a:r>
              <a:rPr lang="en-US" sz="2000" b="1">
                <a:solidFill>
                  <a:srgbClr val="1E8197"/>
                </a:solidFill>
                <a:latin typeface="Arial"/>
                <a:ea typeface="+mn-lt"/>
                <a:cs typeface="+mn-lt"/>
                <a:sym typeface="Calibri"/>
              </a:rPr>
              <a:t>–21:</a:t>
            </a:r>
            <a:r>
              <a:rPr lang="en-US" sz="2000">
                <a:solidFill>
                  <a:srgbClr val="1E8197"/>
                </a:solidFill>
                <a:latin typeface="Arial"/>
                <a:ea typeface="+mn-lt"/>
                <a:cs typeface="+mn-lt"/>
                <a:sym typeface="Calibri"/>
              </a:rPr>
              <a:t> Moderate insomnia </a:t>
            </a:r>
          </a:p>
          <a:p>
            <a:pPr marL="742950" lvl="1" indent="-285750">
              <a:buFont typeface="Arial"/>
              <a:buChar char="•"/>
            </a:pPr>
            <a:r>
              <a:rPr lang="en-US" sz="2000" b="1">
                <a:latin typeface="Arial"/>
                <a:ea typeface="+mn-lt"/>
                <a:cs typeface="+mn-lt"/>
                <a:sym typeface="Calibri"/>
              </a:rPr>
              <a:t>22</a:t>
            </a:r>
            <a:r>
              <a:rPr lang="en-US" sz="2000" b="1">
                <a:solidFill>
                  <a:srgbClr val="1E8197"/>
                </a:solidFill>
                <a:latin typeface="Arial"/>
                <a:ea typeface="+mn-lt"/>
                <a:cs typeface="+mn-lt"/>
                <a:sym typeface="Calibri"/>
              </a:rPr>
              <a:t>–28:</a:t>
            </a:r>
            <a:r>
              <a:rPr lang="en-US" sz="2000">
                <a:solidFill>
                  <a:srgbClr val="1E8197"/>
                </a:solidFill>
                <a:latin typeface="Arial"/>
                <a:ea typeface="+mn-lt"/>
                <a:cs typeface="+mn-lt"/>
                <a:sym typeface="Calibri"/>
              </a:rPr>
              <a:t> Severe insomnia</a:t>
            </a:r>
          </a:p>
          <a:p>
            <a:pPr marL="742950" lvl="1" indent="-285750">
              <a:buFont typeface="Arial"/>
              <a:buChar char="•"/>
            </a:pPr>
            <a:endParaRPr lang="en-US">
              <a:solidFill>
                <a:srgbClr val="1E8197"/>
              </a:solidFill>
              <a:latin typeface="Arial"/>
              <a:ea typeface="+mn-lt"/>
              <a:cs typeface="+mn-lt"/>
              <a:sym typeface="Calibri"/>
            </a:endParaRPr>
          </a:p>
          <a:p>
            <a:pPr marL="742950" lvl="1" indent="-285750">
              <a:buFont typeface="Arial"/>
              <a:buChar char="•"/>
            </a:pPr>
            <a:endParaRPr lang="en-US">
              <a:latin typeface="Arial"/>
              <a:cs typeface="Arial"/>
            </a:endParaRPr>
          </a:p>
        </p:txBody>
      </p:sp>
    </p:spTree>
    <p:extLst>
      <p:ext uri="{BB962C8B-B14F-4D97-AF65-F5344CB8AC3E}">
        <p14:creationId xmlns:p14="http://schemas.microsoft.com/office/powerpoint/2010/main" val="1172038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B8FF1-58E3-ACE5-38E5-04CF904290BD}"/>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96BBF202-9406-229A-D63A-BCC9873DF00C}"/>
              </a:ext>
            </a:extLst>
          </p:cNvPr>
          <p:cNvSpPr/>
          <p:nvPr/>
        </p:nvSpPr>
        <p:spPr>
          <a:xfrm>
            <a:off x="0" y="0"/>
            <a:ext cx="6445078" cy="6165130"/>
          </a:xfrm>
          <a:prstGeom prst="rect">
            <a:avLst/>
          </a:prstGeom>
          <a:solidFill>
            <a:srgbClr val="1377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Google Shape;156;g33fa4aae483_0_48">
            <a:extLst>
              <a:ext uri="{FF2B5EF4-FFF2-40B4-BE49-F238E27FC236}">
                <a16:creationId xmlns:a16="http://schemas.microsoft.com/office/drawing/2014/main" id="{916AB5BC-ADED-5572-D815-6D52A2BA885B}"/>
              </a:ext>
            </a:extLst>
          </p:cNvPr>
          <p:cNvGraphicFramePr/>
          <p:nvPr>
            <p:extLst>
              <p:ext uri="{D42A27DB-BD31-4B8C-83A1-F6EECF244321}">
                <p14:modId xmlns:p14="http://schemas.microsoft.com/office/powerpoint/2010/main" val="322342705"/>
              </p:ext>
            </p:extLst>
          </p:nvPr>
        </p:nvGraphicFramePr>
        <p:xfrm>
          <a:off x="398584" y="2860430"/>
          <a:ext cx="5659316" cy="2925960"/>
        </p:xfrm>
        <a:graphic>
          <a:graphicData uri="http://schemas.openxmlformats.org/drawingml/2006/table">
            <a:tbl>
              <a:tblPr>
                <a:noFill/>
              </a:tblPr>
              <a:tblGrid>
                <a:gridCol w="1856509">
                  <a:extLst>
                    <a:ext uri="{9D8B030D-6E8A-4147-A177-3AD203B41FA5}">
                      <a16:colId xmlns:a16="http://schemas.microsoft.com/office/drawing/2014/main" val="20000"/>
                    </a:ext>
                  </a:extLst>
                </a:gridCol>
                <a:gridCol w="1399307">
                  <a:extLst>
                    <a:ext uri="{9D8B030D-6E8A-4147-A177-3AD203B41FA5}">
                      <a16:colId xmlns:a16="http://schemas.microsoft.com/office/drawing/2014/main" val="20001"/>
                    </a:ext>
                  </a:extLst>
                </a:gridCol>
                <a:gridCol w="1546250">
                  <a:extLst>
                    <a:ext uri="{9D8B030D-6E8A-4147-A177-3AD203B41FA5}">
                      <a16:colId xmlns:a16="http://schemas.microsoft.com/office/drawing/2014/main" val="20002"/>
                    </a:ext>
                  </a:extLst>
                </a:gridCol>
                <a:gridCol w="857250">
                  <a:extLst>
                    <a:ext uri="{9D8B030D-6E8A-4147-A177-3AD203B41FA5}">
                      <a16:colId xmlns:a16="http://schemas.microsoft.com/office/drawing/2014/main" val="20003"/>
                    </a:ext>
                  </a:extLst>
                </a:gridCol>
              </a:tblGrid>
              <a:tr h="653300">
                <a:tc>
                  <a:txBody>
                    <a:bodyPr/>
                    <a:lstStyle/>
                    <a:p>
                      <a:pPr marL="0" marR="0" lvl="0" indent="0" algn="ctr">
                        <a:lnSpc>
                          <a:spcPct val="100000"/>
                        </a:lnSpc>
                        <a:spcBef>
                          <a:spcPts val="0"/>
                        </a:spcBef>
                        <a:spcAft>
                          <a:spcPts val="0"/>
                        </a:spcAft>
                        <a:buNone/>
                      </a:pPr>
                      <a:r>
                        <a:rPr lang="en" sz="1800" b="0" i="0" u="none" strike="noStrike" noProof="0">
                          <a:solidFill>
                            <a:schemeClr val="bg1"/>
                          </a:solidFill>
                        </a:rPr>
                        <a:t>Outcome at Week 6    </a:t>
                      </a:r>
                      <a:endParaRPr>
                        <a:sym typeface="Times New Roman"/>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a:lnSpc>
                          <a:spcPct val="100000"/>
                        </a:lnSpc>
                        <a:spcBef>
                          <a:spcPts val="0"/>
                        </a:spcBef>
                        <a:spcAft>
                          <a:spcPts val="0"/>
                        </a:spcAft>
                        <a:buNone/>
                      </a:pPr>
                      <a:r>
                        <a:rPr lang="en" sz="1800" b="0" i="0" u="none" strike="noStrike" noProof="0">
                          <a:solidFill>
                            <a:schemeClr val="bg1"/>
                          </a:solidFill>
                        </a:rPr>
                        <a:t>5 B CFU    </a:t>
                      </a:r>
                      <a:endParaRPr>
                        <a:sym typeface="Times New Roman"/>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a:lnSpc>
                          <a:spcPct val="100000"/>
                        </a:lnSpc>
                        <a:spcBef>
                          <a:spcPts val="0"/>
                        </a:spcBef>
                        <a:spcAft>
                          <a:spcPts val="0"/>
                        </a:spcAft>
                        <a:buNone/>
                      </a:pPr>
                      <a:r>
                        <a:rPr lang="en" sz="1800" b="0" i="0" u="none" strike="noStrike" noProof="0">
                          <a:solidFill>
                            <a:schemeClr val="bg1"/>
                          </a:solidFill>
                        </a:rPr>
                        <a:t>Placebo</a:t>
                      </a:r>
                      <a:endParaRPr>
                        <a:sym typeface="Times New Roman"/>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a:lnSpc>
                          <a:spcPct val="100000"/>
                        </a:lnSpc>
                        <a:spcBef>
                          <a:spcPts val="0"/>
                        </a:spcBef>
                        <a:spcAft>
                          <a:spcPts val="0"/>
                        </a:spcAft>
                        <a:buNone/>
                      </a:pPr>
                      <a:r>
                        <a:rPr lang="en" sz="1800" b="0" i="0" u="none" strike="noStrike" noProof="0">
                          <a:solidFill>
                            <a:schemeClr val="bg1"/>
                          </a:solidFill>
                        </a:rPr>
                        <a:t>P value</a:t>
                      </a:r>
                      <a:endParaRPr>
                        <a:sym typeface="Times New Roman"/>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428425">
                <a:tc>
                  <a:txBody>
                    <a:bodyPr/>
                    <a:lstStyle/>
                    <a:p>
                      <a:pPr marL="0" marR="0" lvl="0" indent="0" algn="l">
                        <a:lnSpc>
                          <a:spcPct val="100000"/>
                        </a:lnSpc>
                        <a:spcBef>
                          <a:spcPts val="0"/>
                        </a:spcBef>
                        <a:spcAft>
                          <a:spcPts val="0"/>
                        </a:spcAft>
                        <a:buNone/>
                      </a:pPr>
                      <a:r>
                        <a:rPr lang="en" sz="1800" b="0" i="0" u="none" strike="noStrike" noProof="0">
                          <a:solidFill>
                            <a:schemeClr val="bg1"/>
                          </a:solidFill>
                        </a:rPr>
                        <a:t>Mean ISI score    </a:t>
                      </a:r>
                      <a:endParaRPr>
                        <a:sym typeface="Times New Roman"/>
                      </a:endParaRPr>
                    </a:p>
                  </a:txBody>
                  <a:tcPr marL="91425" marR="91425" marT="91425" marB="91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a:lnSpc>
                          <a:spcPct val="100000"/>
                        </a:lnSpc>
                        <a:spcBef>
                          <a:spcPts val="0"/>
                        </a:spcBef>
                        <a:spcAft>
                          <a:spcPts val="0"/>
                        </a:spcAft>
                        <a:buNone/>
                      </a:pPr>
                      <a:r>
                        <a:rPr lang="en" sz="1800" b="0" i="0" u="none" strike="noStrike" noProof="0">
                          <a:solidFill>
                            <a:schemeClr val="bg1"/>
                          </a:solidFill>
                        </a:rPr>
                        <a:t>9.31 ± 4.58 </a:t>
                      </a:r>
                      <a:endParaRPr>
                        <a:sym typeface="Times New Roman"/>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a:lnSpc>
                          <a:spcPct val="100000"/>
                        </a:lnSpc>
                        <a:spcBef>
                          <a:spcPts val="0"/>
                        </a:spcBef>
                        <a:spcAft>
                          <a:spcPts val="0"/>
                        </a:spcAft>
                        <a:buNone/>
                      </a:pPr>
                      <a:r>
                        <a:rPr lang="en" sz="1800" b="0" i="0" u="none" strike="noStrike" noProof="0">
                          <a:solidFill>
                            <a:schemeClr val="bg1"/>
                          </a:solidFill>
                        </a:rPr>
                        <a:t>12.00 ± 5.78</a:t>
                      </a:r>
                      <a:endParaRPr>
                        <a:sym typeface="Times New Roman"/>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a:lnSpc>
                          <a:spcPct val="100000"/>
                        </a:lnSpc>
                        <a:spcBef>
                          <a:spcPts val="0"/>
                        </a:spcBef>
                        <a:spcAft>
                          <a:spcPts val="0"/>
                        </a:spcAft>
                        <a:buNone/>
                      </a:pPr>
                      <a:r>
                        <a:rPr lang="en" sz="1800" b="0" i="0" u="none" strike="noStrike" noProof="0">
                          <a:solidFill>
                            <a:schemeClr val="bg1"/>
                          </a:solidFill>
                        </a:rPr>
                        <a:t>0.01</a:t>
                      </a:r>
                      <a:endParaRPr>
                        <a:sym typeface="Times New Roman"/>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653300">
                <a:tc>
                  <a:txBody>
                    <a:bodyPr/>
                    <a:lstStyle/>
                    <a:p>
                      <a:pPr marL="0" marR="0" lvl="0" indent="0" algn="l">
                        <a:lnSpc>
                          <a:spcPct val="100000"/>
                        </a:lnSpc>
                        <a:spcBef>
                          <a:spcPts val="0"/>
                        </a:spcBef>
                        <a:spcAft>
                          <a:spcPts val="0"/>
                        </a:spcAft>
                        <a:buNone/>
                      </a:pPr>
                      <a:r>
                        <a:rPr lang="en" sz="1800" b="0" i="0" u="none" strike="noStrike" noProof="0">
                          <a:solidFill>
                            <a:schemeClr val="bg1"/>
                          </a:solidFill>
                        </a:rPr>
                        <a:t>Reached ≥4‑point MCID    </a:t>
                      </a:r>
                      <a:endParaRPr>
                        <a:sym typeface="Times New Roman"/>
                      </a:endParaRPr>
                    </a:p>
                  </a:txBody>
                  <a:tcPr marL="91425" marR="91425" marT="91425" marB="91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lvl="0" indent="0" algn="ctr">
                        <a:spcBef>
                          <a:spcPts val="0"/>
                        </a:spcBef>
                        <a:spcAft>
                          <a:spcPts val="0"/>
                        </a:spcAft>
                        <a:buNone/>
                      </a:pPr>
                      <a:r>
                        <a:rPr lang="en" sz="1800" b="0" i="0" u="none" strike="noStrike" noProof="0">
                          <a:solidFill>
                            <a:schemeClr val="bg1"/>
                          </a:solidFill>
                        </a:rPr>
                        <a:t>77 %</a:t>
                      </a:r>
                      <a:endParaRPr>
                        <a:sym typeface="Times New Roman"/>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lvl="0" indent="0" algn="ctr">
                        <a:spcBef>
                          <a:spcPts val="0"/>
                        </a:spcBef>
                        <a:spcAft>
                          <a:spcPts val="0"/>
                        </a:spcAft>
                        <a:buNone/>
                      </a:pPr>
                      <a:r>
                        <a:rPr lang="en" sz="1800" b="0" i="0" u="none" strike="noStrike" noProof="0">
                          <a:solidFill>
                            <a:schemeClr val="bg1"/>
                          </a:solidFill>
                        </a:rPr>
                        <a:t>58 %</a:t>
                      </a:r>
                      <a:endParaRPr>
                        <a:sym typeface="Times New Roman"/>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ctr">
                        <a:lnSpc>
                          <a:spcPct val="100000"/>
                        </a:lnSpc>
                        <a:spcBef>
                          <a:spcPts val="0"/>
                        </a:spcBef>
                        <a:spcAft>
                          <a:spcPts val="0"/>
                        </a:spcAft>
                        <a:buNone/>
                      </a:pPr>
                      <a:r>
                        <a:rPr lang="en" sz="1800" b="0" i="0" u="none" strike="noStrike" noProof="0">
                          <a:solidFill>
                            <a:schemeClr val="bg1"/>
                          </a:solidFill>
                        </a:rPr>
                        <a:t>0.02</a:t>
                      </a:r>
                      <a:endParaRPr lang="en-US"/>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653300">
                <a:tc>
                  <a:txBody>
                    <a:bodyPr/>
                    <a:lstStyle/>
                    <a:p>
                      <a:pPr marL="0" marR="0" lvl="0" indent="0" algn="l">
                        <a:lnSpc>
                          <a:spcPct val="100000"/>
                        </a:lnSpc>
                        <a:spcBef>
                          <a:spcPts val="0"/>
                        </a:spcBef>
                        <a:spcAft>
                          <a:spcPts val="0"/>
                        </a:spcAft>
                        <a:buNone/>
                      </a:pPr>
                      <a:r>
                        <a:rPr lang="en" sz="1800" b="0" i="0" u="none" strike="noStrike" noProof="0">
                          <a:solidFill>
                            <a:schemeClr val="bg1"/>
                          </a:solidFill>
                        </a:rPr>
                        <a:t>ISI sub‑questions</a:t>
                      </a:r>
                      <a:endParaRPr>
                        <a:sym typeface="Times New Roman"/>
                      </a:endParaRPr>
                    </a:p>
                  </a:txBody>
                  <a:tcPr marL="91425" marR="91425" marT="91425" marB="91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lvl="0" indent="0" algn="ctr">
                        <a:spcBef>
                          <a:spcPts val="0"/>
                        </a:spcBef>
                        <a:spcAft>
                          <a:spcPts val="0"/>
                        </a:spcAft>
                        <a:buNone/>
                      </a:pPr>
                      <a:r>
                        <a:rPr lang="en" sz="1800" b="0" i="0" u="none" strike="noStrike" noProof="0">
                          <a:solidFill>
                            <a:schemeClr val="bg1"/>
                          </a:solidFill>
                        </a:rPr>
                        <a:t>5 out of 7↓, p ≤ 0.05    </a:t>
                      </a:r>
                      <a:endParaRPr>
                        <a:sym typeface="Times New Roman"/>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lvl="0" indent="0" algn="ctr">
                        <a:spcBef>
                          <a:spcPts val="0"/>
                        </a:spcBef>
                        <a:spcAft>
                          <a:spcPts val="0"/>
                        </a:spcAft>
                        <a:buNone/>
                      </a:pPr>
                      <a:r>
                        <a:rPr lang="en" sz="1800" b="0">
                          <a:solidFill>
                            <a:schemeClr val="bg1"/>
                          </a:solidFill>
                          <a:latin typeface="+mn-lt"/>
                          <a:cs typeface="Times New Roman"/>
                        </a:rPr>
                        <a:t>-</a:t>
                      </a:r>
                      <a:endParaRPr>
                        <a:sym typeface="Times New Roman"/>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lvl="0" indent="0" algn="ctr">
                        <a:spcBef>
                          <a:spcPts val="0"/>
                        </a:spcBef>
                        <a:spcAft>
                          <a:spcPts val="0"/>
                        </a:spcAft>
                        <a:buNone/>
                      </a:pPr>
                      <a:r>
                        <a:rPr lang="en" sz="1800" b="0">
                          <a:solidFill>
                            <a:schemeClr val="bg1"/>
                          </a:solidFill>
                          <a:latin typeface="+mn-lt"/>
                          <a:cs typeface="Times New Roman"/>
                        </a:rPr>
                        <a:t>-</a:t>
                      </a:r>
                      <a:endParaRPr>
                        <a:sym typeface="Times New Roman"/>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pSp>
        <p:nvGrpSpPr>
          <p:cNvPr id="10" name="Group 9">
            <a:extLst>
              <a:ext uri="{FF2B5EF4-FFF2-40B4-BE49-F238E27FC236}">
                <a16:creationId xmlns:a16="http://schemas.microsoft.com/office/drawing/2014/main" id="{AFB1FFA0-EFAA-DDE0-9E94-0CDBCAE7731E}"/>
              </a:ext>
            </a:extLst>
          </p:cNvPr>
          <p:cNvGrpSpPr/>
          <p:nvPr/>
        </p:nvGrpSpPr>
        <p:grpSpPr>
          <a:xfrm>
            <a:off x="6523093" y="276393"/>
            <a:ext cx="5041423" cy="5888737"/>
            <a:chOff x="7028655" y="509183"/>
            <a:chExt cx="5071646" cy="6194757"/>
          </a:xfrm>
        </p:grpSpPr>
        <p:pic>
          <p:nvPicPr>
            <p:cNvPr id="2052" name="Picture 4">
              <a:extLst>
                <a:ext uri="{FF2B5EF4-FFF2-40B4-BE49-F238E27FC236}">
                  <a16:creationId xmlns:a16="http://schemas.microsoft.com/office/drawing/2014/main" id="{D88D2761-4387-C5DE-7344-DEE92AF094B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028655" y="509184"/>
              <a:ext cx="4916835" cy="619475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533A06E-BB74-B518-9A9E-00BC29EED96E}"/>
                </a:ext>
              </a:extLst>
            </p:cNvPr>
            <p:cNvSpPr txBox="1"/>
            <p:nvPr/>
          </p:nvSpPr>
          <p:spPr>
            <a:xfrm rot="5400000">
              <a:off x="11570961" y="728901"/>
              <a:ext cx="749057" cy="309622"/>
            </a:xfrm>
            <a:prstGeom prst="rect">
              <a:avLst/>
            </a:prstGeom>
            <a:noFill/>
          </p:spPr>
          <p:txBody>
            <a:bodyPr wrap="none" rtlCol="0">
              <a:spAutoFit/>
            </a:bodyPr>
            <a:lstStyle/>
            <a:p>
              <a:r>
                <a:rPr lang="en-US" sz="1400" b="1"/>
                <a:t>LP815</a:t>
              </a:r>
            </a:p>
          </p:txBody>
        </p:sp>
        <p:sp>
          <p:nvSpPr>
            <p:cNvPr id="9" name="TextBox 8">
              <a:extLst>
                <a:ext uri="{FF2B5EF4-FFF2-40B4-BE49-F238E27FC236}">
                  <a16:creationId xmlns:a16="http://schemas.microsoft.com/office/drawing/2014/main" id="{0D139A14-4B94-7208-3A05-40EFE6EBA1ED}"/>
                </a:ext>
              </a:extLst>
            </p:cNvPr>
            <p:cNvSpPr txBox="1"/>
            <p:nvPr/>
          </p:nvSpPr>
          <p:spPr>
            <a:xfrm rot="5400000">
              <a:off x="11487488" y="3764373"/>
              <a:ext cx="916001" cy="309622"/>
            </a:xfrm>
            <a:prstGeom prst="rect">
              <a:avLst/>
            </a:prstGeom>
            <a:noFill/>
          </p:spPr>
          <p:txBody>
            <a:bodyPr wrap="none" rtlCol="0">
              <a:spAutoFit/>
            </a:bodyPr>
            <a:lstStyle/>
            <a:p>
              <a:r>
                <a:rPr lang="en-US" sz="1400" b="1"/>
                <a:t>Placebo</a:t>
              </a:r>
            </a:p>
          </p:txBody>
        </p:sp>
      </p:grpSp>
      <p:sp>
        <p:nvSpPr>
          <p:cNvPr id="7" name="TextBox 6">
            <a:extLst>
              <a:ext uri="{FF2B5EF4-FFF2-40B4-BE49-F238E27FC236}">
                <a16:creationId xmlns:a16="http://schemas.microsoft.com/office/drawing/2014/main" id="{D032BDBC-00F7-9857-9EDA-D31A4C2684BA}"/>
              </a:ext>
            </a:extLst>
          </p:cNvPr>
          <p:cNvSpPr txBox="1"/>
          <p:nvPr/>
        </p:nvSpPr>
        <p:spPr>
          <a:xfrm>
            <a:off x="327614" y="291985"/>
            <a:ext cx="6117464" cy="1661993"/>
          </a:xfrm>
          <a:prstGeom prst="rect">
            <a:avLst/>
          </a:prstGeom>
          <a:noFill/>
        </p:spPr>
        <p:txBody>
          <a:bodyPr wrap="square" lIns="91440" tIns="45720" rIns="91440" bIns="45720" anchor="t">
            <a:spAutoFit/>
          </a:bodyPr>
          <a:lstStyle/>
          <a:p>
            <a:r>
              <a:rPr lang="en-US" sz="2800">
                <a:solidFill>
                  <a:schemeClr val="bg1"/>
                </a:solidFill>
                <a:ea typeface="+mn-lt"/>
                <a:cs typeface="+mn-lt"/>
              </a:rPr>
              <a:t>LP815 delivers clinically meaningful sleep relief in 6 weeks</a:t>
            </a:r>
            <a:endParaRPr lang="en-US">
              <a:solidFill>
                <a:schemeClr val="bg1"/>
              </a:solidFill>
            </a:endParaRPr>
          </a:p>
          <a:p>
            <a:endParaRPr lang="en-US"/>
          </a:p>
          <a:p>
            <a:endParaRPr lang="en-US" sz="2800">
              <a:solidFill>
                <a:schemeClr val="bg1"/>
              </a:solidFill>
              <a:latin typeface="+mn-lt"/>
              <a:cs typeface="Arial"/>
            </a:endParaRPr>
          </a:p>
        </p:txBody>
      </p:sp>
      <p:sp>
        <p:nvSpPr>
          <p:cNvPr id="3" name="Title 1">
            <a:extLst>
              <a:ext uri="{FF2B5EF4-FFF2-40B4-BE49-F238E27FC236}">
                <a16:creationId xmlns:a16="http://schemas.microsoft.com/office/drawing/2014/main" id="{AEDE6E41-691C-50B0-4AD0-5373F3FA6FC2}"/>
              </a:ext>
            </a:extLst>
          </p:cNvPr>
          <p:cNvSpPr txBox="1">
            <a:spLocks/>
          </p:cNvSpPr>
          <p:nvPr/>
        </p:nvSpPr>
        <p:spPr>
          <a:xfrm>
            <a:off x="327614" y="1713569"/>
            <a:ext cx="5609547" cy="8214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rgbClr val="1E8197"/>
                </a:solidFill>
                <a:latin typeface="Arial" panose="020B0604020202020204" pitchFamily="34" charset="0"/>
                <a:ea typeface="+mj-ea"/>
                <a:cs typeface="Arial" panose="020B0604020202020204" pitchFamily="34" charset="0"/>
              </a:defRPr>
            </a:lvl1pPr>
          </a:lstStyle>
          <a:p>
            <a:r>
              <a:rPr lang="en-US" sz="1800">
                <a:solidFill>
                  <a:srgbClr val="F1F9FF"/>
                </a:solidFill>
                <a:latin typeface="+mn-lt"/>
                <a:cs typeface="Arial"/>
              </a:rPr>
              <a:t>Statistically significant reductions exceed the 4‑point Minimal Clinically Important Difference (MCID). </a:t>
            </a:r>
            <a:endParaRPr lang="en-US" sz="1800"/>
          </a:p>
          <a:p>
            <a:endParaRPr lang="en-US" sz="1800">
              <a:solidFill>
                <a:srgbClr val="F1F9FF"/>
              </a:solidFill>
              <a:latin typeface="+mn-lt"/>
              <a:cs typeface="Arial"/>
            </a:endParaRPr>
          </a:p>
          <a:p>
            <a:r>
              <a:rPr lang="en-US" sz="1800">
                <a:solidFill>
                  <a:srgbClr val="F1F9FF"/>
                </a:solidFill>
                <a:latin typeface="+mn-lt"/>
                <a:cs typeface="Arial"/>
              </a:rPr>
              <a:t>LP815 provides a significant improvement that participants can feel.</a:t>
            </a:r>
            <a:endParaRPr lang="en-US" sz="1800"/>
          </a:p>
          <a:p>
            <a:endParaRPr lang="en-US" sz="1200"/>
          </a:p>
          <a:p>
            <a:endParaRPr lang="en-US" sz="1200">
              <a:solidFill>
                <a:srgbClr val="F1F9FF"/>
              </a:solidFill>
              <a:latin typeface="+mn-lt"/>
              <a:cs typeface="Arial"/>
            </a:endParaRPr>
          </a:p>
        </p:txBody>
      </p:sp>
      <p:sp>
        <p:nvSpPr>
          <p:cNvPr id="4" name="TextBox 3">
            <a:extLst>
              <a:ext uri="{FF2B5EF4-FFF2-40B4-BE49-F238E27FC236}">
                <a16:creationId xmlns:a16="http://schemas.microsoft.com/office/drawing/2014/main" id="{BF56B952-6F05-267B-0806-4B7181A1B5EE}"/>
              </a:ext>
            </a:extLst>
          </p:cNvPr>
          <p:cNvSpPr txBox="1"/>
          <p:nvPr/>
        </p:nvSpPr>
        <p:spPr>
          <a:xfrm>
            <a:off x="11052198" y="5888131"/>
            <a:ext cx="716863" cy="276999"/>
          </a:xfrm>
          <a:prstGeom prst="rect">
            <a:avLst/>
          </a:prstGeom>
          <a:noFill/>
        </p:spPr>
        <p:txBody>
          <a:bodyPr wrap="none" rtlCol="0">
            <a:spAutoFit/>
          </a:bodyPr>
          <a:lstStyle/>
          <a:p>
            <a:r>
              <a:rPr lang="en-US" sz="1200">
                <a:solidFill>
                  <a:srgbClr val="13778D"/>
                </a:solidFill>
              </a:rPr>
              <a:t>*p=0.01</a:t>
            </a:r>
          </a:p>
        </p:txBody>
      </p:sp>
      <p:sp>
        <p:nvSpPr>
          <p:cNvPr id="2" name="Slide Number Placeholder 2">
            <a:extLst>
              <a:ext uri="{FF2B5EF4-FFF2-40B4-BE49-F238E27FC236}">
                <a16:creationId xmlns:a16="http://schemas.microsoft.com/office/drawing/2014/main" id="{95AF45A3-7062-25F2-62B3-B08A51492C3C}"/>
              </a:ext>
            </a:extLst>
          </p:cNvPr>
          <p:cNvSpPr>
            <a:spLocks noGrp="1"/>
          </p:cNvSpPr>
          <p:nvPr>
            <p:ph type="sldNum" sz="quarter" idx="14"/>
          </p:nvPr>
        </p:nvSpPr>
        <p:spPr>
          <a:xfrm>
            <a:off x="10548747" y="6355588"/>
            <a:ext cx="805051" cy="365125"/>
          </a:xfrm>
        </p:spPr>
        <p:txBody>
          <a:bodyPr/>
          <a:lstStyle/>
          <a:p>
            <a:r>
              <a:rPr lang="en-US"/>
              <a:t>PAGE </a:t>
            </a:r>
            <a:fld id="{BDBF9DCE-55C5-154E-AC34-7A0AB594817D}" type="slidenum">
              <a:rPr lang="en-US" smtClean="0"/>
              <a:pPr/>
              <a:t>22</a:t>
            </a:fld>
            <a:endParaRPr lang="en-US"/>
          </a:p>
        </p:txBody>
      </p:sp>
    </p:spTree>
    <p:extLst>
      <p:ext uri="{BB962C8B-B14F-4D97-AF65-F5344CB8AC3E}">
        <p14:creationId xmlns:p14="http://schemas.microsoft.com/office/powerpoint/2010/main" val="3969433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3E847-CA2C-CFEA-EB00-102AEB7E112A}"/>
            </a:ext>
          </a:extLst>
        </p:cNvPr>
        <p:cNvGrpSpPr/>
        <p:nvPr/>
      </p:nvGrpSpPr>
      <p:grpSpPr>
        <a:xfrm>
          <a:off x="0" y="0"/>
          <a:ext cx="0" cy="0"/>
          <a:chOff x="0" y="0"/>
          <a:chExt cx="0" cy="0"/>
        </a:xfrm>
      </p:grpSpPr>
      <p:sp>
        <p:nvSpPr>
          <p:cNvPr id="14" name="Slide Number Placeholder 15">
            <a:extLst>
              <a:ext uri="{FF2B5EF4-FFF2-40B4-BE49-F238E27FC236}">
                <a16:creationId xmlns:a16="http://schemas.microsoft.com/office/drawing/2014/main" id="{2A65FBDA-AC2F-B76B-0B21-6D657F5A2ACB}"/>
              </a:ext>
            </a:extLst>
          </p:cNvPr>
          <p:cNvSpPr>
            <a:spLocks noGrp="1"/>
          </p:cNvSpPr>
          <p:nvPr>
            <p:ph type="sldNum" sz="quarter" idx="14"/>
          </p:nvPr>
        </p:nvSpPr>
        <p:spPr>
          <a:xfrm>
            <a:off x="10652511" y="6270463"/>
            <a:ext cx="742122" cy="365125"/>
          </a:xfrm>
          <a:prstGeom prst="rect">
            <a:avLst/>
          </a:prstGeom>
        </p:spPr>
        <p:txBody>
          <a:bodyPr/>
          <a:lstStyle>
            <a:lvl1pPr>
              <a:defRPr sz="1000">
                <a:solidFill>
                  <a:srgbClr val="1E8197"/>
                </a:solidFill>
              </a:defRPr>
            </a:lvl1pPr>
          </a:lstStyle>
          <a:p>
            <a:pPr algn="r"/>
            <a:r>
              <a:rPr lang="en-US">
                <a:solidFill>
                  <a:schemeClr val="tx1"/>
                </a:solidFill>
              </a:rPr>
              <a:t>PAGE </a:t>
            </a:r>
            <a:fld id="{BDBF9DCE-55C5-154E-AC34-7A0AB594817D}" type="slidenum">
              <a:rPr lang="en-US" smtClean="0">
                <a:solidFill>
                  <a:schemeClr val="tx1"/>
                </a:solidFill>
              </a:rPr>
              <a:pPr algn="r"/>
              <a:t>23</a:t>
            </a:fld>
            <a:endParaRPr lang="en-US">
              <a:solidFill>
                <a:schemeClr val="tx1"/>
              </a:solidFill>
            </a:endParaRPr>
          </a:p>
        </p:txBody>
      </p:sp>
      <p:sp>
        <p:nvSpPr>
          <p:cNvPr id="2" name="Title 1">
            <a:extLst>
              <a:ext uri="{FF2B5EF4-FFF2-40B4-BE49-F238E27FC236}">
                <a16:creationId xmlns:a16="http://schemas.microsoft.com/office/drawing/2014/main" id="{BE8A733D-5646-1560-8A28-F232BDF81A0B}"/>
              </a:ext>
            </a:extLst>
          </p:cNvPr>
          <p:cNvSpPr>
            <a:spLocks noGrp="1"/>
          </p:cNvSpPr>
          <p:nvPr>
            <p:ph type="title" idx="4294967295"/>
          </p:nvPr>
        </p:nvSpPr>
        <p:spPr>
          <a:xfrm>
            <a:off x="425946" y="-70817"/>
            <a:ext cx="11340108" cy="1268052"/>
          </a:xfrm>
        </p:spPr>
        <p:txBody>
          <a:bodyPr>
            <a:normAutofit/>
          </a:bodyPr>
          <a:lstStyle/>
          <a:p>
            <a:r>
              <a:rPr lang="en-US" sz="3100">
                <a:solidFill>
                  <a:schemeClr val="tx1"/>
                </a:solidFill>
                <a:latin typeface="Arial"/>
                <a:cs typeface="Arial"/>
              </a:rPr>
              <a:t>ISI sub-questions show improvements across most metrics</a:t>
            </a:r>
            <a:endParaRPr lang="en-US" sz="3100">
              <a:solidFill>
                <a:schemeClr val="tx1"/>
              </a:solidFill>
            </a:endParaRPr>
          </a:p>
        </p:txBody>
      </p:sp>
      <p:cxnSp>
        <p:nvCxnSpPr>
          <p:cNvPr id="12" name="Straight Connector 11">
            <a:extLst>
              <a:ext uri="{FF2B5EF4-FFF2-40B4-BE49-F238E27FC236}">
                <a16:creationId xmlns:a16="http://schemas.microsoft.com/office/drawing/2014/main" id="{7B9E2299-A277-7CD6-75AC-EB2E2579CC29}"/>
              </a:ext>
            </a:extLst>
          </p:cNvPr>
          <p:cNvCxnSpPr>
            <a:cxnSpLocks/>
          </p:cNvCxnSpPr>
          <p:nvPr/>
        </p:nvCxnSpPr>
        <p:spPr>
          <a:xfrm>
            <a:off x="606318" y="1826069"/>
            <a:ext cx="32847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78FF59F-89EE-FFF8-893E-716BB6FF5AB4}"/>
              </a:ext>
            </a:extLst>
          </p:cNvPr>
          <p:cNvCxnSpPr>
            <a:cxnSpLocks/>
          </p:cNvCxnSpPr>
          <p:nvPr/>
        </p:nvCxnSpPr>
        <p:spPr>
          <a:xfrm>
            <a:off x="606317" y="3148115"/>
            <a:ext cx="32847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4" name="Table 3">
            <a:extLst>
              <a:ext uri="{FF2B5EF4-FFF2-40B4-BE49-F238E27FC236}">
                <a16:creationId xmlns:a16="http://schemas.microsoft.com/office/drawing/2014/main" id="{A9243D52-AA19-322F-6529-0454F1F157F4}"/>
              </a:ext>
            </a:extLst>
          </p:cNvPr>
          <p:cNvGraphicFramePr>
            <a:graphicFrameLocks noGrp="1"/>
          </p:cNvGraphicFramePr>
          <p:nvPr>
            <p:extLst>
              <p:ext uri="{D42A27DB-BD31-4B8C-83A1-F6EECF244321}">
                <p14:modId xmlns:p14="http://schemas.microsoft.com/office/powerpoint/2010/main" val="3918420470"/>
              </p:ext>
            </p:extLst>
          </p:nvPr>
        </p:nvGraphicFramePr>
        <p:xfrm>
          <a:off x="517584" y="1020792"/>
          <a:ext cx="10575710" cy="4639973"/>
        </p:xfrm>
        <a:graphic>
          <a:graphicData uri="http://schemas.openxmlformats.org/drawingml/2006/table">
            <a:tbl>
              <a:tblPr bandRow="1">
                <a:tableStyleId>{5C22544A-7EE6-4342-B048-85BDC9FD1C3A}</a:tableStyleId>
              </a:tblPr>
              <a:tblGrid>
                <a:gridCol w="5592535">
                  <a:extLst>
                    <a:ext uri="{9D8B030D-6E8A-4147-A177-3AD203B41FA5}">
                      <a16:colId xmlns:a16="http://schemas.microsoft.com/office/drawing/2014/main" val="3290815296"/>
                    </a:ext>
                  </a:extLst>
                </a:gridCol>
                <a:gridCol w="1293627">
                  <a:extLst>
                    <a:ext uri="{9D8B030D-6E8A-4147-A177-3AD203B41FA5}">
                      <a16:colId xmlns:a16="http://schemas.microsoft.com/office/drawing/2014/main" val="3685195365"/>
                    </a:ext>
                  </a:extLst>
                </a:gridCol>
                <a:gridCol w="3689548">
                  <a:extLst>
                    <a:ext uri="{9D8B030D-6E8A-4147-A177-3AD203B41FA5}">
                      <a16:colId xmlns:a16="http://schemas.microsoft.com/office/drawing/2014/main" val="4242899979"/>
                    </a:ext>
                  </a:extLst>
                </a:gridCol>
              </a:tblGrid>
              <a:tr h="567688">
                <a:tc>
                  <a:txBody>
                    <a:bodyPr/>
                    <a:lstStyle/>
                    <a:p>
                      <a:pPr algn="l" fontAlgn="base">
                        <a:lnSpc>
                          <a:spcPts val="2175"/>
                        </a:lnSpc>
                        <a:buNone/>
                      </a:pPr>
                      <a:r>
                        <a:rPr lang="en-US" sz="1800" b="1">
                          <a:effectLst/>
                          <a:latin typeface="Aptos"/>
                        </a:rPr>
                        <a:t>ISI Questions</a:t>
                      </a:r>
                      <a:endParaRPr lang="en-US" b="1">
                        <a:effectLst/>
                        <a:latin typeface="Aptos"/>
                      </a:endParaRPr>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noFill/>
                  </a:tcPr>
                </a:tc>
                <a:tc>
                  <a:txBody>
                    <a:bodyPr/>
                    <a:lstStyle/>
                    <a:p>
                      <a:pPr algn="l" fontAlgn="base">
                        <a:lnSpc>
                          <a:spcPts val="2175"/>
                        </a:lnSpc>
                        <a:buNone/>
                      </a:pPr>
                      <a:r>
                        <a:rPr lang="en-US" sz="1800" b="1">
                          <a:effectLst/>
                          <a:latin typeface="Aptos"/>
                        </a:rPr>
                        <a:t>p-values</a:t>
                      </a:r>
                      <a:endParaRPr lang="en-US" b="1">
                        <a:effectLst/>
                        <a:latin typeface="Aptos"/>
                      </a:endParaRPr>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noFill/>
                  </a:tcPr>
                </a:tc>
                <a:tc>
                  <a:txBody>
                    <a:bodyPr/>
                    <a:lstStyle/>
                    <a:p>
                      <a:pPr lvl="0" algn="l">
                        <a:lnSpc>
                          <a:spcPts val="2175"/>
                        </a:lnSpc>
                        <a:buNone/>
                      </a:pPr>
                      <a:r>
                        <a:rPr lang="en-US" sz="1800" b="1" i="0" u="none" strike="noStrike" noProof="0">
                          <a:effectLst/>
                        </a:rPr>
                        <a:t>Key findings    </a:t>
                      </a:r>
                      <a:endParaRPr lang="en-US" b="1"/>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78071444"/>
                  </a:ext>
                </a:extLst>
              </a:tr>
              <a:tr h="556977">
                <a:tc>
                  <a:txBody>
                    <a:bodyPr/>
                    <a:lstStyle/>
                    <a:p>
                      <a:pPr algn="l" fontAlgn="base">
                        <a:lnSpc>
                          <a:spcPts val="2175"/>
                        </a:lnSpc>
                        <a:buNone/>
                      </a:pPr>
                      <a:r>
                        <a:rPr lang="en-US" sz="1800">
                          <a:effectLst/>
                          <a:latin typeface="Aptos"/>
                        </a:rPr>
                        <a:t>1. Difficulty Falling Asleep</a:t>
                      </a:r>
                      <a:endParaRPr lang="en-US">
                        <a:effectLst/>
                        <a:latin typeface="Aptos"/>
                      </a:endParaRPr>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solidFill>
                      <a:schemeClr val="accent5"/>
                    </a:solidFill>
                  </a:tcPr>
                </a:tc>
                <a:tc>
                  <a:txBody>
                    <a:bodyPr/>
                    <a:lstStyle/>
                    <a:p>
                      <a:pPr algn="l" fontAlgn="base">
                        <a:lnSpc>
                          <a:spcPts val="2175"/>
                        </a:lnSpc>
                        <a:buNone/>
                      </a:pPr>
                      <a:r>
                        <a:rPr lang="en-US" sz="1800">
                          <a:effectLst/>
                          <a:latin typeface="Aptos"/>
                        </a:rPr>
                        <a:t>0.01</a:t>
                      </a:r>
                      <a:endParaRPr lang="en-US">
                        <a:effectLst/>
                        <a:latin typeface="Aptos"/>
                      </a:endParaRPr>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solidFill>
                      <a:schemeClr val="accent5"/>
                    </a:solidFill>
                  </a:tcPr>
                </a:tc>
                <a:tc>
                  <a:txBody>
                    <a:bodyPr/>
                    <a:lstStyle/>
                    <a:p>
                      <a:pPr lvl="0" algn="l">
                        <a:lnSpc>
                          <a:spcPts val="2175"/>
                        </a:lnSpc>
                        <a:buNone/>
                      </a:pPr>
                      <a:r>
                        <a:rPr lang="en-US" sz="1800" b="0" i="0" u="none" strike="noStrike" noProof="0">
                          <a:effectLst/>
                        </a:rPr>
                        <a:t>▲ </a:t>
                      </a:r>
                      <a:r>
                        <a:rPr lang="en-US" sz="1800">
                          <a:effectLst/>
                          <a:latin typeface="Aptos"/>
                        </a:rPr>
                        <a:t>Improved sleep onset latency</a:t>
                      </a:r>
                      <a:endParaRPr lang="en-US">
                        <a:effectLst/>
                        <a:latin typeface="Aptos"/>
                      </a:endParaRPr>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2233354851"/>
                  </a:ext>
                </a:extLst>
              </a:tr>
              <a:tr h="556977">
                <a:tc>
                  <a:txBody>
                    <a:bodyPr/>
                    <a:lstStyle/>
                    <a:p>
                      <a:pPr algn="l" fontAlgn="base">
                        <a:lnSpc>
                          <a:spcPts val="2175"/>
                        </a:lnSpc>
                        <a:buNone/>
                      </a:pPr>
                      <a:r>
                        <a:rPr lang="en-US" sz="1800">
                          <a:effectLst/>
                          <a:latin typeface="Aptos"/>
                        </a:rPr>
                        <a:t>2. Difficulty Staying Asleep</a:t>
                      </a:r>
                      <a:endParaRPr lang="en-US">
                        <a:effectLst/>
                        <a:latin typeface="Aptos"/>
                      </a:endParaRPr>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solidFill>
                      <a:schemeClr val="accent5"/>
                    </a:solidFill>
                  </a:tcPr>
                </a:tc>
                <a:tc>
                  <a:txBody>
                    <a:bodyPr/>
                    <a:lstStyle/>
                    <a:p>
                      <a:pPr algn="l" fontAlgn="base">
                        <a:lnSpc>
                          <a:spcPts val="2175"/>
                        </a:lnSpc>
                        <a:buNone/>
                      </a:pPr>
                      <a:r>
                        <a:rPr lang="en-US" sz="1800">
                          <a:effectLst/>
                          <a:latin typeface="Aptos"/>
                        </a:rPr>
                        <a:t>0.04</a:t>
                      </a:r>
                      <a:endParaRPr lang="en-US">
                        <a:effectLst/>
                        <a:latin typeface="Aptos"/>
                      </a:endParaRPr>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solidFill>
                      <a:schemeClr val="accent5"/>
                    </a:solidFill>
                  </a:tcPr>
                </a:tc>
                <a:tc>
                  <a:txBody>
                    <a:bodyPr/>
                    <a:lstStyle/>
                    <a:p>
                      <a:pPr lvl="0" algn="l">
                        <a:lnSpc>
                          <a:spcPts val="2175"/>
                        </a:lnSpc>
                        <a:buNone/>
                      </a:pPr>
                      <a:r>
                        <a:rPr lang="en-US" sz="1800" b="0" i="0" u="none" strike="noStrike" noProof="0">
                          <a:solidFill>
                            <a:srgbClr val="14788C"/>
                          </a:solidFill>
                          <a:effectLst/>
                          <a:latin typeface="Arial"/>
                        </a:rPr>
                        <a:t>▲ </a:t>
                      </a:r>
                      <a:r>
                        <a:rPr lang="en-US" sz="1800">
                          <a:effectLst/>
                          <a:latin typeface="Aptos"/>
                        </a:rPr>
                        <a:t>Improved sleep maintenance</a:t>
                      </a:r>
                      <a:endParaRPr lang="en-US">
                        <a:effectLst/>
                        <a:latin typeface="Aptos"/>
                      </a:endParaRPr>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2547384926"/>
                  </a:ext>
                </a:extLst>
              </a:tr>
              <a:tr h="556977">
                <a:tc>
                  <a:txBody>
                    <a:bodyPr/>
                    <a:lstStyle/>
                    <a:p>
                      <a:pPr algn="l" fontAlgn="base">
                        <a:lnSpc>
                          <a:spcPts val="2175"/>
                        </a:lnSpc>
                        <a:buNone/>
                      </a:pPr>
                      <a:r>
                        <a:rPr lang="en-US" sz="1800">
                          <a:effectLst/>
                          <a:latin typeface="Aptos"/>
                        </a:rPr>
                        <a:t>3. Problem Waking Up Too Early</a:t>
                      </a:r>
                      <a:endParaRPr lang="en-US">
                        <a:effectLst/>
                        <a:latin typeface="Aptos"/>
                      </a:endParaRPr>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solidFill>
                      <a:schemeClr val="accent5"/>
                    </a:solidFill>
                  </a:tcPr>
                </a:tc>
                <a:tc>
                  <a:txBody>
                    <a:bodyPr/>
                    <a:lstStyle/>
                    <a:p>
                      <a:pPr algn="l" fontAlgn="base">
                        <a:lnSpc>
                          <a:spcPts val="2175"/>
                        </a:lnSpc>
                        <a:buNone/>
                      </a:pPr>
                      <a:r>
                        <a:rPr lang="en-US" sz="1800">
                          <a:effectLst/>
                          <a:latin typeface="Aptos"/>
                        </a:rPr>
                        <a:t>0.03</a:t>
                      </a:r>
                      <a:endParaRPr lang="en-US">
                        <a:effectLst/>
                        <a:latin typeface="Aptos"/>
                      </a:endParaRPr>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solidFill>
                      <a:schemeClr val="accent5"/>
                    </a:solidFill>
                  </a:tcPr>
                </a:tc>
                <a:tc>
                  <a:txBody>
                    <a:bodyPr/>
                    <a:lstStyle/>
                    <a:p>
                      <a:pPr lvl="0" algn="l">
                        <a:lnSpc>
                          <a:spcPts val="2175"/>
                        </a:lnSpc>
                        <a:buNone/>
                      </a:pPr>
                      <a:r>
                        <a:rPr lang="en-US" sz="1800" b="0" i="0" u="none" strike="noStrike" noProof="0">
                          <a:solidFill>
                            <a:srgbClr val="14788C"/>
                          </a:solidFill>
                          <a:effectLst/>
                          <a:latin typeface="Arial"/>
                        </a:rPr>
                        <a:t>▲ </a:t>
                      </a:r>
                      <a:r>
                        <a:rPr lang="en-US" sz="1800">
                          <a:effectLst/>
                          <a:latin typeface="Aptos"/>
                        </a:rPr>
                        <a:t>Improved sleep maintenance</a:t>
                      </a:r>
                      <a:endParaRPr lang="en-US">
                        <a:effectLst/>
                        <a:latin typeface="Aptos"/>
                      </a:endParaRPr>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3691985740"/>
                  </a:ext>
                </a:extLst>
              </a:tr>
              <a:tr h="556977">
                <a:tc>
                  <a:txBody>
                    <a:bodyPr/>
                    <a:lstStyle/>
                    <a:p>
                      <a:pPr algn="l" fontAlgn="base">
                        <a:lnSpc>
                          <a:spcPts val="2175"/>
                        </a:lnSpc>
                        <a:buNone/>
                      </a:pPr>
                      <a:r>
                        <a:rPr lang="en-US" sz="1800">
                          <a:effectLst/>
                          <a:latin typeface="Aptos"/>
                        </a:rPr>
                        <a:t>4. Satisfaction With Current Sleep Pattern</a:t>
                      </a:r>
                      <a:endParaRPr lang="en-US">
                        <a:effectLst/>
                        <a:latin typeface="Aptos"/>
                      </a:endParaRPr>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solidFill>
                      <a:schemeClr val="accent5"/>
                    </a:solidFill>
                  </a:tcPr>
                </a:tc>
                <a:tc>
                  <a:txBody>
                    <a:bodyPr/>
                    <a:lstStyle/>
                    <a:p>
                      <a:pPr algn="l" fontAlgn="base">
                        <a:lnSpc>
                          <a:spcPts val="2175"/>
                        </a:lnSpc>
                        <a:buNone/>
                      </a:pPr>
                      <a:r>
                        <a:rPr lang="en-US" sz="1800">
                          <a:effectLst/>
                          <a:latin typeface="Aptos"/>
                        </a:rPr>
                        <a:t>0.05</a:t>
                      </a:r>
                      <a:endParaRPr lang="en-US">
                        <a:effectLst/>
                        <a:latin typeface="Aptos"/>
                      </a:endParaRPr>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solidFill>
                      <a:schemeClr val="accent5"/>
                    </a:solidFill>
                  </a:tcPr>
                </a:tc>
                <a:tc>
                  <a:txBody>
                    <a:bodyPr/>
                    <a:lstStyle/>
                    <a:p>
                      <a:pPr lvl="0" algn="l">
                        <a:lnSpc>
                          <a:spcPts val="2175"/>
                        </a:lnSpc>
                        <a:buNone/>
                      </a:pPr>
                      <a:r>
                        <a:rPr lang="en-US" sz="1800" b="0" i="0" u="none" strike="noStrike" noProof="0">
                          <a:solidFill>
                            <a:srgbClr val="14788C"/>
                          </a:solidFill>
                          <a:effectLst/>
                          <a:latin typeface="Arial"/>
                        </a:rPr>
                        <a:t>▲ </a:t>
                      </a:r>
                      <a:r>
                        <a:rPr lang="en-US" sz="1800">
                          <a:effectLst/>
                          <a:latin typeface="Aptos"/>
                        </a:rPr>
                        <a:t>Greater satisfaction with sleep</a:t>
                      </a:r>
                      <a:endParaRPr lang="en-US">
                        <a:effectLst/>
                        <a:latin typeface="Aptos"/>
                      </a:endParaRPr>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2841727578"/>
                  </a:ext>
                </a:extLst>
              </a:tr>
              <a:tr h="556977">
                <a:tc>
                  <a:txBody>
                    <a:bodyPr/>
                    <a:lstStyle/>
                    <a:p>
                      <a:pPr algn="l" fontAlgn="base">
                        <a:lnSpc>
                          <a:spcPts val="2175"/>
                        </a:lnSpc>
                        <a:buNone/>
                      </a:pPr>
                      <a:r>
                        <a:rPr lang="en-US" sz="1800">
                          <a:effectLst/>
                          <a:latin typeface="Aptos"/>
                        </a:rPr>
                        <a:t>5. Extent of Interference With Daily Function</a:t>
                      </a:r>
                      <a:endParaRPr lang="en-US">
                        <a:effectLst/>
                        <a:latin typeface="Aptos"/>
                      </a:endParaRPr>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noFill/>
                  </a:tcPr>
                </a:tc>
                <a:tc>
                  <a:txBody>
                    <a:bodyPr/>
                    <a:lstStyle/>
                    <a:p>
                      <a:pPr algn="l" fontAlgn="base">
                        <a:lnSpc>
                          <a:spcPts val="2175"/>
                        </a:lnSpc>
                        <a:buNone/>
                      </a:pPr>
                      <a:r>
                        <a:rPr lang="en-US" sz="1800">
                          <a:effectLst/>
                          <a:latin typeface="Aptos"/>
                        </a:rPr>
                        <a:t>0.42</a:t>
                      </a:r>
                      <a:r>
                        <a:rPr lang="en-US" sz="1800" baseline="30000">
                          <a:effectLst/>
                          <a:latin typeface="Aptos"/>
                        </a:rPr>
                        <a:t>1</a:t>
                      </a:r>
                      <a:endParaRPr lang="en-US" baseline="30000">
                        <a:effectLst/>
                        <a:latin typeface="Aptos"/>
                      </a:endParaRPr>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noFill/>
                  </a:tcPr>
                </a:tc>
                <a:tc>
                  <a:txBody>
                    <a:bodyPr/>
                    <a:lstStyle/>
                    <a:p>
                      <a:pPr algn="l" fontAlgn="base">
                        <a:lnSpc>
                          <a:spcPts val="2175"/>
                        </a:lnSpc>
                        <a:buNone/>
                      </a:pPr>
                      <a:r>
                        <a:rPr lang="en-US" sz="1800">
                          <a:effectLst/>
                          <a:latin typeface="Aptos"/>
                        </a:rPr>
                        <a:t>— No added daytime drowsiness    </a:t>
                      </a:r>
                      <a:endParaRPr lang="en-US">
                        <a:effectLst/>
                        <a:latin typeface="Aptos"/>
                      </a:endParaRPr>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11091687"/>
                  </a:ext>
                </a:extLst>
              </a:tr>
              <a:tr h="610533">
                <a:tc>
                  <a:txBody>
                    <a:bodyPr/>
                    <a:lstStyle/>
                    <a:p>
                      <a:pPr algn="l" fontAlgn="base">
                        <a:lnSpc>
                          <a:spcPts val="2175"/>
                        </a:lnSpc>
                        <a:buNone/>
                      </a:pPr>
                      <a:r>
                        <a:rPr lang="en-US" sz="1800">
                          <a:effectLst/>
                          <a:latin typeface="Aptos"/>
                        </a:rPr>
                        <a:t>6. How Noticeable is the Sleep Problem in Terms of Impairing Quality of Life? </a:t>
                      </a:r>
                      <a:endParaRPr lang="en-US">
                        <a:effectLst/>
                        <a:latin typeface="Aptos"/>
                      </a:endParaRPr>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noFill/>
                  </a:tcPr>
                </a:tc>
                <a:tc>
                  <a:txBody>
                    <a:bodyPr/>
                    <a:lstStyle/>
                    <a:p>
                      <a:pPr algn="l" fontAlgn="base">
                        <a:lnSpc>
                          <a:spcPts val="2175"/>
                        </a:lnSpc>
                        <a:buNone/>
                      </a:pPr>
                      <a:r>
                        <a:rPr lang="en-US" sz="1800">
                          <a:effectLst/>
                          <a:latin typeface="Aptos"/>
                        </a:rPr>
                        <a:t>0.11</a:t>
                      </a:r>
                      <a:r>
                        <a:rPr lang="en-US" sz="1800" baseline="30000">
                          <a:effectLst/>
                          <a:latin typeface="Aptos"/>
                        </a:rPr>
                        <a:t>1</a:t>
                      </a:r>
                      <a:endParaRPr lang="en-US" sz="1200" b="0" i="0" u="none" strike="noStrike" baseline="30000" noProof="0">
                        <a:solidFill>
                          <a:srgbClr val="14788C"/>
                        </a:solidFill>
                        <a:effectLst/>
                        <a:latin typeface="Aptos"/>
                      </a:endParaRPr>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noFill/>
                  </a:tcPr>
                </a:tc>
                <a:tc>
                  <a:txBody>
                    <a:bodyPr/>
                    <a:lstStyle/>
                    <a:p>
                      <a:pPr lvl="0" algn="l">
                        <a:lnSpc>
                          <a:spcPts val="2175"/>
                        </a:lnSpc>
                        <a:buNone/>
                      </a:pPr>
                      <a:r>
                        <a:rPr lang="en-US" sz="1800" b="0" i="0" u="none" strike="noStrike" noProof="0">
                          <a:effectLst/>
                        </a:rPr>
                        <a:t>▼ </a:t>
                      </a:r>
                      <a:r>
                        <a:rPr lang="en-US" sz="1800">
                          <a:effectLst/>
                          <a:latin typeface="Aptos"/>
                        </a:rPr>
                        <a:t>Trend towards less visible impairment</a:t>
                      </a:r>
                      <a:endParaRPr lang="en-US">
                        <a:effectLst/>
                        <a:latin typeface="Aptos"/>
                      </a:endParaRPr>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15330719"/>
                  </a:ext>
                </a:extLst>
              </a:tr>
              <a:tr h="610533">
                <a:tc>
                  <a:txBody>
                    <a:bodyPr/>
                    <a:lstStyle/>
                    <a:p>
                      <a:pPr algn="l" fontAlgn="base">
                        <a:lnSpc>
                          <a:spcPts val="2175"/>
                        </a:lnSpc>
                        <a:buNone/>
                      </a:pPr>
                      <a:r>
                        <a:rPr lang="en-US" sz="1800">
                          <a:effectLst/>
                          <a:latin typeface="Aptos"/>
                        </a:rPr>
                        <a:t>7. Worry or Distress About the Current Sleep Problem </a:t>
                      </a:r>
                      <a:endParaRPr lang="en-US">
                        <a:effectLst/>
                        <a:latin typeface="Aptos"/>
                      </a:endParaRPr>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solidFill>
                      <a:schemeClr val="accent5"/>
                    </a:solidFill>
                  </a:tcPr>
                </a:tc>
                <a:tc>
                  <a:txBody>
                    <a:bodyPr/>
                    <a:lstStyle/>
                    <a:p>
                      <a:pPr algn="l" fontAlgn="base">
                        <a:lnSpc>
                          <a:spcPts val="2175"/>
                        </a:lnSpc>
                        <a:buNone/>
                      </a:pPr>
                      <a:r>
                        <a:rPr lang="en-US" sz="1800">
                          <a:effectLst/>
                          <a:latin typeface="Aptos"/>
                        </a:rPr>
                        <a:t>0.05</a:t>
                      </a:r>
                      <a:endParaRPr lang="en-US">
                        <a:effectLst/>
                        <a:latin typeface="Aptos"/>
                      </a:endParaRPr>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solidFill>
                      <a:schemeClr val="accent5"/>
                    </a:solidFill>
                  </a:tcPr>
                </a:tc>
                <a:tc>
                  <a:txBody>
                    <a:bodyPr/>
                    <a:lstStyle/>
                    <a:p>
                      <a:pPr lvl="0" algn="l">
                        <a:lnSpc>
                          <a:spcPts val="2175"/>
                        </a:lnSpc>
                        <a:buNone/>
                      </a:pPr>
                      <a:r>
                        <a:rPr lang="en-US" sz="1800" b="0" i="0" u="none" strike="noStrike" noProof="0">
                          <a:effectLst/>
                        </a:rPr>
                        <a:t>▼ </a:t>
                      </a:r>
                      <a:r>
                        <a:rPr lang="en-US" sz="1800">
                          <a:effectLst/>
                          <a:latin typeface="Aptos"/>
                        </a:rPr>
                        <a:t>Reduced sleep-related emotional burden</a:t>
                      </a:r>
                      <a:endParaRPr lang="en-US">
                        <a:effectLst/>
                        <a:latin typeface="Aptos"/>
                      </a:endParaRPr>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4253000798"/>
                  </a:ext>
                </a:extLst>
              </a:tr>
            </a:tbl>
          </a:graphicData>
        </a:graphic>
      </p:graphicFrame>
      <p:sp>
        <p:nvSpPr>
          <p:cNvPr id="3" name="TextBox 2">
            <a:extLst>
              <a:ext uri="{FF2B5EF4-FFF2-40B4-BE49-F238E27FC236}">
                <a16:creationId xmlns:a16="http://schemas.microsoft.com/office/drawing/2014/main" id="{E432BEC1-A889-F863-6229-CF435C62F2F3}"/>
              </a:ext>
            </a:extLst>
          </p:cNvPr>
          <p:cNvSpPr txBox="1"/>
          <p:nvPr/>
        </p:nvSpPr>
        <p:spPr>
          <a:xfrm>
            <a:off x="554689" y="5822282"/>
            <a:ext cx="737907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aseline="30000">
                <a:cs typeface="Arial"/>
              </a:rPr>
              <a:t>1</a:t>
            </a:r>
            <a:r>
              <a:rPr lang="en-US" sz="1400">
                <a:cs typeface="Arial"/>
              </a:rPr>
              <a:t> NS=nonsignificant ; Nominal p-values</a:t>
            </a:r>
          </a:p>
        </p:txBody>
      </p:sp>
    </p:spTree>
    <p:extLst>
      <p:ext uri="{BB962C8B-B14F-4D97-AF65-F5344CB8AC3E}">
        <p14:creationId xmlns:p14="http://schemas.microsoft.com/office/powerpoint/2010/main" val="42806443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334FF-E5C4-6036-4DB7-39E9F828EC5A}"/>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8B9EF01D-F216-1D82-D681-8A9A9AD6A216}"/>
              </a:ext>
            </a:extLst>
          </p:cNvPr>
          <p:cNvSpPr/>
          <p:nvPr/>
        </p:nvSpPr>
        <p:spPr>
          <a:xfrm>
            <a:off x="0" y="0"/>
            <a:ext cx="6445078" cy="6165130"/>
          </a:xfrm>
          <a:prstGeom prst="rect">
            <a:avLst/>
          </a:prstGeom>
          <a:solidFill>
            <a:srgbClr val="1377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Google Shape;156;g33fa4aae483_0_48">
            <a:extLst>
              <a:ext uri="{FF2B5EF4-FFF2-40B4-BE49-F238E27FC236}">
                <a16:creationId xmlns:a16="http://schemas.microsoft.com/office/drawing/2014/main" id="{D4ABF126-F834-E46D-AABF-B24165DDD337}"/>
              </a:ext>
            </a:extLst>
          </p:cNvPr>
          <p:cNvGraphicFramePr/>
          <p:nvPr/>
        </p:nvGraphicFramePr>
        <p:xfrm>
          <a:off x="243225" y="2793847"/>
          <a:ext cx="5953449" cy="2682120"/>
        </p:xfrm>
        <a:graphic>
          <a:graphicData uri="http://schemas.openxmlformats.org/drawingml/2006/table">
            <a:tbl>
              <a:tblPr>
                <a:noFill/>
              </a:tblPr>
              <a:tblGrid>
                <a:gridCol w="2470951">
                  <a:extLst>
                    <a:ext uri="{9D8B030D-6E8A-4147-A177-3AD203B41FA5}">
                      <a16:colId xmlns:a16="http://schemas.microsoft.com/office/drawing/2014/main" val="20000"/>
                    </a:ext>
                  </a:extLst>
                </a:gridCol>
                <a:gridCol w="1426948">
                  <a:extLst>
                    <a:ext uri="{9D8B030D-6E8A-4147-A177-3AD203B41FA5}">
                      <a16:colId xmlns:a16="http://schemas.microsoft.com/office/drawing/2014/main" val="20001"/>
                    </a:ext>
                  </a:extLst>
                </a:gridCol>
                <a:gridCol w="1380168">
                  <a:extLst>
                    <a:ext uri="{9D8B030D-6E8A-4147-A177-3AD203B41FA5}">
                      <a16:colId xmlns:a16="http://schemas.microsoft.com/office/drawing/2014/main" val="20002"/>
                    </a:ext>
                  </a:extLst>
                </a:gridCol>
                <a:gridCol w="675382">
                  <a:extLst>
                    <a:ext uri="{9D8B030D-6E8A-4147-A177-3AD203B41FA5}">
                      <a16:colId xmlns:a16="http://schemas.microsoft.com/office/drawing/2014/main" val="20003"/>
                    </a:ext>
                  </a:extLst>
                </a:gridCol>
              </a:tblGrid>
              <a:tr h="653300">
                <a:tc>
                  <a:txBody>
                    <a:bodyPr/>
                    <a:lstStyle/>
                    <a:p>
                      <a:pPr marL="0" marR="0" lvl="0" indent="0" algn="ctr">
                        <a:lnSpc>
                          <a:spcPct val="100000"/>
                        </a:lnSpc>
                        <a:spcBef>
                          <a:spcPts val="0"/>
                        </a:spcBef>
                        <a:spcAft>
                          <a:spcPts val="0"/>
                        </a:spcAft>
                        <a:buNone/>
                      </a:pPr>
                      <a:r>
                        <a:rPr lang="en" sz="1600" b="0" i="0" u="none" strike="noStrike" noProof="0">
                          <a:solidFill>
                            <a:schemeClr val="bg1"/>
                          </a:solidFill>
                        </a:rPr>
                        <a:t>ISI reduction at Week 6    </a:t>
                      </a:r>
                      <a:endParaRPr sz="1600">
                        <a:sym typeface="Times New Roman"/>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fontAlgn="ctr">
                        <a:lnSpc>
                          <a:spcPct val="100000"/>
                        </a:lnSpc>
                        <a:spcBef>
                          <a:spcPts val="0"/>
                        </a:spcBef>
                        <a:spcAft>
                          <a:spcPts val="0"/>
                        </a:spcAft>
                        <a:buNone/>
                      </a:pPr>
                      <a:r>
                        <a:rPr lang="en" sz="1600" b="0" i="0" u="none" strike="noStrike" noProof="0">
                          <a:solidFill>
                            <a:schemeClr val="bg1"/>
                          </a:solidFill>
                        </a:rPr>
                        <a:t>5 B CFU</a:t>
                      </a:r>
                      <a:endParaRPr sz="1600">
                        <a:sym typeface="Times New Roman"/>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fontAlgn="ctr">
                        <a:lnSpc>
                          <a:spcPct val="100000"/>
                        </a:lnSpc>
                        <a:spcBef>
                          <a:spcPts val="0"/>
                        </a:spcBef>
                        <a:spcAft>
                          <a:spcPts val="0"/>
                        </a:spcAft>
                        <a:buNone/>
                      </a:pPr>
                      <a:r>
                        <a:rPr lang="en" sz="1600" b="0" i="0" u="none" strike="noStrike" noProof="0">
                          <a:solidFill>
                            <a:schemeClr val="bg1"/>
                          </a:solidFill>
                        </a:rPr>
                        <a:t>Placebo</a:t>
                      </a:r>
                      <a:endParaRPr sz="1600">
                        <a:sym typeface="Times New Roman"/>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fontAlgn="ctr">
                        <a:lnSpc>
                          <a:spcPct val="100000"/>
                        </a:lnSpc>
                        <a:spcBef>
                          <a:spcPts val="0"/>
                        </a:spcBef>
                        <a:spcAft>
                          <a:spcPts val="0"/>
                        </a:spcAft>
                        <a:buNone/>
                      </a:pPr>
                      <a:r>
                        <a:rPr lang="en" sz="1600" b="0" i="0" u="none" strike="noStrike" noProof="0">
                          <a:solidFill>
                            <a:schemeClr val="bg1"/>
                          </a:solidFill>
                        </a:rPr>
                        <a:t>P value</a:t>
                      </a:r>
                      <a:endParaRPr sz="1600">
                        <a:sym typeface="Times New Roman"/>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428425">
                <a:tc>
                  <a:txBody>
                    <a:bodyPr/>
                    <a:lstStyle/>
                    <a:p>
                      <a:pPr lvl="0" algn="l">
                        <a:lnSpc>
                          <a:spcPct val="100000"/>
                        </a:lnSpc>
                        <a:spcBef>
                          <a:spcPts val="0"/>
                        </a:spcBef>
                        <a:spcAft>
                          <a:spcPts val="0"/>
                        </a:spcAft>
                        <a:buNone/>
                      </a:pPr>
                      <a:r>
                        <a:rPr lang="en" sz="1600" b="0" i="0" u="none" strike="noStrike" noProof="0">
                          <a:solidFill>
                            <a:schemeClr val="bg1"/>
                          </a:solidFill>
                          <a:latin typeface="Arial"/>
                        </a:rPr>
                        <a:t>At least minimal starting insomnia (n=127)</a:t>
                      </a:r>
                      <a:endParaRPr lang="en" sz="1600" b="0" i="0" u="none" strike="noStrike" noProof="0">
                        <a:solidFill>
                          <a:srgbClr val="14788C"/>
                        </a:solidFill>
                        <a:latin typeface="Arial"/>
                      </a:endParaRPr>
                    </a:p>
                  </a:txBody>
                  <a:tcPr marL="91425" marR="91425" marT="91425" marB="91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fontAlgn="ctr">
                        <a:lnSpc>
                          <a:spcPct val="100000"/>
                        </a:lnSpc>
                        <a:spcBef>
                          <a:spcPts val="0"/>
                        </a:spcBef>
                        <a:spcAft>
                          <a:spcPts val="0"/>
                        </a:spcAft>
                        <a:buNone/>
                      </a:pPr>
                      <a:r>
                        <a:rPr lang="en" sz="1600" b="1" i="0" u="none" strike="noStrike" noProof="0">
                          <a:solidFill>
                            <a:schemeClr val="bg1"/>
                          </a:solidFill>
                          <a:latin typeface="Arial"/>
                        </a:rPr>
                        <a:t>-6.97± 5.48</a:t>
                      </a:r>
                      <a:endParaRPr b="1">
                        <a:sym typeface="Times New Roman"/>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fontAlgn="ctr">
                        <a:lnSpc>
                          <a:spcPct val="100000"/>
                        </a:lnSpc>
                        <a:spcBef>
                          <a:spcPts val="0"/>
                        </a:spcBef>
                        <a:spcAft>
                          <a:spcPts val="0"/>
                        </a:spcAft>
                        <a:buNone/>
                      </a:pPr>
                      <a:r>
                        <a:rPr lang="en" sz="1600" b="0" i="0" u="none" strike="noStrike" noProof="0">
                          <a:solidFill>
                            <a:schemeClr val="bg1"/>
                          </a:solidFill>
                          <a:latin typeface="Arial"/>
                        </a:rPr>
                        <a:t>-5.26 ± 4.71</a:t>
                      </a:r>
                      <a:endParaRPr lang="en" sz="1600" b="0" i="0" u="none" strike="noStrike" noProof="0">
                        <a:solidFill>
                          <a:schemeClr val="bg1"/>
                        </a:solidFill>
                        <a:sym typeface="Times New Roman"/>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fontAlgn="ctr">
                        <a:lnSpc>
                          <a:spcPct val="100000"/>
                        </a:lnSpc>
                        <a:spcBef>
                          <a:spcPts val="0"/>
                        </a:spcBef>
                        <a:spcAft>
                          <a:spcPts val="0"/>
                        </a:spcAft>
                        <a:buNone/>
                      </a:pPr>
                      <a:r>
                        <a:rPr lang="en" sz="1600" b="0" i="0" u="none" strike="noStrike" noProof="0">
                          <a:solidFill>
                            <a:schemeClr val="bg1"/>
                          </a:solidFill>
                        </a:rPr>
                        <a:t>0.01</a:t>
                      </a:r>
                      <a:endParaRPr sz="1600">
                        <a:sym typeface="Times New Roman"/>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653300">
                <a:tc>
                  <a:txBody>
                    <a:bodyPr/>
                    <a:lstStyle/>
                    <a:p>
                      <a:pPr marL="0" marR="0" lvl="0" indent="0" algn="l">
                        <a:lnSpc>
                          <a:spcPct val="100000"/>
                        </a:lnSpc>
                        <a:spcBef>
                          <a:spcPts val="0"/>
                        </a:spcBef>
                        <a:spcAft>
                          <a:spcPts val="0"/>
                        </a:spcAft>
                        <a:buNone/>
                      </a:pPr>
                      <a:r>
                        <a:rPr lang="en" sz="1600" b="0" i="0" u="none" strike="noStrike" noProof="0">
                          <a:solidFill>
                            <a:schemeClr val="bg1"/>
                          </a:solidFill>
                        </a:rPr>
                        <a:t>At least moderate starting insomnia </a:t>
                      </a:r>
                      <a:r>
                        <a:rPr lang="en" sz="1600" b="0" i="0" u="none" strike="noStrike" noProof="0">
                          <a:solidFill>
                            <a:schemeClr val="bg1"/>
                          </a:solidFill>
                          <a:latin typeface="Arial"/>
                        </a:rPr>
                        <a:t>(n=96)</a:t>
                      </a:r>
                      <a:endParaRPr lang="en" sz="1600" b="0" i="0" u="none" strike="noStrike" noProof="0">
                        <a:solidFill>
                          <a:srgbClr val="14788C"/>
                        </a:solidFill>
                        <a:latin typeface="Arial"/>
                      </a:endParaRPr>
                    </a:p>
                  </a:txBody>
                  <a:tcPr marL="91425" marR="91425" marT="91425" marB="91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lvl="0" indent="0" algn="ctr" fontAlgn="ctr">
                        <a:spcBef>
                          <a:spcPts val="0"/>
                        </a:spcBef>
                        <a:spcAft>
                          <a:spcPts val="0"/>
                        </a:spcAft>
                        <a:buNone/>
                      </a:pPr>
                      <a:r>
                        <a:rPr lang="en" sz="1600" b="1" i="0" u="none" strike="noStrike" noProof="0">
                          <a:solidFill>
                            <a:schemeClr val="bg1"/>
                          </a:solidFill>
                          <a:latin typeface="Arial"/>
                        </a:rPr>
                        <a:t>-8.67 ± 5.09</a:t>
                      </a:r>
                      <a:endParaRPr b="1">
                        <a:sym typeface="Times New Roman"/>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lvl="0" indent="0" algn="ctr" fontAlgn="ctr">
                        <a:spcBef>
                          <a:spcPts val="0"/>
                        </a:spcBef>
                        <a:spcAft>
                          <a:spcPts val="0"/>
                        </a:spcAft>
                        <a:buNone/>
                      </a:pPr>
                      <a:r>
                        <a:rPr lang="en" sz="1600" b="0" i="0" u="none" strike="noStrike" noProof="0">
                          <a:solidFill>
                            <a:schemeClr val="bg1"/>
                          </a:solidFill>
                          <a:latin typeface="Arial"/>
                        </a:rPr>
                        <a:t>-5.67 ± 4.86</a:t>
                      </a:r>
                      <a:endParaRPr>
                        <a:sym typeface="Times New Roman"/>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ctr" fontAlgn="ctr">
                        <a:lnSpc>
                          <a:spcPct val="100000"/>
                        </a:lnSpc>
                        <a:spcBef>
                          <a:spcPts val="0"/>
                        </a:spcBef>
                        <a:spcAft>
                          <a:spcPts val="0"/>
                        </a:spcAft>
                        <a:buNone/>
                      </a:pPr>
                      <a:r>
                        <a:rPr lang="en" sz="1600" b="0" i="0" u="none" strike="noStrike" noProof="0">
                          <a:solidFill>
                            <a:schemeClr val="bg1"/>
                          </a:solidFill>
                          <a:latin typeface="Arial"/>
                        </a:rPr>
                        <a:t>0.01</a:t>
                      </a:r>
                      <a:endParaRPr lang="en" sz="1600" b="0" i="0" u="none" strike="noStrike" noProof="0">
                        <a:solidFill>
                          <a:srgbClr val="14788C"/>
                        </a:solidFill>
                        <a:latin typeface="Arial"/>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653300">
                <a:tc>
                  <a:txBody>
                    <a:bodyPr/>
                    <a:lstStyle/>
                    <a:p>
                      <a:pPr lvl="0" algn="l">
                        <a:lnSpc>
                          <a:spcPct val="100000"/>
                        </a:lnSpc>
                        <a:spcBef>
                          <a:spcPts val="0"/>
                        </a:spcBef>
                        <a:spcAft>
                          <a:spcPts val="0"/>
                        </a:spcAft>
                        <a:buNone/>
                      </a:pPr>
                      <a:r>
                        <a:rPr lang="en" sz="1600" b="0" i="0" u="none" strike="noStrike" noProof="0">
                          <a:solidFill>
                            <a:schemeClr val="bg1"/>
                          </a:solidFill>
                          <a:latin typeface="Arial"/>
                        </a:rPr>
                        <a:t>Severe starting insomnia</a:t>
                      </a:r>
                    </a:p>
                    <a:p>
                      <a:pPr lvl="0" algn="l">
                        <a:lnSpc>
                          <a:spcPct val="100000"/>
                        </a:lnSpc>
                        <a:spcBef>
                          <a:spcPts val="0"/>
                        </a:spcBef>
                        <a:spcAft>
                          <a:spcPts val="0"/>
                        </a:spcAft>
                        <a:buNone/>
                      </a:pPr>
                      <a:r>
                        <a:rPr lang="en" sz="1600" b="0" i="0" u="none" strike="noStrike" noProof="0">
                          <a:solidFill>
                            <a:schemeClr val="bg1"/>
                          </a:solidFill>
                          <a:latin typeface="Arial"/>
                        </a:rPr>
                        <a:t>(n=21)</a:t>
                      </a:r>
                    </a:p>
                  </a:txBody>
                  <a:tcPr marL="91425" marR="91425" marT="91425" marB="91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lvl="0" indent="0" algn="ctr" fontAlgn="ctr">
                        <a:spcBef>
                          <a:spcPts val="0"/>
                        </a:spcBef>
                        <a:spcAft>
                          <a:spcPts val="0"/>
                        </a:spcAft>
                        <a:buNone/>
                      </a:pPr>
                      <a:r>
                        <a:rPr lang="en" sz="1600" b="1" i="0" u="none" strike="noStrike" noProof="0">
                          <a:solidFill>
                            <a:schemeClr val="bg1"/>
                          </a:solidFill>
                        </a:rPr>
                        <a:t>-12.50 ± 5.94</a:t>
                      </a:r>
                      <a:endParaRPr b="1">
                        <a:sym typeface="Times New Roman"/>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lvl="0" indent="0" algn="ctr" fontAlgn="ctr">
                        <a:spcBef>
                          <a:spcPts val="0"/>
                        </a:spcBef>
                        <a:spcAft>
                          <a:spcPts val="0"/>
                        </a:spcAft>
                        <a:buNone/>
                      </a:pPr>
                      <a:r>
                        <a:rPr lang="en" sz="1600" b="0" i="0" u="none" strike="noStrike" noProof="0">
                          <a:solidFill>
                            <a:schemeClr val="bg1"/>
                          </a:solidFill>
                          <a:latin typeface="Arial"/>
                        </a:rPr>
                        <a:t>-6.5 ± 5.36</a:t>
                      </a:r>
                      <a:endParaRPr>
                        <a:sym typeface="Times New Roman"/>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lvl="0" indent="0" algn="ctr" fontAlgn="ctr">
                        <a:spcBef>
                          <a:spcPts val="0"/>
                        </a:spcBef>
                        <a:spcAft>
                          <a:spcPts val="0"/>
                        </a:spcAft>
                        <a:buNone/>
                      </a:pPr>
                      <a:r>
                        <a:rPr lang="en" sz="1600" b="0" i="0" u="none" strike="noStrike" noProof="0">
                          <a:solidFill>
                            <a:schemeClr val="bg1"/>
                          </a:solidFill>
                          <a:latin typeface="Arial"/>
                        </a:rPr>
                        <a:t>0.01</a:t>
                      </a:r>
                      <a:endParaRPr lang="en" sz="1600" b="0" i="0" u="none" strike="noStrike" noProof="0">
                        <a:solidFill>
                          <a:srgbClr val="14788C"/>
                        </a:solidFill>
                        <a:latin typeface="Arial"/>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TextBox 6">
            <a:extLst>
              <a:ext uri="{FF2B5EF4-FFF2-40B4-BE49-F238E27FC236}">
                <a16:creationId xmlns:a16="http://schemas.microsoft.com/office/drawing/2014/main" id="{DF6167AD-0138-D9B7-E2BA-FE23F565B538}"/>
              </a:ext>
            </a:extLst>
          </p:cNvPr>
          <p:cNvSpPr txBox="1"/>
          <p:nvPr/>
        </p:nvSpPr>
        <p:spPr>
          <a:xfrm>
            <a:off x="327614" y="565927"/>
            <a:ext cx="6117464" cy="1661993"/>
          </a:xfrm>
          <a:prstGeom prst="rect">
            <a:avLst/>
          </a:prstGeom>
          <a:noFill/>
        </p:spPr>
        <p:txBody>
          <a:bodyPr wrap="square" lIns="91440" tIns="45720" rIns="91440" bIns="45720" anchor="t">
            <a:spAutoFit/>
          </a:bodyPr>
          <a:lstStyle/>
          <a:p>
            <a:r>
              <a:rPr lang="en-US" sz="2800">
                <a:solidFill>
                  <a:schemeClr val="bg1"/>
                </a:solidFill>
                <a:ea typeface="+mn-lt"/>
                <a:cs typeface="+mn-lt"/>
              </a:rPr>
              <a:t>LP815 Delivers Larger Benefits as Baseline Sleep Quality Worsens</a:t>
            </a:r>
            <a:endParaRPr lang="en-US">
              <a:solidFill>
                <a:schemeClr val="bg1"/>
              </a:solidFill>
            </a:endParaRPr>
          </a:p>
          <a:p>
            <a:endParaRPr lang="en-US"/>
          </a:p>
          <a:p>
            <a:endParaRPr lang="en-US" sz="2800">
              <a:solidFill>
                <a:schemeClr val="bg1"/>
              </a:solidFill>
              <a:latin typeface="+mn-lt"/>
              <a:cs typeface="Arial"/>
            </a:endParaRPr>
          </a:p>
        </p:txBody>
      </p:sp>
      <p:sp>
        <p:nvSpPr>
          <p:cNvPr id="3" name="Title 1">
            <a:extLst>
              <a:ext uri="{FF2B5EF4-FFF2-40B4-BE49-F238E27FC236}">
                <a16:creationId xmlns:a16="http://schemas.microsoft.com/office/drawing/2014/main" id="{8E808C25-3AE3-0DDF-A6A4-69B216A7EB16}"/>
              </a:ext>
            </a:extLst>
          </p:cNvPr>
          <p:cNvSpPr txBox="1">
            <a:spLocks/>
          </p:cNvSpPr>
          <p:nvPr/>
        </p:nvSpPr>
        <p:spPr>
          <a:xfrm>
            <a:off x="319848" y="1615110"/>
            <a:ext cx="5687675" cy="8214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rgbClr val="1E8197"/>
                </a:solidFill>
                <a:latin typeface="Arial" panose="020B0604020202020204" pitchFamily="34" charset="0"/>
                <a:ea typeface="+mj-ea"/>
                <a:cs typeface="Arial" panose="020B0604020202020204" pitchFamily="34" charset="0"/>
              </a:defRPr>
            </a:lvl1pPr>
          </a:lstStyle>
          <a:p>
            <a:endParaRPr lang="en-US" sz="1800">
              <a:solidFill>
                <a:srgbClr val="F1F9FF"/>
              </a:solidFill>
              <a:latin typeface="+mn-lt"/>
              <a:cs typeface="Arial"/>
            </a:endParaRPr>
          </a:p>
          <a:p>
            <a:r>
              <a:rPr lang="en-US" sz="1800" b="1">
                <a:solidFill>
                  <a:srgbClr val="F1F9FF"/>
                </a:solidFill>
                <a:latin typeface="Arial" panose="020B0604020202020204"/>
                <a:cs typeface="Arial"/>
              </a:rPr>
              <a:t>Week 6: </a:t>
            </a:r>
            <a:r>
              <a:rPr lang="en-US" sz="1800">
                <a:solidFill>
                  <a:srgbClr val="F1F9FF"/>
                </a:solidFill>
                <a:latin typeface="Arial" panose="020B0604020202020204"/>
                <a:cs typeface="Arial"/>
              </a:rPr>
              <a:t>the severe-insomnia group cut ISI by 12.5 ± 5.9, triple the MCID, dropping two categories to mild insomnia and doubling the full-cohort response.</a:t>
            </a:r>
            <a:endParaRPr lang="en-US"/>
          </a:p>
          <a:p>
            <a:endParaRPr lang="en-US" sz="1200"/>
          </a:p>
          <a:p>
            <a:endParaRPr lang="en-US" sz="1200">
              <a:solidFill>
                <a:srgbClr val="F1F9FF"/>
              </a:solidFill>
              <a:latin typeface="+mn-lt"/>
              <a:cs typeface="Arial"/>
            </a:endParaRPr>
          </a:p>
        </p:txBody>
      </p:sp>
      <p:pic>
        <p:nvPicPr>
          <p:cNvPr id="6" name="Picture 5">
            <a:extLst>
              <a:ext uri="{FF2B5EF4-FFF2-40B4-BE49-F238E27FC236}">
                <a16:creationId xmlns:a16="http://schemas.microsoft.com/office/drawing/2014/main" id="{86AA51FC-1E0B-13F5-90E3-466D8A1CBB3B}"/>
              </a:ext>
            </a:extLst>
          </p:cNvPr>
          <p:cNvPicPr>
            <a:picLocks noChangeAspect="1"/>
          </p:cNvPicPr>
          <p:nvPr/>
        </p:nvPicPr>
        <p:blipFill>
          <a:blip r:embed="rId3" cstate="email">
            <a:extLst>
              <a:ext uri="{28A0092B-C50C-407E-A947-70E740481C1C}">
                <a14:useLocalDpi xmlns:a14="http://schemas.microsoft.com/office/drawing/2010/main"/>
              </a:ext>
            </a:extLst>
          </a:blip>
          <a:srcRect t="2857" b="50400"/>
          <a:stretch>
            <a:fillRect/>
          </a:stretch>
        </p:blipFill>
        <p:spPr>
          <a:xfrm>
            <a:off x="6760621" y="495259"/>
            <a:ext cx="4028842" cy="2712515"/>
          </a:xfrm>
          <a:prstGeom prst="rect">
            <a:avLst/>
          </a:prstGeom>
        </p:spPr>
      </p:pic>
      <p:sp>
        <p:nvSpPr>
          <p:cNvPr id="11" name="TextBox 10">
            <a:extLst>
              <a:ext uri="{FF2B5EF4-FFF2-40B4-BE49-F238E27FC236}">
                <a16:creationId xmlns:a16="http://schemas.microsoft.com/office/drawing/2014/main" id="{97D8103F-E379-E037-3B66-6C8A0E56BC6E}"/>
              </a:ext>
            </a:extLst>
          </p:cNvPr>
          <p:cNvSpPr txBox="1"/>
          <p:nvPr/>
        </p:nvSpPr>
        <p:spPr>
          <a:xfrm>
            <a:off x="6772692" y="149267"/>
            <a:ext cx="40210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cs typeface="Arial"/>
              </a:rPr>
              <a:t>ISI Reduction for Severe </a:t>
            </a:r>
            <a:r>
              <a:rPr lang="en-US" sz="1400" b="1">
                <a:solidFill>
                  <a:srgbClr val="14788C"/>
                </a:solidFill>
                <a:cs typeface="Arial"/>
              </a:rPr>
              <a:t>Baseline Insomnia</a:t>
            </a:r>
          </a:p>
        </p:txBody>
      </p:sp>
      <p:sp>
        <p:nvSpPr>
          <p:cNvPr id="2" name="TextBox 1">
            <a:extLst>
              <a:ext uri="{FF2B5EF4-FFF2-40B4-BE49-F238E27FC236}">
                <a16:creationId xmlns:a16="http://schemas.microsoft.com/office/drawing/2014/main" id="{D42A0970-1CED-73F2-A279-BAAA7B3D1B3F}"/>
              </a:ext>
            </a:extLst>
          </p:cNvPr>
          <p:cNvSpPr txBox="1"/>
          <p:nvPr/>
        </p:nvSpPr>
        <p:spPr>
          <a:xfrm rot="5400000">
            <a:off x="10595091" y="684934"/>
            <a:ext cx="712054" cy="307777"/>
          </a:xfrm>
          <a:prstGeom prst="rect">
            <a:avLst/>
          </a:prstGeom>
          <a:noFill/>
        </p:spPr>
        <p:txBody>
          <a:bodyPr wrap="none" rtlCol="0">
            <a:spAutoFit/>
          </a:bodyPr>
          <a:lstStyle/>
          <a:p>
            <a:r>
              <a:rPr lang="en-US" sz="1400" b="1"/>
              <a:t>LP815</a:t>
            </a:r>
          </a:p>
        </p:txBody>
      </p:sp>
      <p:sp>
        <p:nvSpPr>
          <p:cNvPr id="4" name="TextBox 3">
            <a:extLst>
              <a:ext uri="{FF2B5EF4-FFF2-40B4-BE49-F238E27FC236}">
                <a16:creationId xmlns:a16="http://schemas.microsoft.com/office/drawing/2014/main" id="{8E7E3515-B709-2C8E-69A3-014635079452}"/>
              </a:ext>
            </a:extLst>
          </p:cNvPr>
          <p:cNvSpPr txBox="1"/>
          <p:nvPr/>
        </p:nvSpPr>
        <p:spPr>
          <a:xfrm rot="5400000">
            <a:off x="10515742" y="3570454"/>
            <a:ext cx="870751" cy="307777"/>
          </a:xfrm>
          <a:prstGeom prst="rect">
            <a:avLst/>
          </a:prstGeom>
          <a:noFill/>
        </p:spPr>
        <p:txBody>
          <a:bodyPr wrap="none" rtlCol="0">
            <a:spAutoFit/>
          </a:bodyPr>
          <a:lstStyle/>
          <a:p>
            <a:r>
              <a:rPr lang="en-US" sz="1400" b="1"/>
              <a:t>Placebo</a:t>
            </a:r>
          </a:p>
        </p:txBody>
      </p:sp>
      <p:pic>
        <p:nvPicPr>
          <p:cNvPr id="8" name="Picture 7">
            <a:extLst>
              <a:ext uri="{FF2B5EF4-FFF2-40B4-BE49-F238E27FC236}">
                <a16:creationId xmlns:a16="http://schemas.microsoft.com/office/drawing/2014/main" id="{3938A4A4-10C5-C695-1F06-5DA8798579E0}"/>
              </a:ext>
            </a:extLst>
          </p:cNvPr>
          <p:cNvPicPr>
            <a:picLocks noChangeAspect="1"/>
          </p:cNvPicPr>
          <p:nvPr/>
        </p:nvPicPr>
        <p:blipFill>
          <a:blip r:embed="rId3" cstate="email">
            <a:extLst>
              <a:ext uri="{28A0092B-C50C-407E-A947-70E740481C1C}">
                <a14:useLocalDpi xmlns:a14="http://schemas.microsoft.com/office/drawing/2010/main"/>
              </a:ext>
            </a:extLst>
          </a:blip>
          <a:srcRect t="51845"/>
          <a:stretch>
            <a:fillRect/>
          </a:stretch>
        </p:blipFill>
        <p:spPr>
          <a:xfrm>
            <a:off x="6760621" y="3302237"/>
            <a:ext cx="4028842" cy="2794400"/>
          </a:xfrm>
          <a:prstGeom prst="rect">
            <a:avLst/>
          </a:prstGeom>
        </p:spPr>
      </p:pic>
      <p:sp>
        <p:nvSpPr>
          <p:cNvPr id="9" name="Slide Number Placeholder 2">
            <a:extLst>
              <a:ext uri="{FF2B5EF4-FFF2-40B4-BE49-F238E27FC236}">
                <a16:creationId xmlns:a16="http://schemas.microsoft.com/office/drawing/2014/main" id="{9899D126-E4ED-FE1F-33C3-1D85CD68F44F}"/>
              </a:ext>
            </a:extLst>
          </p:cNvPr>
          <p:cNvSpPr>
            <a:spLocks noGrp="1"/>
          </p:cNvSpPr>
          <p:nvPr>
            <p:ph type="sldNum" sz="quarter" idx="14"/>
          </p:nvPr>
        </p:nvSpPr>
        <p:spPr>
          <a:xfrm>
            <a:off x="10548747" y="6355588"/>
            <a:ext cx="805051" cy="365125"/>
          </a:xfrm>
        </p:spPr>
        <p:txBody>
          <a:bodyPr/>
          <a:lstStyle/>
          <a:p>
            <a:r>
              <a:rPr lang="en-US"/>
              <a:t>PAGE </a:t>
            </a:r>
            <a:fld id="{BDBF9DCE-55C5-154E-AC34-7A0AB594817D}" type="slidenum">
              <a:rPr lang="en-US" smtClean="0"/>
              <a:pPr/>
              <a:t>24</a:t>
            </a:fld>
            <a:endParaRPr lang="en-US"/>
          </a:p>
        </p:txBody>
      </p:sp>
    </p:spTree>
    <p:extLst>
      <p:ext uri="{BB962C8B-B14F-4D97-AF65-F5344CB8AC3E}">
        <p14:creationId xmlns:p14="http://schemas.microsoft.com/office/powerpoint/2010/main" val="2680293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BC8DB-4695-0E64-1684-9C3150463638}"/>
            </a:ext>
          </a:extLst>
        </p:cNvPr>
        <p:cNvGrpSpPr/>
        <p:nvPr/>
      </p:nvGrpSpPr>
      <p:grpSpPr>
        <a:xfrm>
          <a:off x="0" y="0"/>
          <a:ext cx="0" cy="0"/>
          <a:chOff x="0" y="0"/>
          <a:chExt cx="0" cy="0"/>
        </a:xfrm>
      </p:grpSpPr>
      <p:sp>
        <p:nvSpPr>
          <p:cNvPr id="18" name="Rounded Rectangle 17">
            <a:extLst>
              <a:ext uri="{FF2B5EF4-FFF2-40B4-BE49-F238E27FC236}">
                <a16:creationId xmlns:a16="http://schemas.microsoft.com/office/drawing/2014/main" id="{FD2B97EF-9A69-670F-26B7-A3B989F78CC0}"/>
              </a:ext>
            </a:extLst>
          </p:cNvPr>
          <p:cNvSpPr/>
          <p:nvPr/>
        </p:nvSpPr>
        <p:spPr>
          <a:xfrm>
            <a:off x="122793" y="1334071"/>
            <a:ext cx="11877715" cy="4711029"/>
          </a:xfrm>
          <a:prstGeom prst="roundRect">
            <a:avLst>
              <a:gd name="adj" fmla="val 4339"/>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5">
            <a:extLst>
              <a:ext uri="{FF2B5EF4-FFF2-40B4-BE49-F238E27FC236}">
                <a16:creationId xmlns:a16="http://schemas.microsoft.com/office/drawing/2014/main" id="{3841EAE7-2345-78E8-16AF-8B578F3941B6}"/>
              </a:ext>
            </a:extLst>
          </p:cNvPr>
          <p:cNvSpPr>
            <a:spLocks noGrp="1"/>
          </p:cNvSpPr>
          <p:nvPr>
            <p:ph type="sldNum" sz="quarter" idx="14"/>
          </p:nvPr>
        </p:nvSpPr>
        <p:spPr>
          <a:xfrm>
            <a:off x="10652511" y="6270463"/>
            <a:ext cx="742122" cy="365125"/>
          </a:xfrm>
          <a:prstGeom prst="rect">
            <a:avLst/>
          </a:prstGeom>
        </p:spPr>
        <p:txBody>
          <a:bodyPr/>
          <a:lstStyle>
            <a:lvl1pPr>
              <a:defRPr sz="1000">
                <a:solidFill>
                  <a:srgbClr val="1E8197"/>
                </a:solidFill>
              </a:defRPr>
            </a:lvl1pPr>
          </a:lstStyle>
          <a:p>
            <a:pPr algn="r"/>
            <a:r>
              <a:rPr lang="en-US">
                <a:solidFill>
                  <a:schemeClr val="tx1"/>
                </a:solidFill>
              </a:rPr>
              <a:t>PAGE </a:t>
            </a:r>
            <a:fld id="{BDBF9DCE-55C5-154E-AC34-7A0AB594817D}" type="slidenum">
              <a:rPr lang="en-US" smtClean="0">
                <a:solidFill>
                  <a:schemeClr val="tx1"/>
                </a:solidFill>
              </a:rPr>
              <a:pPr algn="r"/>
              <a:t>25</a:t>
            </a:fld>
            <a:endParaRPr lang="en-US">
              <a:solidFill>
                <a:schemeClr val="tx1"/>
              </a:solidFill>
            </a:endParaRPr>
          </a:p>
        </p:txBody>
      </p:sp>
      <p:sp>
        <p:nvSpPr>
          <p:cNvPr id="2" name="Title 1">
            <a:extLst>
              <a:ext uri="{FF2B5EF4-FFF2-40B4-BE49-F238E27FC236}">
                <a16:creationId xmlns:a16="http://schemas.microsoft.com/office/drawing/2014/main" id="{9D94F88E-7EA6-DB8C-4F1F-1BE258118B39}"/>
              </a:ext>
            </a:extLst>
          </p:cNvPr>
          <p:cNvSpPr>
            <a:spLocks noGrp="1"/>
          </p:cNvSpPr>
          <p:nvPr>
            <p:ph type="title" idx="4294967295"/>
          </p:nvPr>
        </p:nvSpPr>
        <p:spPr>
          <a:xfrm>
            <a:off x="295524" y="83890"/>
            <a:ext cx="7903920" cy="1325562"/>
          </a:xfrm>
        </p:spPr>
        <p:txBody>
          <a:bodyPr>
            <a:normAutofit/>
          </a:bodyPr>
          <a:lstStyle/>
          <a:p>
            <a:r>
              <a:rPr lang="en-US" sz="3200">
                <a:solidFill>
                  <a:schemeClr val="tx1"/>
                </a:solidFill>
                <a:latin typeface="Arial"/>
                <a:cs typeface="Arial"/>
              </a:rPr>
              <a:t>LP815 Improves Women’s Sleep</a:t>
            </a:r>
            <a:endParaRPr lang="en-US"/>
          </a:p>
        </p:txBody>
      </p:sp>
      <p:sp>
        <p:nvSpPr>
          <p:cNvPr id="5" name="Text Placeholder 4">
            <a:extLst>
              <a:ext uri="{FF2B5EF4-FFF2-40B4-BE49-F238E27FC236}">
                <a16:creationId xmlns:a16="http://schemas.microsoft.com/office/drawing/2014/main" id="{80E7A7AD-216D-14A1-6339-B7AB2CB5F309}"/>
              </a:ext>
            </a:extLst>
          </p:cNvPr>
          <p:cNvSpPr>
            <a:spLocks noGrp="1"/>
          </p:cNvSpPr>
          <p:nvPr>
            <p:ph type="body" sz="quarter" idx="4294967295"/>
          </p:nvPr>
        </p:nvSpPr>
        <p:spPr>
          <a:xfrm>
            <a:off x="204458" y="6185984"/>
            <a:ext cx="8485463" cy="570964"/>
          </a:xfrm>
          <a:solidFill>
            <a:schemeClr val="bg1"/>
          </a:solidFill>
        </p:spPr>
        <p:txBody>
          <a:bodyPr anchor="b">
            <a:noAutofit/>
          </a:bodyPr>
          <a:lstStyle/>
          <a:p>
            <a:pPr fontAlgn="base">
              <a:lnSpc>
                <a:spcPts val="760"/>
              </a:lnSpc>
              <a:buNone/>
            </a:pPr>
            <a:r>
              <a:rPr lang="en-US" sz="1200" i="0" u="none" strike="noStrike">
                <a:solidFill>
                  <a:schemeClr val="tx1"/>
                </a:solidFill>
                <a:effectLst/>
                <a:latin typeface="+mn-lt"/>
                <a:cs typeface="Arial"/>
              </a:rPr>
              <a:t>n=37 5B CFU, n=29 Placebo</a:t>
            </a:r>
            <a:r>
              <a:rPr lang="en-US" sz="1200" i="0">
                <a:solidFill>
                  <a:schemeClr val="tx1"/>
                </a:solidFill>
                <a:effectLst/>
                <a:latin typeface="+mn-lt"/>
                <a:cs typeface="Arial"/>
              </a:rPr>
              <a:t>​</a:t>
            </a:r>
            <a:r>
              <a:rPr lang="en-US" sz="1200">
                <a:solidFill>
                  <a:schemeClr val="tx1"/>
                </a:solidFill>
                <a:latin typeface="+mn-lt"/>
                <a:cs typeface="Arial"/>
              </a:rPr>
              <a:t>; </a:t>
            </a:r>
            <a:r>
              <a:rPr lang="en-US" sz="1200" i="1">
                <a:solidFill>
                  <a:schemeClr val="tx1"/>
                </a:solidFill>
                <a:latin typeface="+mn-lt"/>
                <a:cs typeface="Arial"/>
              </a:rPr>
              <a:t>Filtered for scores of at least 8 (Mild Insomnia); </a:t>
            </a:r>
            <a:r>
              <a:rPr lang="en-US" sz="1200">
                <a:solidFill>
                  <a:schemeClr val="tx1"/>
                </a:solidFill>
                <a:latin typeface="+mn-lt"/>
                <a:cs typeface="Arial"/>
              </a:rPr>
              <a:t>* p = 0.003 vs placebo at Week 6  </a:t>
            </a:r>
            <a:endParaRPr lang="en-US">
              <a:solidFill>
                <a:schemeClr val="tx1"/>
              </a:solidFill>
            </a:endParaRPr>
          </a:p>
          <a:p>
            <a:pPr>
              <a:lnSpc>
                <a:spcPts val="760"/>
              </a:lnSpc>
              <a:buNone/>
            </a:pPr>
            <a:r>
              <a:rPr lang="en-US" sz="1200">
                <a:solidFill>
                  <a:schemeClr val="tx1"/>
                </a:solidFill>
                <a:latin typeface="+mn-lt"/>
                <a:cs typeface="Arial"/>
              </a:rPr>
              <a:t>Mixed-effects model, Sex × Treatment: ΔISI −1.7, p = 0.006</a:t>
            </a:r>
            <a:endParaRPr lang="en-US">
              <a:solidFill>
                <a:schemeClr val="tx1"/>
              </a:solidFill>
            </a:endParaRPr>
          </a:p>
        </p:txBody>
      </p:sp>
      <p:sp>
        <p:nvSpPr>
          <p:cNvPr id="7" name="TextBox 6">
            <a:extLst>
              <a:ext uri="{FF2B5EF4-FFF2-40B4-BE49-F238E27FC236}">
                <a16:creationId xmlns:a16="http://schemas.microsoft.com/office/drawing/2014/main" id="{309BB26B-A7B7-21F9-D258-CDB81A186BE7}"/>
              </a:ext>
            </a:extLst>
          </p:cNvPr>
          <p:cNvSpPr txBox="1"/>
          <p:nvPr/>
        </p:nvSpPr>
        <p:spPr>
          <a:xfrm>
            <a:off x="286124" y="890518"/>
            <a:ext cx="11317961" cy="3231654"/>
          </a:xfrm>
          <a:prstGeom prst="rect">
            <a:avLst/>
          </a:prstGeom>
          <a:noFill/>
        </p:spPr>
        <p:txBody>
          <a:bodyPr wrap="square" lIns="91440" tIns="45720" rIns="91440" bIns="45720" anchor="t">
            <a:spAutoFit/>
          </a:bodyPr>
          <a:lstStyle/>
          <a:p>
            <a:r>
              <a:rPr lang="en-US" sz="2400">
                <a:ea typeface="+mn-lt"/>
                <a:cs typeface="+mn-lt"/>
              </a:rPr>
              <a:t>Women outperform men and placebo in 6-week ISI reduction</a:t>
            </a:r>
            <a:endParaRPr lang="en-US"/>
          </a:p>
          <a:p>
            <a:endParaRPr lang="en-US"/>
          </a:p>
          <a:p>
            <a:endParaRPr lang="en-US"/>
          </a:p>
          <a:p>
            <a:endParaRPr lang="en-US"/>
          </a:p>
          <a:p>
            <a:endParaRPr lang="en-US"/>
          </a:p>
          <a:p>
            <a:endParaRPr lang="en-US"/>
          </a:p>
          <a:p>
            <a:r>
              <a:rPr lang="en-US" sz="2400">
                <a:ea typeface="+mn-lt"/>
                <a:cs typeface="+mn-lt"/>
              </a:rPr>
              <a:t>Sources</a:t>
            </a:r>
            <a:endParaRPr lang="en-US"/>
          </a:p>
          <a:p>
            <a:endParaRPr lang="en-US"/>
          </a:p>
          <a:p>
            <a:r>
              <a:rPr lang="en-US" sz="2400">
                <a:ea typeface="+mn-lt"/>
                <a:cs typeface="+mn-lt"/>
              </a:rPr>
              <a:t>Ask ChatGPT</a:t>
            </a:r>
            <a:endParaRPr lang="en-US"/>
          </a:p>
          <a:p>
            <a:endParaRPr lang="en-US" sz="2400">
              <a:latin typeface="Arial"/>
              <a:cs typeface="Arial"/>
            </a:endParaRPr>
          </a:p>
        </p:txBody>
      </p:sp>
      <p:cxnSp>
        <p:nvCxnSpPr>
          <p:cNvPr id="12" name="Straight Connector 11">
            <a:extLst>
              <a:ext uri="{FF2B5EF4-FFF2-40B4-BE49-F238E27FC236}">
                <a16:creationId xmlns:a16="http://schemas.microsoft.com/office/drawing/2014/main" id="{DBB89C69-4243-0C58-26B0-6EF66AE9DB4E}"/>
              </a:ext>
            </a:extLst>
          </p:cNvPr>
          <p:cNvCxnSpPr>
            <a:cxnSpLocks/>
          </p:cNvCxnSpPr>
          <p:nvPr/>
        </p:nvCxnSpPr>
        <p:spPr>
          <a:xfrm>
            <a:off x="606318" y="1826069"/>
            <a:ext cx="32847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AE94753-3896-A287-91A6-78078C9E8464}"/>
              </a:ext>
            </a:extLst>
          </p:cNvPr>
          <p:cNvCxnSpPr>
            <a:cxnSpLocks/>
          </p:cNvCxnSpPr>
          <p:nvPr/>
        </p:nvCxnSpPr>
        <p:spPr>
          <a:xfrm>
            <a:off x="606317" y="3148115"/>
            <a:ext cx="32847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ounded Rectangle 20">
            <a:extLst>
              <a:ext uri="{FF2B5EF4-FFF2-40B4-BE49-F238E27FC236}">
                <a16:creationId xmlns:a16="http://schemas.microsoft.com/office/drawing/2014/main" id="{F933A876-7E66-6860-E2D4-73C2D0C7F623}"/>
              </a:ext>
            </a:extLst>
          </p:cNvPr>
          <p:cNvSpPr/>
          <p:nvPr/>
        </p:nvSpPr>
        <p:spPr>
          <a:xfrm>
            <a:off x="122793" y="1334072"/>
            <a:ext cx="11783083" cy="4633410"/>
          </a:xfrm>
          <a:prstGeom prst="roundRect">
            <a:avLst>
              <a:gd name="adj" fmla="val 43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screenshot of a graph&#10;&#10;AI-generated content may be incorrect.">
            <a:extLst>
              <a:ext uri="{FF2B5EF4-FFF2-40B4-BE49-F238E27FC236}">
                <a16:creationId xmlns:a16="http://schemas.microsoft.com/office/drawing/2014/main" id="{20F07656-D376-4833-F0FC-D839D0CB159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04459" y="1409453"/>
            <a:ext cx="5880719" cy="4518910"/>
          </a:xfrm>
          <a:prstGeom prst="rect">
            <a:avLst/>
          </a:prstGeom>
        </p:spPr>
      </p:pic>
      <p:pic>
        <p:nvPicPr>
          <p:cNvPr id="11" name="Picture 10" descr="A screenshot of a computer screen&#10;&#10;AI-generated content may be incorrect.">
            <a:extLst>
              <a:ext uri="{FF2B5EF4-FFF2-40B4-BE49-F238E27FC236}">
                <a16:creationId xmlns:a16="http://schemas.microsoft.com/office/drawing/2014/main" id="{1F01AC67-603C-6A23-F3C3-AFA7ABF1C87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085178" y="1438636"/>
            <a:ext cx="5666788" cy="4518910"/>
          </a:xfrm>
          <a:prstGeom prst="rect">
            <a:avLst/>
          </a:prstGeom>
        </p:spPr>
      </p:pic>
    </p:spTree>
    <p:extLst>
      <p:ext uri="{BB962C8B-B14F-4D97-AF65-F5344CB8AC3E}">
        <p14:creationId xmlns:p14="http://schemas.microsoft.com/office/powerpoint/2010/main" val="1857173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blue and orange circle and lines&#10;&#10;Description automatically generated with medium confidence">
            <a:extLst>
              <a:ext uri="{FF2B5EF4-FFF2-40B4-BE49-F238E27FC236}">
                <a16:creationId xmlns:a16="http://schemas.microsoft.com/office/drawing/2014/main" id="{66807438-2AAB-A5B6-B30C-E821C044E410}"/>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backgroundRemoval t="10000" b="90000" l="10000" r="90000"/>
                    </a14:imgEffect>
                  </a14:imgLayer>
                </a14:imgProps>
              </a:ext>
            </a:extLst>
          </a:blip>
          <a:srcRect l="2925" t="20277" r="2229" b="20278"/>
          <a:stretch/>
        </p:blipFill>
        <p:spPr>
          <a:xfrm>
            <a:off x="5533576" y="760870"/>
            <a:ext cx="6419465" cy="4560396"/>
          </a:xfrm>
          <a:prstGeom prst="rect">
            <a:avLst/>
          </a:prstGeom>
        </p:spPr>
      </p:pic>
      <p:sp>
        <p:nvSpPr>
          <p:cNvPr id="21" name="Rounded Rectangle 20">
            <a:extLst>
              <a:ext uri="{FF2B5EF4-FFF2-40B4-BE49-F238E27FC236}">
                <a16:creationId xmlns:a16="http://schemas.microsoft.com/office/drawing/2014/main" id="{5A60A4FD-A5E3-C8D1-A0E5-48CF35725700}"/>
              </a:ext>
            </a:extLst>
          </p:cNvPr>
          <p:cNvSpPr/>
          <p:nvPr/>
        </p:nvSpPr>
        <p:spPr>
          <a:xfrm>
            <a:off x="5536750" y="769555"/>
            <a:ext cx="6184622" cy="4390551"/>
          </a:xfrm>
          <a:prstGeom prst="roundRect">
            <a:avLst>
              <a:gd name="adj" fmla="val 688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blue and orange circle and lines&#10;&#10;Description automatically generated with medium confidence">
            <a:extLst>
              <a:ext uri="{FF2B5EF4-FFF2-40B4-BE49-F238E27FC236}">
                <a16:creationId xmlns:a16="http://schemas.microsoft.com/office/drawing/2014/main" id="{580EB193-8AF2-D8F5-04EF-9D7565430FE4}"/>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backgroundRemoval t="10000" b="90000" l="10000" r="90000"/>
                    </a14:imgEffect>
                  </a14:imgLayer>
                </a14:imgProps>
              </a:ext>
            </a:extLst>
          </a:blip>
          <a:srcRect l="2925" t="20277" r="2229" b="20278"/>
          <a:stretch/>
        </p:blipFill>
        <p:spPr>
          <a:xfrm>
            <a:off x="313390" y="988870"/>
            <a:ext cx="5220186" cy="4945653"/>
          </a:xfrm>
          <a:prstGeom prst="rect">
            <a:avLst/>
          </a:prstGeom>
        </p:spPr>
      </p:pic>
      <p:sp>
        <p:nvSpPr>
          <p:cNvPr id="19" name="Rounded Rectangle 18">
            <a:extLst>
              <a:ext uri="{FF2B5EF4-FFF2-40B4-BE49-F238E27FC236}">
                <a16:creationId xmlns:a16="http://schemas.microsoft.com/office/drawing/2014/main" id="{C8E5DD48-F9BF-34EE-E8F1-C9C88FEA9C0A}"/>
              </a:ext>
            </a:extLst>
          </p:cNvPr>
          <p:cNvSpPr/>
          <p:nvPr/>
        </p:nvSpPr>
        <p:spPr>
          <a:xfrm>
            <a:off x="313390" y="988871"/>
            <a:ext cx="5010902" cy="4730395"/>
          </a:xfrm>
          <a:prstGeom prst="roundRect">
            <a:avLst>
              <a:gd name="adj" fmla="val 688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3BEADC-75B2-B6F8-1613-98B8A7566D52}"/>
              </a:ext>
            </a:extLst>
          </p:cNvPr>
          <p:cNvSpPr>
            <a:spLocks noGrp="1"/>
          </p:cNvSpPr>
          <p:nvPr>
            <p:ph type="title"/>
          </p:nvPr>
        </p:nvSpPr>
        <p:spPr>
          <a:xfrm>
            <a:off x="331477" y="49100"/>
            <a:ext cx="10515600" cy="1325563"/>
          </a:xfrm>
        </p:spPr>
        <p:txBody>
          <a:bodyPr>
            <a:normAutofit/>
          </a:bodyPr>
          <a:lstStyle/>
          <a:p>
            <a:r>
              <a:rPr lang="en-US" sz="2800"/>
              <a:t>LP815 Decreases Night Sweat Severity</a:t>
            </a:r>
          </a:p>
        </p:txBody>
      </p:sp>
      <p:pic>
        <p:nvPicPr>
          <p:cNvPr id="6146" name="Picture 2">
            <a:extLst>
              <a:ext uri="{FF2B5EF4-FFF2-40B4-BE49-F238E27FC236}">
                <a16:creationId xmlns:a16="http://schemas.microsoft.com/office/drawing/2014/main" id="{5754C87E-2E35-4B0B-2EF1-4ED55F95974B}"/>
              </a:ext>
            </a:extLst>
          </p:cNvPr>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bwMode="auto">
          <a:xfrm>
            <a:off x="430872" y="1061084"/>
            <a:ext cx="4718774" cy="45906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EA8D8E7-A2D1-B45E-4D03-6A079AD627E8}"/>
              </a:ext>
            </a:extLst>
          </p:cNvPr>
          <p:cNvSpPr txBox="1"/>
          <p:nvPr/>
        </p:nvSpPr>
        <p:spPr>
          <a:xfrm>
            <a:off x="240365" y="6488500"/>
            <a:ext cx="3346834" cy="261610"/>
          </a:xfrm>
          <a:prstGeom prst="rect">
            <a:avLst/>
          </a:prstGeom>
          <a:noFill/>
        </p:spPr>
        <p:txBody>
          <a:bodyPr wrap="square" rtlCol="0">
            <a:spAutoFit/>
          </a:bodyPr>
          <a:lstStyle/>
          <a:p>
            <a:r>
              <a:rPr lang="en-US" sz="1100"/>
              <a:t>*p&lt;0.05 across study period</a:t>
            </a:r>
          </a:p>
        </p:txBody>
      </p:sp>
      <p:pic>
        <p:nvPicPr>
          <p:cNvPr id="6148" name="Picture 4">
            <a:extLst>
              <a:ext uri="{FF2B5EF4-FFF2-40B4-BE49-F238E27FC236}">
                <a16:creationId xmlns:a16="http://schemas.microsoft.com/office/drawing/2014/main" id="{C85C1565-8BAB-53F9-7B44-78222CE00F54}"/>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801735" y="1207367"/>
            <a:ext cx="5671298" cy="3919579"/>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249;g3419e38a1f2_0_0">
            <a:extLst>
              <a:ext uri="{FF2B5EF4-FFF2-40B4-BE49-F238E27FC236}">
                <a16:creationId xmlns:a16="http://schemas.microsoft.com/office/drawing/2014/main" id="{468BCB03-C263-1907-B3D2-5499F65E1853}"/>
              </a:ext>
            </a:extLst>
          </p:cNvPr>
          <p:cNvSpPr txBox="1"/>
          <p:nvPr/>
        </p:nvSpPr>
        <p:spPr>
          <a:xfrm>
            <a:off x="9863433" y="1216533"/>
            <a:ext cx="646776" cy="65957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a:solidFill>
                  <a:srgbClr val="76A5AF"/>
                </a:solidFill>
                <a:latin typeface="Playfair Display"/>
                <a:ea typeface="Playfair Display"/>
                <a:cs typeface="Playfair Display"/>
                <a:sym typeface="Playfair Display"/>
              </a:rPr>
              <a:t>*</a:t>
            </a:r>
            <a:endParaRPr sz="2800">
              <a:solidFill>
                <a:srgbClr val="76A5AF"/>
              </a:solidFill>
              <a:latin typeface="Playfair Display"/>
              <a:ea typeface="Playfair Display"/>
              <a:cs typeface="Playfair Display"/>
              <a:sym typeface="Playfair Display"/>
            </a:endParaRPr>
          </a:p>
          <a:p>
            <a:pPr marL="0" lvl="0" indent="0" algn="ctr" rtl="0">
              <a:spcBef>
                <a:spcPts val="0"/>
              </a:spcBef>
              <a:spcAft>
                <a:spcPts val="0"/>
              </a:spcAft>
              <a:buNone/>
            </a:pPr>
            <a:endParaRPr sz="2800">
              <a:solidFill>
                <a:srgbClr val="76A5AF"/>
              </a:solidFill>
              <a:latin typeface="Playfair Display"/>
              <a:ea typeface="Playfair Display"/>
              <a:cs typeface="Playfair Display"/>
              <a:sym typeface="Playfair Display"/>
            </a:endParaRPr>
          </a:p>
          <a:p>
            <a:pPr marL="0" lvl="0" indent="0" algn="ctr" rtl="0">
              <a:spcBef>
                <a:spcPts val="0"/>
              </a:spcBef>
              <a:spcAft>
                <a:spcPts val="0"/>
              </a:spcAft>
              <a:buNone/>
            </a:pPr>
            <a:endParaRPr sz="2800">
              <a:solidFill>
                <a:srgbClr val="76A5AF"/>
              </a:solidFill>
              <a:latin typeface="Playfair Display"/>
              <a:ea typeface="Playfair Display"/>
              <a:cs typeface="Playfair Display"/>
              <a:sym typeface="Playfair Display"/>
            </a:endParaRPr>
          </a:p>
          <a:p>
            <a:pPr marL="0" lvl="0" indent="0" algn="ctr" rtl="0">
              <a:spcBef>
                <a:spcPts val="0"/>
              </a:spcBef>
              <a:spcAft>
                <a:spcPts val="0"/>
              </a:spcAft>
              <a:buNone/>
            </a:pPr>
            <a:endParaRPr sz="2800">
              <a:solidFill>
                <a:srgbClr val="76A5AF"/>
              </a:solidFill>
              <a:latin typeface="Playfair Display"/>
              <a:ea typeface="Playfair Display"/>
              <a:cs typeface="Playfair Display"/>
              <a:sym typeface="Playfair Display"/>
            </a:endParaRPr>
          </a:p>
          <a:p>
            <a:pPr marL="0" lvl="0" indent="0" algn="ctr" rtl="0">
              <a:spcBef>
                <a:spcPts val="0"/>
              </a:spcBef>
              <a:spcAft>
                <a:spcPts val="0"/>
              </a:spcAft>
              <a:buNone/>
            </a:pPr>
            <a:endParaRPr sz="2800">
              <a:solidFill>
                <a:srgbClr val="76A5AF"/>
              </a:solidFill>
              <a:latin typeface="Playfair Display"/>
              <a:ea typeface="Playfair Display"/>
              <a:cs typeface="Playfair Display"/>
              <a:sym typeface="Playfair Display"/>
            </a:endParaRPr>
          </a:p>
          <a:p>
            <a:pPr marL="0" lvl="0" indent="0" algn="l" rtl="0">
              <a:spcBef>
                <a:spcPts val="0"/>
              </a:spcBef>
              <a:spcAft>
                <a:spcPts val="0"/>
              </a:spcAft>
              <a:buNone/>
            </a:pPr>
            <a:endParaRPr sz="4200">
              <a:solidFill>
                <a:srgbClr val="76A5AF"/>
              </a:solidFill>
              <a:latin typeface="Playfair Display"/>
              <a:ea typeface="Playfair Display"/>
              <a:cs typeface="Playfair Display"/>
              <a:sym typeface="Playfair Display"/>
            </a:endParaRPr>
          </a:p>
        </p:txBody>
      </p:sp>
      <p:sp>
        <p:nvSpPr>
          <p:cNvPr id="6" name="Google Shape;249;g3419e38a1f2_0_0">
            <a:extLst>
              <a:ext uri="{FF2B5EF4-FFF2-40B4-BE49-F238E27FC236}">
                <a16:creationId xmlns:a16="http://schemas.microsoft.com/office/drawing/2014/main" id="{79D16B65-AC08-B9C1-FAAA-F566CD0A6C06}"/>
              </a:ext>
            </a:extLst>
          </p:cNvPr>
          <p:cNvSpPr txBox="1"/>
          <p:nvPr/>
        </p:nvSpPr>
        <p:spPr>
          <a:xfrm>
            <a:off x="6919551" y="1216533"/>
            <a:ext cx="646776" cy="65957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a:solidFill>
                  <a:srgbClr val="76A5AF"/>
                </a:solidFill>
                <a:latin typeface="Playfair Display"/>
                <a:ea typeface="Playfair Display"/>
                <a:cs typeface="Playfair Display"/>
                <a:sym typeface="Playfair Display"/>
              </a:rPr>
              <a:t>*</a:t>
            </a:r>
            <a:endParaRPr sz="2800">
              <a:solidFill>
                <a:srgbClr val="76A5AF"/>
              </a:solidFill>
              <a:latin typeface="Playfair Display"/>
              <a:ea typeface="Playfair Display"/>
              <a:cs typeface="Playfair Display"/>
              <a:sym typeface="Playfair Display"/>
            </a:endParaRPr>
          </a:p>
          <a:p>
            <a:pPr marL="0" lvl="0" indent="0" algn="ctr" rtl="0">
              <a:spcBef>
                <a:spcPts val="0"/>
              </a:spcBef>
              <a:spcAft>
                <a:spcPts val="0"/>
              </a:spcAft>
              <a:buNone/>
            </a:pPr>
            <a:endParaRPr sz="2800">
              <a:solidFill>
                <a:srgbClr val="76A5AF"/>
              </a:solidFill>
              <a:latin typeface="Playfair Display"/>
              <a:ea typeface="Playfair Display"/>
              <a:cs typeface="Playfair Display"/>
              <a:sym typeface="Playfair Display"/>
            </a:endParaRPr>
          </a:p>
          <a:p>
            <a:pPr marL="0" lvl="0" indent="0" algn="ctr" rtl="0">
              <a:spcBef>
                <a:spcPts val="0"/>
              </a:spcBef>
              <a:spcAft>
                <a:spcPts val="0"/>
              </a:spcAft>
              <a:buNone/>
            </a:pPr>
            <a:endParaRPr sz="2800">
              <a:solidFill>
                <a:srgbClr val="76A5AF"/>
              </a:solidFill>
              <a:latin typeface="Playfair Display"/>
              <a:ea typeface="Playfair Display"/>
              <a:cs typeface="Playfair Display"/>
              <a:sym typeface="Playfair Display"/>
            </a:endParaRPr>
          </a:p>
          <a:p>
            <a:pPr marL="0" lvl="0" indent="0" algn="ctr" rtl="0">
              <a:spcBef>
                <a:spcPts val="0"/>
              </a:spcBef>
              <a:spcAft>
                <a:spcPts val="0"/>
              </a:spcAft>
              <a:buNone/>
            </a:pPr>
            <a:endParaRPr sz="2800">
              <a:solidFill>
                <a:srgbClr val="76A5AF"/>
              </a:solidFill>
              <a:latin typeface="Playfair Display"/>
              <a:ea typeface="Playfair Display"/>
              <a:cs typeface="Playfair Display"/>
              <a:sym typeface="Playfair Display"/>
            </a:endParaRPr>
          </a:p>
          <a:p>
            <a:pPr marL="0" lvl="0" indent="0" algn="ctr" rtl="0">
              <a:spcBef>
                <a:spcPts val="0"/>
              </a:spcBef>
              <a:spcAft>
                <a:spcPts val="0"/>
              </a:spcAft>
              <a:buNone/>
            </a:pPr>
            <a:endParaRPr sz="2800">
              <a:solidFill>
                <a:srgbClr val="76A5AF"/>
              </a:solidFill>
              <a:latin typeface="Playfair Display"/>
              <a:ea typeface="Playfair Display"/>
              <a:cs typeface="Playfair Display"/>
              <a:sym typeface="Playfair Display"/>
            </a:endParaRPr>
          </a:p>
          <a:p>
            <a:pPr marL="0" lvl="0" indent="0" algn="l" rtl="0">
              <a:spcBef>
                <a:spcPts val="0"/>
              </a:spcBef>
              <a:spcAft>
                <a:spcPts val="0"/>
              </a:spcAft>
              <a:buNone/>
            </a:pPr>
            <a:endParaRPr sz="4200">
              <a:solidFill>
                <a:srgbClr val="76A5AF"/>
              </a:solidFill>
              <a:latin typeface="Playfair Display"/>
              <a:ea typeface="Playfair Display"/>
              <a:cs typeface="Playfair Display"/>
              <a:sym typeface="Playfair Display"/>
            </a:endParaRPr>
          </a:p>
          <a:p>
            <a:pPr marL="0" lvl="0" indent="0" algn="ctr" rtl="0">
              <a:spcBef>
                <a:spcPts val="0"/>
              </a:spcBef>
              <a:spcAft>
                <a:spcPts val="0"/>
              </a:spcAft>
              <a:buNone/>
            </a:pPr>
            <a:endParaRPr sz="1700">
              <a:solidFill>
                <a:srgbClr val="F6B26B"/>
              </a:solidFill>
              <a:latin typeface="Playfair Display"/>
              <a:ea typeface="Playfair Display"/>
              <a:cs typeface="Playfair Display"/>
              <a:sym typeface="Playfair Display"/>
            </a:endParaRPr>
          </a:p>
        </p:txBody>
      </p:sp>
      <p:sp>
        <p:nvSpPr>
          <p:cNvPr id="8" name="TextBox 7">
            <a:extLst>
              <a:ext uri="{FF2B5EF4-FFF2-40B4-BE49-F238E27FC236}">
                <a16:creationId xmlns:a16="http://schemas.microsoft.com/office/drawing/2014/main" id="{CC2DE2C8-2C3F-558A-0A7D-EAA7EEA275D3}"/>
              </a:ext>
            </a:extLst>
          </p:cNvPr>
          <p:cNvSpPr txBox="1"/>
          <p:nvPr/>
        </p:nvSpPr>
        <p:spPr>
          <a:xfrm>
            <a:off x="7017803" y="3162321"/>
            <a:ext cx="450274" cy="290170"/>
          </a:xfrm>
          <a:prstGeom prst="rect">
            <a:avLst/>
          </a:prstGeom>
          <a:noFill/>
        </p:spPr>
        <p:txBody>
          <a:bodyPr wrap="none" rtlCol="0">
            <a:spAutoFit/>
          </a:bodyPr>
          <a:lstStyle/>
          <a:p>
            <a:r>
              <a:rPr lang="en" sz="1400" err="1">
                <a:solidFill>
                  <a:srgbClr val="F6B26B"/>
                </a:solidFill>
                <a:latin typeface="Playfair Display"/>
                <a:ea typeface="Playfair Display"/>
                <a:cs typeface="Playfair Display"/>
                <a:sym typeface="Playfair Display"/>
              </a:rPr>
              <a:t>n.s</a:t>
            </a:r>
            <a:r>
              <a:rPr lang="en" sz="1400">
                <a:solidFill>
                  <a:srgbClr val="F6B26B"/>
                </a:solidFill>
                <a:latin typeface="Playfair Display"/>
                <a:ea typeface="Playfair Display"/>
                <a:cs typeface="Playfair Display"/>
                <a:sym typeface="Playfair Display"/>
              </a:rPr>
              <a:t>.</a:t>
            </a:r>
            <a:endParaRPr lang="en-US" sz="1400"/>
          </a:p>
        </p:txBody>
      </p:sp>
      <p:sp>
        <p:nvSpPr>
          <p:cNvPr id="9" name="TextBox 8">
            <a:extLst>
              <a:ext uri="{FF2B5EF4-FFF2-40B4-BE49-F238E27FC236}">
                <a16:creationId xmlns:a16="http://schemas.microsoft.com/office/drawing/2014/main" id="{BD449A72-91A8-93B6-C0A3-91CDF36C280B}"/>
              </a:ext>
            </a:extLst>
          </p:cNvPr>
          <p:cNvSpPr txBox="1"/>
          <p:nvPr/>
        </p:nvSpPr>
        <p:spPr>
          <a:xfrm>
            <a:off x="9961684" y="3162320"/>
            <a:ext cx="450274" cy="290170"/>
          </a:xfrm>
          <a:prstGeom prst="rect">
            <a:avLst/>
          </a:prstGeom>
          <a:noFill/>
        </p:spPr>
        <p:txBody>
          <a:bodyPr wrap="none" rtlCol="0">
            <a:spAutoFit/>
          </a:bodyPr>
          <a:lstStyle/>
          <a:p>
            <a:r>
              <a:rPr lang="en" sz="1400" err="1">
                <a:solidFill>
                  <a:srgbClr val="F6B26B"/>
                </a:solidFill>
                <a:latin typeface="Playfair Display"/>
                <a:ea typeface="Playfair Display"/>
                <a:cs typeface="Playfair Display"/>
                <a:sym typeface="Playfair Display"/>
              </a:rPr>
              <a:t>n.s</a:t>
            </a:r>
            <a:r>
              <a:rPr lang="en" sz="1400">
                <a:solidFill>
                  <a:srgbClr val="F6B26B"/>
                </a:solidFill>
                <a:latin typeface="Playfair Display"/>
                <a:ea typeface="Playfair Display"/>
                <a:cs typeface="Playfair Display"/>
                <a:sym typeface="Playfair Display"/>
              </a:rPr>
              <a:t>.</a:t>
            </a:r>
            <a:endParaRPr lang="en-US" sz="1400"/>
          </a:p>
        </p:txBody>
      </p:sp>
      <p:sp>
        <p:nvSpPr>
          <p:cNvPr id="11" name="TextBox 10">
            <a:extLst>
              <a:ext uri="{FF2B5EF4-FFF2-40B4-BE49-F238E27FC236}">
                <a16:creationId xmlns:a16="http://schemas.microsoft.com/office/drawing/2014/main" id="{47362CA5-72F8-EF5D-695A-5E2DB385E004}"/>
              </a:ext>
            </a:extLst>
          </p:cNvPr>
          <p:cNvSpPr txBox="1"/>
          <p:nvPr/>
        </p:nvSpPr>
        <p:spPr>
          <a:xfrm>
            <a:off x="6922805" y="831956"/>
            <a:ext cx="863611" cy="307777"/>
          </a:xfrm>
          <a:prstGeom prst="rect">
            <a:avLst/>
          </a:prstGeom>
          <a:noFill/>
        </p:spPr>
        <p:txBody>
          <a:bodyPr wrap="square" rtlCol="0">
            <a:spAutoFit/>
          </a:bodyPr>
          <a:lstStyle/>
          <a:p>
            <a:r>
              <a:rPr lang="en-US" sz="1400" b="1"/>
              <a:t>MALE</a:t>
            </a:r>
          </a:p>
        </p:txBody>
      </p:sp>
      <p:sp>
        <p:nvSpPr>
          <p:cNvPr id="12" name="TextBox 11">
            <a:extLst>
              <a:ext uri="{FF2B5EF4-FFF2-40B4-BE49-F238E27FC236}">
                <a16:creationId xmlns:a16="http://schemas.microsoft.com/office/drawing/2014/main" id="{04DB272E-BD79-E9C6-DB81-4B99E2D2A28F}"/>
              </a:ext>
            </a:extLst>
          </p:cNvPr>
          <p:cNvSpPr txBox="1"/>
          <p:nvPr/>
        </p:nvSpPr>
        <p:spPr>
          <a:xfrm>
            <a:off x="9726037" y="826960"/>
            <a:ext cx="922047" cy="307777"/>
          </a:xfrm>
          <a:prstGeom prst="rect">
            <a:avLst/>
          </a:prstGeom>
          <a:noFill/>
        </p:spPr>
        <p:txBody>
          <a:bodyPr wrap="none" rtlCol="0">
            <a:spAutoFit/>
          </a:bodyPr>
          <a:lstStyle/>
          <a:p>
            <a:r>
              <a:rPr lang="en-US" sz="1400" b="1"/>
              <a:t>FEMALE</a:t>
            </a:r>
          </a:p>
        </p:txBody>
      </p:sp>
      <p:sp>
        <p:nvSpPr>
          <p:cNvPr id="15" name="TextBox 14">
            <a:extLst>
              <a:ext uri="{FF2B5EF4-FFF2-40B4-BE49-F238E27FC236}">
                <a16:creationId xmlns:a16="http://schemas.microsoft.com/office/drawing/2014/main" id="{FD755EFA-AEFB-17E6-9378-294F00547785}"/>
              </a:ext>
            </a:extLst>
          </p:cNvPr>
          <p:cNvSpPr txBox="1"/>
          <p:nvPr/>
        </p:nvSpPr>
        <p:spPr>
          <a:xfrm>
            <a:off x="6076122" y="5381742"/>
            <a:ext cx="5244683" cy="584775"/>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2000"/>
              <a:buFont typeface="Arial"/>
              <a:buNone/>
            </a:pPr>
            <a:r>
              <a:rPr lang="en-US" sz="1600">
                <a:solidFill>
                  <a:schemeClr val="dk1"/>
                </a:solidFill>
                <a:ea typeface="Playfair Display"/>
                <a:cs typeface="Playfair Display"/>
                <a:sym typeface="Playfair Display"/>
              </a:rPr>
              <a:t>Women have a higher baseline for night sweats and a steeper slope of improvement. </a:t>
            </a:r>
            <a:endParaRPr lang="en-US" sz="1600" i="0" u="none" strike="noStrike" cap="none">
              <a:solidFill>
                <a:schemeClr val="dk1"/>
              </a:solidFill>
              <a:ea typeface="Playfair Display"/>
              <a:cs typeface="Playfair Display"/>
              <a:sym typeface="Playfair Display"/>
            </a:endParaRPr>
          </a:p>
        </p:txBody>
      </p:sp>
      <p:sp>
        <p:nvSpPr>
          <p:cNvPr id="3" name="TextBox 2">
            <a:extLst>
              <a:ext uri="{FF2B5EF4-FFF2-40B4-BE49-F238E27FC236}">
                <a16:creationId xmlns:a16="http://schemas.microsoft.com/office/drawing/2014/main" id="{B49EA7D2-DA0F-CCD2-D356-6809F235AD30}"/>
              </a:ext>
            </a:extLst>
          </p:cNvPr>
          <p:cNvSpPr txBox="1"/>
          <p:nvPr/>
        </p:nvSpPr>
        <p:spPr>
          <a:xfrm>
            <a:off x="2249737" y="1017582"/>
            <a:ext cx="1138207" cy="230832"/>
          </a:xfrm>
          <a:prstGeom prst="rect">
            <a:avLst/>
          </a:prstGeom>
          <a:solidFill>
            <a:schemeClr val="bg1"/>
          </a:solidFill>
          <a:ln>
            <a:noFill/>
          </a:ln>
        </p:spPr>
        <p:txBody>
          <a:bodyPr wrap="square" rtlCol="0">
            <a:spAutoFit/>
          </a:bodyPr>
          <a:lstStyle/>
          <a:p>
            <a:r>
              <a:rPr lang="en-US" sz="900" b="1"/>
              <a:t>5 Billion CFU</a:t>
            </a:r>
          </a:p>
        </p:txBody>
      </p:sp>
      <p:sp>
        <p:nvSpPr>
          <p:cNvPr id="17" name="Rounded Rectangle 16">
            <a:extLst>
              <a:ext uri="{FF2B5EF4-FFF2-40B4-BE49-F238E27FC236}">
                <a16:creationId xmlns:a16="http://schemas.microsoft.com/office/drawing/2014/main" id="{BD2BD875-B9AA-EF38-0FCE-4D4D2CD0ECF7}"/>
              </a:ext>
            </a:extLst>
          </p:cNvPr>
          <p:cNvSpPr/>
          <p:nvPr/>
        </p:nvSpPr>
        <p:spPr>
          <a:xfrm>
            <a:off x="2173728" y="3231507"/>
            <a:ext cx="1616993" cy="20981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EB88425-1FD9-6DE1-C915-5327C12E9592}"/>
              </a:ext>
            </a:extLst>
          </p:cNvPr>
          <p:cNvSpPr txBox="1"/>
          <p:nvPr/>
        </p:nvSpPr>
        <p:spPr>
          <a:xfrm>
            <a:off x="2286720" y="3168163"/>
            <a:ext cx="2950249" cy="200055"/>
          </a:xfrm>
          <a:prstGeom prst="rect">
            <a:avLst/>
          </a:prstGeom>
          <a:noFill/>
          <a:ln>
            <a:noFill/>
          </a:ln>
        </p:spPr>
        <p:txBody>
          <a:bodyPr wrap="square" rtlCol="0">
            <a:spAutoFit/>
          </a:bodyPr>
          <a:lstStyle/>
          <a:p>
            <a:r>
              <a:rPr lang="en-US" sz="700">
                <a:solidFill>
                  <a:srgbClr val="000000"/>
                </a:solidFill>
                <a:latin typeface="Times New Roman" panose="02020603050405020304" pitchFamily="18" charset="0"/>
                <a:cs typeface="Times New Roman" panose="02020603050405020304" pitchFamily="18" charset="0"/>
              </a:rPr>
              <a:t>Day of Product or Placebo Use</a:t>
            </a:r>
          </a:p>
        </p:txBody>
      </p:sp>
      <p:sp>
        <p:nvSpPr>
          <p:cNvPr id="14" name="TextBox 13">
            <a:extLst>
              <a:ext uri="{FF2B5EF4-FFF2-40B4-BE49-F238E27FC236}">
                <a16:creationId xmlns:a16="http://schemas.microsoft.com/office/drawing/2014/main" id="{63856596-5E11-1830-81A9-20A37CA39672}"/>
              </a:ext>
            </a:extLst>
          </p:cNvPr>
          <p:cNvSpPr txBox="1"/>
          <p:nvPr/>
        </p:nvSpPr>
        <p:spPr>
          <a:xfrm>
            <a:off x="2597117" y="3281840"/>
            <a:ext cx="790827" cy="215444"/>
          </a:xfrm>
          <a:prstGeom prst="rect">
            <a:avLst/>
          </a:prstGeom>
          <a:noFill/>
          <a:ln>
            <a:noFill/>
          </a:ln>
        </p:spPr>
        <p:txBody>
          <a:bodyPr wrap="square" rtlCol="0">
            <a:spAutoFit/>
          </a:bodyPr>
          <a:lstStyle/>
          <a:p>
            <a:r>
              <a:rPr lang="en-US" sz="800" b="1">
                <a:solidFill>
                  <a:srgbClr val="F7D4B2"/>
                </a:solidFill>
              </a:rPr>
              <a:t>Placebo</a:t>
            </a:r>
          </a:p>
        </p:txBody>
      </p:sp>
      <p:sp>
        <p:nvSpPr>
          <p:cNvPr id="7" name="Slide Number Placeholder 2">
            <a:extLst>
              <a:ext uri="{FF2B5EF4-FFF2-40B4-BE49-F238E27FC236}">
                <a16:creationId xmlns:a16="http://schemas.microsoft.com/office/drawing/2014/main" id="{C79F5236-845C-1378-8A4C-4048B34267ED}"/>
              </a:ext>
            </a:extLst>
          </p:cNvPr>
          <p:cNvSpPr>
            <a:spLocks noGrp="1"/>
          </p:cNvSpPr>
          <p:nvPr>
            <p:ph type="sldNum" sz="quarter" idx="14"/>
          </p:nvPr>
        </p:nvSpPr>
        <p:spPr>
          <a:xfrm>
            <a:off x="10548747" y="6355588"/>
            <a:ext cx="805051" cy="365125"/>
          </a:xfrm>
        </p:spPr>
        <p:txBody>
          <a:bodyPr/>
          <a:lstStyle/>
          <a:p>
            <a:r>
              <a:rPr lang="en-US"/>
              <a:t>PAGE </a:t>
            </a:r>
            <a:fld id="{BDBF9DCE-55C5-154E-AC34-7A0AB594817D}" type="slidenum">
              <a:rPr lang="en-US" smtClean="0"/>
              <a:pPr/>
              <a:t>26</a:t>
            </a:fld>
            <a:endParaRPr lang="en-US"/>
          </a:p>
        </p:txBody>
      </p:sp>
    </p:spTree>
    <p:extLst>
      <p:ext uri="{BB962C8B-B14F-4D97-AF65-F5344CB8AC3E}">
        <p14:creationId xmlns:p14="http://schemas.microsoft.com/office/powerpoint/2010/main" val="705538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85D91C-FCE4-9DF1-8D8C-713C737CCEC4}"/>
              </a:ext>
            </a:extLst>
          </p:cNvPr>
          <p:cNvSpPr txBox="1"/>
          <p:nvPr/>
        </p:nvSpPr>
        <p:spPr>
          <a:xfrm>
            <a:off x="183071" y="1678480"/>
            <a:ext cx="3869283" cy="3662541"/>
          </a:xfrm>
          <a:prstGeom prst="rect">
            <a:avLst/>
          </a:prstGeom>
          <a:noFill/>
        </p:spPr>
        <p:txBody>
          <a:bodyPr wrap="square" lIns="91440" tIns="45720" rIns="91440" bIns="45720" rtlCol="0" anchor="t">
            <a:spAutoFit/>
          </a:bodyPr>
          <a:lstStyle/>
          <a:p>
            <a:r>
              <a:rPr lang="en-US" sz="2800" dirty="0">
                <a:solidFill>
                  <a:schemeClr val="bg1"/>
                </a:solidFill>
                <a:ea typeface="+mn-lt"/>
                <a:cs typeface="+mn-lt"/>
              </a:rPr>
              <a:t>Wearable data also show objective sleep gains</a:t>
            </a:r>
            <a:r>
              <a:rPr lang="en-US" sz="2800" dirty="0">
                <a:solidFill>
                  <a:schemeClr val="bg1"/>
                </a:solidFill>
              </a:rPr>
              <a:t>:</a:t>
            </a:r>
            <a:endParaRPr lang="en-US" dirty="0">
              <a:solidFill>
                <a:schemeClr val="bg1"/>
              </a:solidFill>
            </a:endParaRPr>
          </a:p>
          <a:p>
            <a:endParaRPr lang="en-US" sz="2800" b="1" dirty="0">
              <a:solidFill>
                <a:schemeClr val="bg1"/>
              </a:solidFill>
            </a:endParaRPr>
          </a:p>
          <a:p>
            <a:pPr marL="285750" indent="-285750">
              <a:buFont typeface="Arial" panose="020B0604020202020204" pitchFamily="34" charset="0"/>
              <a:buChar char="•"/>
            </a:pPr>
            <a:r>
              <a:rPr lang="en-US" sz="2000" dirty="0">
                <a:solidFill>
                  <a:schemeClr val="bg1"/>
                </a:solidFill>
              </a:rPr>
              <a:t>Longer Time in Bed</a:t>
            </a:r>
            <a:endParaRPr lang="en-US" sz="2000" dirty="0">
              <a:solidFill>
                <a:schemeClr val="bg1"/>
              </a:solidFill>
              <a:cs typeface="Arial"/>
            </a:endParaRPr>
          </a:p>
          <a:p>
            <a:pPr marL="285750" indent="-285750">
              <a:buFont typeface="Arial" panose="020B0604020202020204" pitchFamily="34" charset="0"/>
              <a:buChar char="•"/>
            </a:pPr>
            <a:r>
              <a:rPr lang="en-US" sz="2000" dirty="0">
                <a:solidFill>
                  <a:schemeClr val="bg1"/>
                </a:solidFill>
              </a:rPr>
              <a:t>Total Sleep Duration</a:t>
            </a:r>
            <a:endParaRPr lang="en-US" sz="2000" dirty="0">
              <a:solidFill>
                <a:schemeClr val="bg1"/>
              </a:solidFill>
              <a:cs typeface="Arial"/>
            </a:endParaRPr>
          </a:p>
          <a:p>
            <a:pPr marL="285750" indent="-285750">
              <a:buFont typeface="Arial" panose="020B0604020202020204" pitchFamily="34" charset="0"/>
              <a:buChar char="•"/>
            </a:pPr>
            <a:r>
              <a:rPr lang="en-US" sz="2000" dirty="0">
                <a:solidFill>
                  <a:schemeClr val="bg1"/>
                </a:solidFill>
              </a:rPr>
              <a:t>Deep Sleep Duration</a:t>
            </a:r>
            <a:endParaRPr lang="en-US" sz="2000" dirty="0">
              <a:solidFill>
                <a:schemeClr val="bg1"/>
              </a:solidFill>
              <a:cs typeface="Arial"/>
            </a:endParaRPr>
          </a:p>
          <a:p>
            <a:endParaRPr lang="en-US" sz="2000" dirty="0">
              <a:solidFill>
                <a:schemeClr val="bg1"/>
              </a:solidFill>
              <a:cs typeface="Arial"/>
            </a:endParaRPr>
          </a:p>
          <a:p>
            <a:endParaRPr lang="en-US" sz="2000" i="1" dirty="0">
              <a:solidFill>
                <a:schemeClr val="bg1"/>
              </a:solidFill>
              <a:cs typeface="Arial" panose="020B0604020202020204"/>
            </a:endParaRPr>
          </a:p>
          <a:p>
            <a:r>
              <a:rPr lang="en-US" sz="2000" i="1" dirty="0">
                <a:solidFill>
                  <a:schemeClr val="bg1"/>
                </a:solidFill>
                <a:cs typeface="Arial" panose="020B0604020202020204"/>
              </a:rPr>
              <a:t>...without next-day drowsiness! </a:t>
            </a:r>
          </a:p>
        </p:txBody>
      </p:sp>
      <p:sp>
        <p:nvSpPr>
          <p:cNvPr id="5" name="TextBox 4">
            <a:extLst>
              <a:ext uri="{FF2B5EF4-FFF2-40B4-BE49-F238E27FC236}">
                <a16:creationId xmlns:a16="http://schemas.microsoft.com/office/drawing/2014/main" id="{FFAB2DF0-5A41-E5B0-8D90-33F60FC3CD99}"/>
              </a:ext>
            </a:extLst>
          </p:cNvPr>
          <p:cNvSpPr txBox="1"/>
          <p:nvPr/>
        </p:nvSpPr>
        <p:spPr>
          <a:xfrm>
            <a:off x="4576659" y="6179831"/>
            <a:ext cx="5763116" cy="338554"/>
          </a:xfrm>
          <a:prstGeom prst="rect">
            <a:avLst/>
          </a:prstGeom>
          <a:noFill/>
        </p:spPr>
        <p:txBody>
          <a:bodyPr wrap="none" rtlCol="0">
            <a:spAutoFit/>
          </a:bodyPr>
          <a:lstStyle/>
          <a:p>
            <a:r>
              <a:rPr lang="en-US" sz="1600">
                <a:effectLst/>
                <a:ea typeface="Times New Roman" panose="02020603050405020304" pitchFamily="18" charset="0"/>
              </a:rPr>
              <a:t>*</a:t>
            </a:r>
            <a:r>
              <a:rPr lang="en-US" sz="1200">
                <a:effectLst/>
                <a:ea typeface="Times New Roman" panose="02020603050405020304" pitchFamily="18" charset="0"/>
              </a:rPr>
              <a:t> indicates significant difference between groups over the bracketed time window. </a:t>
            </a:r>
            <a:endParaRPr lang="en-US" sz="1200"/>
          </a:p>
        </p:txBody>
      </p:sp>
      <p:cxnSp>
        <p:nvCxnSpPr>
          <p:cNvPr id="10" name="Straight Connector 9">
            <a:extLst>
              <a:ext uri="{FF2B5EF4-FFF2-40B4-BE49-F238E27FC236}">
                <a16:creationId xmlns:a16="http://schemas.microsoft.com/office/drawing/2014/main" id="{52139F85-AB09-2349-97A7-E6475BE419B5}"/>
              </a:ext>
            </a:extLst>
          </p:cNvPr>
          <p:cNvCxnSpPr>
            <a:cxnSpLocks/>
          </p:cNvCxnSpPr>
          <p:nvPr/>
        </p:nvCxnSpPr>
        <p:spPr>
          <a:xfrm>
            <a:off x="183071" y="1504062"/>
            <a:ext cx="37547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E836F8F-4B23-CF27-CDEA-E5830F48374C}"/>
              </a:ext>
            </a:extLst>
          </p:cNvPr>
          <p:cNvCxnSpPr>
            <a:cxnSpLocks/>
          </p:cNvCxnSpPr>
          <p:nvPr/>
        </p:nvCxnSpPr>
        <p:spPr>
          <a:xfrm>
            <a:off x="183071" y="5767280"/>
            <a:ext cx="37547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836D376-F9BD-2852-C7AE-49644A3994D3}"/>
              </a:ext>
            </a:extLst>
          </p:cNvPr>
          <p:cNvSpPr txBox="1"/>
          <p:nvPr/>
        </p:nvSpPr>
        <p:spPr>
          <a:xfrm>
            <a:off x="4576659" y="6452502"/>
            <a:ext cx="3346834" cy="338554"/>
          </a:xfrm>
          <a:prstGeom prst="rect">
            <a:avLst/>
          </a:prstGeom>
          <a:noFill/>
        </p:spPr>
        <p:txBody>
          <a:bodyPr wrap="square" rtlCol="0">
            <a:spAutoFit/>
          </a:bodyPr>
          <a:lstStyle/>
          <a:p>
            <a:r>
              <a:rPr lang="en-US" sz="1600"/>
              <a:t>*</a:t>
            </a:r>
            <a:r>
              <a:rPr lang="en-US" sz="1200"/>
              <a:t>p&lt;0.05 across study period</a:t>
            </a:r>
          </a:p>
        </p:txBody>
      </p:sp>
      <p:sp>
        <p:nvSpPr>
          <p:cNvPr id="3" name="Slide Number Placeholder 2">
            <a:extLst>
              <a:ext uri="{FF2B5EF4-FFF2-40B4-BE49-F238E27FC236}">
                <a16:creationId xmlns:a16="http://schemas.microsoft.com/office/drawing/2014/main" id="{8477A06C-83F3-1B95-10C0-3DFECA04A9E2}"/>
              </a:ext>
            </a:extLst>
          </p:cNvPr>
          <p:cNvSpPr>
            <a:spLocks noGrp="1"/>
          </p:cNvSpPr>
          <p:nvPr>
            <p:ph type="sldNum" sz="quarter" idx="14"/>
          </p:nvPr>
        </p:nvSpPr>
        <p:spPr>
          <a:xfrm>
            <a:off x="10548747" y="6355588"/>
            <a:ext cx="805051" cy="365125"/>
          </a:xfrm>
        </p:spPr>
        <p:txBody>
          <a:bodyPr/>
          <a:lstStyle/>
          <a:p>
            <a:r>
              <a:rPr lang="en-US"/>
              <a:t>PAGE </a:t>
            </a:r>
            <a:fld id="{BDBF9DCE-55C5-154E-AC34-7A0AB594817D}" type="slidenum">
              <a:rPr lang="en-US" smtClean="0"/>
              <a:pPr/>
              <a:t>27</a:t>
            </a:fld>
            <a:endParaRPr lang="en-US"/>
          </a:p>
        </p:txBody>
      </p:sp>
      <p:pic>
        <p:nvPicPr>
          <p:cNvPr id="7" name="Picture 2">
            <a:extLst>
              <a:ext uri="{FF2B5EF4-FFF2-40B4-BE49-F238E27FC236}">
                <a16:creationId xmlns:a16="http://schemas.microsoft.com/office/drawing/2014/main" id="{59ADBAB7-5700-52E4-301A-58C62791F19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a:ext>
            </a:extLst>
          </a:blip>
          <a:stretch/>
        </p:blipFill>
        <p:spPr bwMode="auto">
          <a:xfrm>
            <a:off x="4412670" y="207581"/>
            <a:ext cx="6332869" cy="582295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56519767-84FC-0683-4D84-4B35322AB6A2}"/>
              </a:ext>
            </a:extLst>
          </p:cNvPr>
          <p:cNvSpPr/>
          <p:nvPr/>
        </p:nvSpPr>
        <p:spPr>
          <a:xfrm>
            <a:off x="10703122" y="1192258"/>
            <a:ext cx="1301352" cy="600450"/>
          </a:xfrm>
          <a:prstGeom prst="roundRect">
            <a:avLst/>
          </a:prstGeom>
          <a:noFill/>
          <a:ln w="6350">
            <a:solidFill>
              <a:srgbClr val="1377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3C8B0A62-E9B4-C4C5-C8BF-D05180369DA0}"/>
              </a:ext>
            </a:extLst>
          </p:cNvPr>
          <p:cNvGrpSpPr/>
          <p:nvPr/>
        </p:nvGrpSpPr>
        <p:grpSpPr>
          <a:xfrm>
            <a:off x="10818051" y="1238641"/>
            <a:ext cx="1496695" cy="530841"/>
            <a:chOff x="10900887" y="5311163"/>
            <a:chExt cx="1496695" cy="530841"/>
          </a:xfrm>
        </p:grpSpPr>
        <p:sp>
          <p:nvSpPr>
            <p:cNvPr id="12" name="Rounded Rectangle 11">
              <a:extLst>
                <a:ext uri="{FF2B5EF4-FFF2-40B4-BE49-F238E27FC236}">
                  <a16:creationId xmlns:a16="http://schemas.microsoft.com/office/drawing/2014/main" id="{C59E248E-67E4-7729-33DC-02766A0DFCF3}"/>
                </a:ext>
              </a:extLst>
            </p:cNvPr>
            <p:cNvSpPr/>
            <p:nvPr/>
          </p:nvSpPr>
          <p:spPr>
            <a:xfrm>
              <a:off x="10900888" y="5392328"/>
              <a:ext cx="399171" cy="114670"/>
            </a:xfrm>
            <a:prstGeom prst="roundRect">
              <a:avLst/>
            </a:prstGeom>
            <a:solidFill>
              <a:srgbClr val="F7D4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4B8C7897-6CEE-F12A-B96D-830B10143652}"/>
                </a:ext>
              </a:extLst>
            </p:cNvPr>
            <p:cNvSpPr/>
            <p:nvPr/>
          </p:nvSpPr>
          <p:spPr>
            <a:xfrm>
              <a:off x="10900887" y="5650607"/>
              <a:ext cx="399171" cy="114670"/>
            </a:xfrm>
            <a:prstGeom prst="roundRect">
              <a:avLst/>
            </a:prstGeom>
            <a:solidFill>
              <a:srgbClr val="CCE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E7BA5F1-AA4B-1C3B-039B-26999AADAD19}"/>
                </a:ext>
              </a:extLst>
            </p:cNvPr>
            <p:cNvSpPr txBox="1"/>
            <p:nvPr/>
          </p:nvSpPr>
          <p:spPr>
            <a:xfrm>
              <a:off x="11300058" y="5311163"/>
              <a:ext cx="1097524" cy="276999"/>
            </a:xfrm>
            <a:prstGeom prst="rect">
              <a:avLst/>
            </a:prstGeom>
            <a:noFill/>
          </p:spPr>
          <p:txBody>
            <a:bodyPr wrap="square" rtlCol="0">
              <a:spAutoFit/>
            </a:bodyPr>
            <a:lstStyle/>
            <a:p>
              <a:r>
                <a:rPr lang="en-US" sz="1200"/>
                <a:t>Placebo</a:t>
              </a:r>
            </a:p>
          </p:txBody>
        </p:sp>
        <p:sp>
          <p:nvSpPr>
            <p:cNvPr id="21" name="TextBox 20">
              <a:extLst>
                <a:ext uri="{FF2B5EF4-FFF2-40B4-BE49-F238E27FC236}">
                  <a16:creationId xmlns:a16="http://schemas.microsoft.com/office/drawing/2014/main" id="{E28516DC-9120-005E-7284-CBEB4F45A131}"/>
                </a:ext>
              </a:extLst>
            </p:cNvPr>
            <p:cNvSpPr txBox="1"/>
            <p:nvPr/>
          </p:nvSpPr>
          <p:spPr>
            <a:xfrm>
              <a:off x="11300058" y="5565005"/>
              <a:ext cx="1097524" cy="276999"/>
            </a:xfrm>
            <a:prstGeom prst="rect">
              <a:avLst/>
            </a:prstGeom>
            <a:noFill/>
          </p:spPr>
          <p:txBody>
            <a:bodyPr wrap="square" rtlCol="0">
              <a:spAutoFit/>
            </a:bodyPr>
            <a:lstStyle/>
            <a:p>
              <a:r>
                <a:rPr lang="en-US" sz="1200"/>
                <a:t>LP815</a:t>
              </a:r>
            </a:p>
          </p:txBody>
        </p:sp>
      </p:grpSp>
      <p:sp>
        <p:nvSpPr>
          <p:cNvPr id="22" name="Rectangle 21">
            <a:extLst>
              <a:ext uri="{FF2B5EF4-FFF2-40B4-BE49-F238E27FC236}">
                <a16:creationId xmlns:a16="http://schemas.microsoft.com/office/drawing/2014/main" id="{C73B6450-F9A3-813F-2603-FD511BB57D4C}"/>
              </a:ext>
            </a:extLst>
          </p:cNvPr>
          <p:cNvSpPr/>
          <p:nvPr/>
        </p:nvSpPr>
        <p:spPr>
          <a:xfrm>
            <a:off x="7469922" y="3299338"/>
            <a:ext cx="3047900" cy="26078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155045E-BB6A-5D32-70E8-908939F2EB4B}"/>
              </a:ext>
            </a:extLst>
          </p:cNvPr>
          <p:cNvSpPr/>
          <p:nvPr/>
        </p:nvSpPr>
        <p:spPr>
          <a:xfrm>
            <a:off x="7499924" y="3157538"/>
            <a:ext cx="150399" cy="2714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8CF53D1-5163-2C15-EB31-11844938612E}"/>
              </a:ext>
            </a:extLst>
          </p:cNvPr>
          <p:cNvSpPr/>
          <p:nvPr/>
        </p:nvSpPr>
        <p:spPr>
          <a:xfrm>
            <a:off x="6601550" y="596867"/>
            <a:ext cx="936116" cy="3077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highlight>
                <a:srgbClr val="FFFFFF"/>
              </a:highlight>
            </a:endParaRPr>
          </a:p>
        </p:txBody>
      </p:sp>
    </p:spTree>
    <p:extLst>
      <p:ext uri="{BB962C8B-B14F-4D97-AF65-F5344CB8AC3E}">
        <p14:creationId xmlns:p14="http://schemas.microsoft.com/office/powerpoint/2010/main" val="39540044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0997B-7912-A463-C249-A3F71204CD32}"/>
            </a:ext>
          </a:extLst>
        </p:cNvPr>
        <p:cNvGrpSpPr/>
        <p:nvPr/>
      </p:nvGrpSpPr>
      <p:grpSpPr>
        <a:xfrm>
          <a:off x="0" y="0"/>
          <a:ext cx="0" cy="0"/>
          <a:chOff x="0" y="0"/>
          <a:chExt cx="0" cy="0"/>
        </a:xfrm>
      </p:grpSpPr>
      <p:pic>
        <p:nvPicPr>
          <p:cNvPr id="15" name="Picture 14" descr="A blue and orange circle and lines&#10;&#10;Description automatically generated with medium confidence">
            <a:extLst>
              <a:ext uri="{FF2B5EF4-FFF2-40B4-BE49-F238E27FC236}">
                <a16:creationId xmlns:a16="http://schemas.microsoft.com/office/drawing/2014/main" id="{2185D69D-BD3D-4767-4423-20D921E0ADEA}"/>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backgroundRemoval t="10000" b="90000" l="10000" r="90000"/>
                    </a14:imgEffect>
                  </a14:imgLayer>
                </a14:imgProps>
              </a:ext>
            </a:extLst>
          </a:blip>
          <a:srcRect l="2925" t="20277" r="2229" b="20278"/>
          <a:stretch/>
        </p:blipFill>
        <p:spPr>
          <a:xfrm>
            <a:off x="6225121" y="1181022"/>
            <a:ext cx="5714500" cy="4888689"/>
          </a:xfrm>
          <a:prstGeom prst="rect">
            <a:avLst/>
          </a:prstGeom>
        </p:spPr>
      </p:pic>
      <p:sp>
        <p:nvSpPr>
          <p:cNvPr id="16" name="Rounded Rectangle 15">
            <a:extLst>
              <a:ext uri="{FF2B5EF4-FFF2-40B4-BE49-F238E27FC236}">
                <a16:creationId xmlns:a16="http://schemas.microsoft.com/office/drawing/2014/main" id="{F8C8FA4C-B0B2-0B7C-CEE9-A68CF9CC73ED}"/>
              </a:ext>
            </a:extLst>
          </p:cNvPr>
          <p:cNvSpPr/>
          <p:nvPr/>
        </p:nvSpPr>
        <p:spPr>
          <a:xfrm>
            <a:off x="6364217" y="1181023"/>
            <a:ext cx="5591853" cy="4730395"/>
          </a:xfrm>
          <a:prstGeom prst="roundRect">
            <a:avLst>
              <a:gd name="adj" fmla="val 688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ue and orange circle and lines&#10;&#10;Description automatically generated with medium confidence">
            <a:extLst>
              <a:ext uri="{FF2B5EF4-FFF2-40B4-BE49-F238E27FC236}">
                <a16:creationId xmlns:a16="http://schemas.microsoft.com/office/drawing/2014/main" id="{DC6310AB-49DA-68A6-EF87-B50062C156A5}"/>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backgroundRemoval t="10000" b="90000" l="10000" r="90000"/>
                    </a14:imgEffect>
                  </a14:imgLayer>
                </a14:imgProps>
              </a:ext>
            </a:extLst>
          </a:blip>
          <a:srcRect l="2925" t="20277" r="2229" b="20278"/>
          <a:stretch/>
        </p:blipFill>
        <p:spPr>
          <a:xfrm>
            <a:off x="178436" y="1181023"/>
            <a:ext cx="5740357" cy="4910808"/>
          </a:xfrm>
          <a:prstGeom prst="rect">
            <a:avLst/>
          </a:prstGeom>
        </p:spPr>
      </p:pic>
      <p:sp>
        <p:nvSpPr>
          <p:cNvPr id="14" name="Rounded Rectangle 13">
            <a:extLst>
              <a:ext uri="{FF2B5EF4-FFF2-40B4-BE49-F238E27FC236}">
                <a16:creationId xmlns:a16="http://schemas.microsoft.com/office/drawing/2014/main" id="{469C89E6-9D38-2EDF-B1E4-4548C6489297}"/>
              </a:ext>
            </a:extLst>
          </p:cNvPr>
          <p:cNvSpPr/>
          <p:nvPr/>
        </p:nvSpPr>
        <p:spPr>
          <a:xfrm>
            <a:off x="320431" y="1181023"/>
            <a:ext cx="5591853" cy="4730395"/>
          </a:xfrm>
          <a:prstGeom prst="roundRect">
            <a:avLst>
              <a:gd name="adj" fmla="val 688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4D8248-8C61-EDB6-1DEC-5E77E758332C}"/>
              </a:ext>
            </a:extLst>
          </p:cNvPr>
          <p:cNvSpPr>
            <a:spLocks noGrp="1"/>
          </p:cNvSpPr>
          <p:nvPr>
            <p:ph type="title"/>
          </p:nvPr>
        </p:nvSpPr>
        <p:spPr>
          <a:xfrm>
            <a:off x="178437" y="32427"/>
            <a:ext cx="10515600" cy="1012571"/>
          </a:xfrm>
        </p:spPr>
        <p:txBody>
          <a:bodyPr>
            <a:normAutofit/>
          </a:bodyPr>
          <a:lstStyle/>
          <a:p>
            <a:r>
              <a:rPr lang="en-US" sz="3200"/>
              <a:t>Mechanistic Evidence: LP815 Elevates Urinary GABA</a:t>
            </a:r>
          </a:p>
        </p:txBody>
      </p:sp>
      <p:pic>
        <p:nvPicPr>
          <p:cNvPr id="12" name="Picture 11" descr="A graph with a line and a blue line&#10;&#10;AI-generated content may be incorrect.">
            <a:extLst>
              <a:ext uri="{FF2B5EF4-FFF2-40B4-BE49-F238E27FC236}">
                <a16:creationId xmlns:a16="http://schemas.microsoft.com/office/drawing/2014/main" id="{B75F0561-5887-796D-86C8-638F1AC1D0C2}"/>
              </a:ext>
            </a:extLst>
          </p:cNvPr>
          <p:cNvPicPr>
            <a:picLocks noChangeAspect="1"/>
          </p:cNvPicPr>
          <p:nvPr/>
        </p:nvPicPr>
        <p:blipFill>
          <a:blip r:embed="rId5"/>
          <a:srcRect t="13317" r="4741" b="8740"/>
          <a:stretch/>
        </p:blipFill>
        <p:spPr>
          <a:xfrm>
            <a:off x="6383533" y="1453073"/>
            <a:ext cx="5371208" cy="4394829"/>
          </a:xfrm>
          <a:prstGeom prst="rect">
            <a:avLst/>
          </a:prstGeom>
        </p:spPr>
      </p:pic>
      <p:sp>
        <p:nvSpPr>
          <p:cNvPr id="4" name="TextBox 3">
            <a:extLst>
              <a:ext uri="{FF2B5EF4-FFF2-40B4-BE49-F238E27FC236}">
                <a16:creationId xmlns:a16="http://schemas.microsoft.com/office/drawing/2014/main" id="{8C27BB35-52F2-965D-1D64-F2ECB4098E95}"/>
              </a:ext>
            </a:extLst>
          </p:cNvPr>
          <p:cNvSpPr txBox="1"/>
          <p:nvPr/>
        </p:nvSpPr>
        <p:spPr>
          <a:xfrm>
            <a:off x="2935935" y="6160086"/>
            <a:ext cx="1060704" cy="276999"/>
          </a:xfrm>
          <a:prstGeom prst="rect">
            <a:avLst/>
          </a:prstGeom>
          <a:noFill/>
        </p:spPr>
        <p:txBody>
          <a:bodyPr wrap="square" rtlCol="0">
            <a:spAutoFit/>
          </a:bodyPr>
          <a:lstStyle/>
          <a:p>
            <a:r>
              <a:rPr lang="en-US" sz="1200"/>
              <a:t>*p=0.04</a:t>
            </a:r>
          </a:p>
        </p:txBody>
      </p:sp>
      <p:sp>
        <p:nvSpPr>
          <p:cNvPr id="5" name="TextBox 4">
            <a:extLst>
              <a:ext uri="{FF2B5EF4-FFF2-40B4-BE49-F238E27FC236}">
                <a16:creationId xmlns:a16="http://schemas.microsoft.com/office/drawing/2014/main" id="{74E57041-BEA4-7731-99C4-213F25C5987D}"/>
              </a:ext>
            </a:extLst>
          </p:cNvPr>
          <p:cNvSpPr txBox="1"/>
          <p:nvPr/>
        </p:nvSpPr>
        <p:spPr>
          <a:xfrm>
            <a:off x="2989729" y="6377072"/>
            <a:ext cx="1905715" cy="430887"/>
          </a:xfrm>
          <a:prstGeom prst="rect">
            <a:avLst/>
          </a:prstGeom>
          <a:noFill/>
        </p:spPr>
        <p:txBody>
          <a:bodyPr wrap="square" rtlCol="0">
            <a:spAutoFit/>
          </a:bodyPr>
          <a:lstStyle/>
          <a:p>
            <a:r>
              <a:rPr lang="en-US" sz="1100"/>
              <a:t>LP815: n=9</a:t>
            </a:r>
          </a:p>
          <a:p>
            <a:r>
              <a:rPr lang="en-US" sz="1100"/>
              <a:t>Placebo: n=8</a:t>
            </a:r>
          </a:p>
        </p:txBody>
      </p:sp>
      <p:sp>
        <p:nvSpPr>
          <p:cNvPr id="7" name="Google Shape;351;g33a61c4435a_0_126">
            <a:extLst>
              <a:ext uri="{FF2B5EF4-FFF2-40B4-BE49-F238E27FC236}">
                <a16:creationId xmlns:a16="http://schemas.microsoft.com/office/drawing/2014/main" id="{1EBC1846-65F6-7AD6-12C3-5F87277F548F}"/>
              </a:ext>
            </a:extLst>
          </p:cNvPr>
          <p:cNvSpPr txBox="1"/>
          <p:nvPr/>
        </p:nvSpPr>
        <p:spPr>
          <a:xfrm>
            <a:off x="4895444" y="1627888"/>
            <a:ext cx="892800" cy="69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500" b="1">
                <a:solidFill>
                  <a:srgbClr val="666666"/>
                </a:solidFill>
                <a:latin typeface="Work Sans"/>
                <a:ea typeface="Work Sans"/>
                <a:cs typeface="Work Sans"/>
                <a:sym typeface="Work Sans"/>
              </a:rPr>
              <a:t>*</a:t>
            </a:r>
            <a:endParaRPr sz="3500" b="1">
              <a:solidFill>
                <a:srgbClr val="666666"/>
              </a:solidFill>
              <a:latin typeface="Work Sans"/>
              <a:ea typeface="Work Sans"/>
              <a:cs typeface="Work Sans"/>
              <a:sym typeface="Work Sans"/>
            </a:endParaRPr>
          </a:p>
        </p:txBody>
      </p:sp>
      <p:pic>
        <p:nvPicPr>
          <p:cNvPr id="18" name="Picture 17" descr="A graph of a number of days&#10;&#10;AI-generated content may be incorrect.">
            <a:extLst>
              <a:ext uri="{FF2B5EF4-FFF2-40B4-BE49-F238E27FC236}">
                <a16:creationId xmlns:a16="http://schemas.microsoft.com/office/drawing/2014/main" id="{7A7E3D4A-1E56-F9CF-1BED-BEB9234ACA69}"/>
              </a:ext>
            </a:extLst>
          </p:cNvPr>
          <p:cNvPicPr>
            <a:picLocks noChangeAspect="1"/>
          </p:cNvPicPr>
          <p:nvPr/>
        </p:nvPicPr>
        <p:blipFill>
          <a:blip r:embed="rId6"/>
          <a:srcRect b="10496"/>
          <a:stretch>
            <a:fillRect/>
          </a:stretch>
        </p:blipFill>
        <p:spPr>
          <a:xfrm>
            <a:off x="436405" y="1181023"/>
            <a:ext cx="5395154" cy="4828888"/>
          </a:xfrm>
          <a:prstGeom prst="rect">
            <a:avLst/>
          </a:prstGeom>
        </p:spPr>
      </p:pic>
      <p:sp>
        <p:nvSpPr>
          <p:cNvPr id="3" name="Slide Number Placeholder 2">
            <a:extLst>
              <a:ext uri="{FF2B5EF4-FFF2-40B4-BE49-F238E27FC236}">
                <a16:creationId xmlns:a16="http://schemas.microsoft.com/office/drawing/2014/main" id="{DA1B36AD-A11B-D447-A055-83E24090DA94}"/>
              </a:ext>
            </a:extLst>
          </p:cNvPr>
          <p:cNvSpPr>
            <a:spLocks noGrp="1"/>
          </p:cNvSpPr>
          <p:nvPr>
            <p:ph type="sldNum" sz="quarter" idx="14"/>
          </p:nvPr>
        </p:nvSpPr>
        <p:spPr>
          <a:xfrm>
            <a:off x="10548747" y="6355588"/>
            <a:ext cx="805051" cy="365125"/>
          </a:xfrm>
        </p:spPr>
        <p:txBody>
          <a:bodyPr/>
          <a:lstStyle/>
          <a:p>
            <a:r>
              <a:rPr lang="en-US"/>
              <a:t>PAGE </a:t>
            </a:r>
            <a:fld id="{BDBF9DCE-55C5-154E-AC34-7A0AB594817D}" type="slidenum">
              <a:rPr lang="en-US" smtClean="0"/>
              <a:pPr/>
              <a:t>28</a:t>
            </a:fld>
            <a:endParaRPr lang="en-US"/>
          </a:p>
        </p:txBody>
      </p:sp>
    </p:spTree>
    <p:extLst>
      <p:ext uri="{BB962C8B-B14F-4D97-AF65-F5344CB8AC3E}">
        <p14:creationId xmlns:p14="http://schemas.microsoft.com/office/powerpoint/2010/main" val="17627424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B0E70E27-9F5E-89F2-AADC-E93A9911DD62}"/>
              </a:ext>
            </a:extLst>
          </p:cNvPr>
          <p:cNvSpPr/>
          <p:nvPr/>
        </p:nvSpPr>
        <p:spPr>
          <a:xfrm>
            <a:off x="327546" y="1731696"/>
            <a:ext cx="11458578" cy="3232369"/>
          </a:xfrm>
          <a:prstGeom prst="roundRect">
            <a:avLst>
              <a:gd name="adj" fmla="val 6667"/>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0C2A2E3D-4663-07D6-8054-C77D0F692009}"/>
              </a:ext>
            </a:extLst>
          </p:cNvPr>
          <p:cNvSpPr/>
          <p:nvPr/>
        </p:nvSpPr>
        <p:spPr>
          <a:xfrm>
            <a:off x="327546" y="1731697"/>
            <a:ext cx="11368587" cy="3152672"/>
          </a:xfrm>
          <a:prstGeom prst="roundRect">
            <a:avLst>
              <a:gd name="adj" fmla="val 414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a:extLst>
              <a:ext uri="{FF2B5EF4-FFF2-40B4-BE49-F238E27FC236}">
                <a16:creationId xmlns:a16="http://schemas.microsoft.com/office/drawing/2014/main" id="{BE1C915C-58A2-73EC-89E5-2FEF9D32BF3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39207" y="1855403"/>
            <a:ext cx="11012068" cy="289590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E51875BF-E978-C1D7-9B0D-7221ADC93CE2}"/>
              </a:ext>
            </a:extLst>
          </p:cNvPr>
          <p:cNvSpPr txBox="1">
            <a:spLocks/>
          </p:cNvSpPr>
          <p:nvPr/>
        </p:nvSpPr>
        <p:spPr>
          <a:xfrm>
            <a:off x="327546" y="623528"/>
            <a:ext cx="10725246" cy="10125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0" i="0" kern="1200">
                <a:solidFill>
                  <a:srgbClr val="1E8197"/>
                </a:solidFill>
                <a:latin typeface="Arial" panose="020B0604020202020204" pitchFamily="34" charset="0"/>
                <a:ea typeface="+mj-ea"/>
                <a:cs typeface="Arial" panose="020B0604020202020204" pitchFamily="34" charset="0"/>
              </a:defRPr>
            </a:lvl1pPr>
          </a:lstStyle>
          <a:p>
            <a:r>
              <a:rPr lang="en-US" sz="2800">
                <a:latin typeface="Arial"/>
                <a:cs typeface="Arial"/>
              </a:rPr>
              <a:t>Mechanistic evidence: LP815-driven rise in urinary GABA correlates with lower insomnia and anxiety</a:t>
            </a:r>
            <a:endParaRPr lang="en-US" sz="2800"/>
          </a:p>
        </p:txBody>
      </p:sp>
      <p:sp>
        <p:nvSpPr>
          <p:cNvPr id="6" name="TextBox 5">
            <a:extLst>
              <a:ext uri="{FF2B5EF4-FFF2-40B4-BE49-F238E27FC236}">
                <a16:creationId xmlns:a16="http://schemas.microsoft.com/office/drawing/2014/main" id="{2DB75480-037C-9077-BF3B-DEAEF1F31BA3}"/>
              </a:ext>
            </a:extLst>
          </p:cNvPr>
          <p:cNvSpPr txBox="1"/>
          <p:nvPr/>
        </p:nvSpPr>
        <p:spPr>
          <a:xfrm>
            <a:off x="381406" y="5059662"/>
            <a:ext cx="11542738" cy="1200329"/>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b="1">
                <a:sym typeface="Playfair Display"/>
              </a:rPr>
              <a:t>Baseline</a:t>
            </a:r>
            <a:r>
              <a:rPr lang="en-US">
                <a:sym typeface="Playfair Display"/>
              </a:rPr>
              <a:t>: </a:t>
            </a:r>
            <a:r>
              <a:rPr lang="en-US">
                <a:ea typeface="+mn-lt"/>
                <a:cs typeface="+mn-lt"/>
                <a:sym typeface="Playfair Display"/>
              </a:rPr>
              <a:t>Urinary GABA shows no link to ISI or GAD-7 (r² ≈ 0)</a:t>
            </a:r>
            <a:endParaRPr lang="en-US"/>
          </a:p>
          <a:p>
            <a:pPr marL="285750" indent="-285750">
              <a:buFont typeface="Arial" panose="020B0604020202020204" pitchFamily="34" charset="0"/>
              <a:buChar char="•"/>
            </a:pPr>
            <a:r>
              <a:rPr lang="en-US" b="1">
                <a:ea typeface="+mn-lt"/>
                <a:cs typeface="+mn-lt"/>
              </a:rPr>
              <a:t>Week 2: </a:t>
            </a:r>
            <a:r>
              <a:rPr lang="en-US">
                <a:ea typeface="+mn-lt"/>
                <a:cs typeface="+mn-lt"/>
              </a:rPr>
              <a:t>Higher GABA following LP815</a:t>
            </a:r>
            <a:r>
              <a:rPr lang="en-US" baseline="30000">
                <a:ea typeface="+mn-lt"/>
                <a:cs typeface="+mn-lt"/>
              </a:rPr>
              <a:t> </a:t>
            </a:r>
            <a:r>
              <a:rPr lang="en-US">
                <a:ea typeface="+mn-lt"/>
                <a:cs typeface="+mn-lt"/>
              </a:rPr>
              <a:t>supplementation predicts lower ISI and GAD-7 (r² = 0.30, 0.38)</a:t>
            </a:r>
          </a:p>
          <a:p>
            <a:pPr marL="285750" indent="-285750">
              <a:buFont typeface="Arial" panose="020B0604020202020204" pitchFamily="34" charset="0"/>
              <a:buChar char="•"/>
            </a:pPr>
            <a:r>
              <a:rPr lang="en-US">
                <a:ea typeface="+mn-lt"/>
                <a:cs typeface="+mn-lt"/>
              </a:rPr>
              <a:t>Placebo</a:t>
            </a:r>
            <a:r>
              <a:rPr lang="en-US" sz="1800">
                <a:effectLst/>
                <a:ea typeface="+mn-lt"/>
                <a:cs typeface="+mn-lt"/>
              </a:rPr>
              <a:t> </a:t>
            </a:r>
            <a:r>
              <a:rPr lang="en-US">
                <a:ea typeface="+mn-lt"/>
                <a:cs typeface="+mn-lt"/>
              </a:rPr>
              <a:t>participation falls to two </a:t>
            </a:r>
            <a:r>
              <a:rPr lang="en-US" sz="1800">
                <a:effectLst/>
                <a:ea typeface="+mn-lt"/>
                <a:cs typeface="+mn-lt"/>
              </a:rPr>
              <a:t>after </a:t>
            </a:r>
            <a:r>
              <a:rPr lang="en-US">
                <a:ea typeface="+mn-lt"/>
                <a:cs typeface="+mn-lt"/>
              </a:rPr>
              <a:t>Day </a:t>
            </a:r>
            <a:r>
              <a:rPr lang="en-US" sz="1800">
                <a:effectLst/>
                <a:ea typeface="+mn-lt"/>
                <a:cs typeface="+mn-lt"/>
              </a:rPr>
              <a:t>14, so </a:t>
            </a:r>
            <a:r>
              <a:rPr lang="en-US">
                <a:ea typeface="+mn-lt"/>
                <a:cs typeface="+mn-lt"/>
              </a:rPr>
              <a:t>Week </a:t>
            </a:r>
            <a:r>
              <a:rPr lang="en-US" sz="1800">
                <a:effectLst/>
                <a:ea typeface="+mn-lt"/>
                <a:cs typeface="+mn-lt"/>
              </a:rPr>
              <a:t>2 </a:t>
            </a:r>
            <a:r>
              <a:rPr lang="en-US">
                <a:ea typeface="+mn-lt"/>
                <a:cs typeface="+mn-lt"/>
              </a:rPr>
              <a:t>is the strongest cross-group comparison</a:t>
            </a:r>
            <a:endParaRPr lang="en-US" sz="1800">
              <a:ea typeface="Playfair Display"/>
              <a:cs typeface="Playfair Display"/>
            </a:endParaRPr>
          </a:p>
          <a:p>
            <a:pPr marL="285750" lvl="0" indent="-285750" rtl="0">
              <a:spcBef>
                <a:spcPts val="0"/>
              </a:spcBef>
              <a:spcAft>
                <a:spcPts val="0"/>
              </a:spcAft>
              <a:buFont typeface="Arial" panose="020B0604020202020204" pitchFamily="34" charset="0"/>
              <a:buChar char="•"/>
            </a:pPr>
            <a:endParaRPr lang="en-US" sz="1800">
              <a:ea typeface="Playfair Display"/>
              <a:cs typeface="Playfair Display"/>
              <a:sym typeface="Playfair Display"/>
            </a:endParaRPr>
          </a:p>
        </p:txBody>
      </p:sp>
      <p:sp>
        <p:nvSpPr>
          <p:cNvPr id="2" name="Slide Number Placeholder 2">
            <a:extLst>
              <a:ext uri="{FF2B5EF4-FFF2-40B4-BE49-F238E27FC236}">
                <a16:creationId xmlns:a16="http://schemas.microsoft.com/office/drawing/2014/main" id="{BE36D08F-9990-E1AE-2C3B-65CCB2F823BA}"/>
              </a:ext>
            </a:extLst>
          </p:cNvPr>
          <p:cNvSpPr>
            <a:spLocks noGrp="1"/>
          </p:cNvSpPr>
          <p:nvPr>
            <p:ph type="sldNum" sz="quarter" idx="14"/>
          </p:nvPr>
        </p:nvSpPr>
        <p:spPr>
          <a:xfrm>
            <a:off x="10548747" y="6355588"/>
            <a:ext cx="805051" cy="365125"/>
          </a:xfrm>
        </p:spPr>
        <p:txBody>
          <a:bodyPr/>
          <a:lstStyle/>
          <a:p>
            <a:r>
              <a:rPr lang="en-US"/>
              <a:t>PAGE </a:t>
            </a:r>
            <a:fld id="{BDBF9DCE-55C5-154E-AC34-7A0AB594817D}" type="slidenum">
              <a:rPr lang="en-US" smtClean="0"/>
              <a:pPr/>
              <a:t>29</a:t>
            </a:fld>
            <a:endParaRPr lang="en-US"/>
          </a:p>
        </p:txBody>
      </p:sp>
    </p:spTree>
    <p:extLst>
      <p:ext uri="{BB962C8B-B14F-4D97-AF65-F5344CB8AC3E}">
        <p14:creationId xmlns:p14="http://schemas.microsoft.com/office/powerpoint/2010/main" val="906134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2778251" y="6362700"/>
            <a:ext cx="195059" cy="214883"/>
          </a:xfrm>
          <a:prstGeom prst="rect">
            <a:avLst/>
          </a:prstGeom>
        </p:spPr>
      </p:pic>
      <p:sp>
        <p:nvSpPr>
          <p:cNvPr id="4" name="object 4"/>
          <p:cNvSpPr txBox="1"/>
          <p:nvPr/>
        </p:nvSpPr>
        <p:spPr>
          <a:xfrm>
            <a:off x="375805" y="4744231"/>
            <a:ext cx="11249660" cy="1267014"/>
          </a:xfrm>
          <a:prstGeom prst="rect">
            <a:avLst/>
          </a:prstGeom>
        </p:spPr>
        <p:txBody>
          <a:bodyPr vert="horz" wrap="square" lIns="0" tIns="111760" rIns="0" bIns="0" rtlCol="0" anchor="t">
            <a:spAutoFit/>
          </a:bodyPr>
          <a:lstStyle/>
          <a:p>
            <a:pPr marL="12700">
              <a:lnSpc>
                <a:spcPct val="100000"/>
              </a:lnSpc>
              <a:spcBef>
                <a:spcPts val="880"/>
              </a:spcBef>
            </a:pPr>
            <a:r>
              <a:rPr lang="en-US" b="1" spc="-20">
                <a:latin typeface="Arial"/>
                <a:cs typeface="Arial"/>
              </a:rPr>
              <a:t>VERB’S VISION</a:t>
            </a:r>
            <a:endParaRPr lang="en-US">
              <a:latin typeface="Arial"/>
              <a:cs typeface="Arial"/>
            </a:endParaRPr>
          </a:p>
          <a:p>
            <a:pPr marL="12700">
              <a:lnSpc>
                <a:spcPts val="1620"/>
              </a:lnSpc>
              <a:spcBef>
                <a:spcPts val="615"/>
              </a:spcBef>
              <a:tabLst>
                <a:tab pos="241300" algn="l"/>
              </a:tabLst>
            </a:pPr>
            <a:r>
              <a:rPr sz="1600">
                <a:solidFill>
                  <a:srgbClr val="13788B"/>
                </a:solidFill>
                <a:latin typeface="Arial"/>
                <a:cs typeface="Arial"/>
              </a:rPr>
              <a:t>Create</a:t>
            </a:r>
            <a:r>
              <a:rPr sz="1600" spc="-40">
                <a:solidFill>
                  <a:srgbClr val="13788B"/>
                </a:solidFill>
                <a:latin typeface="Arial"/>
                <a:cs typeface="Arial"/>
              </a:rPr>
              <a:t> </a:t>
            </a:r>
            <a:r>
              <a:rPr sz="1600">
                <a:solidFill>
                  <a:srgbClr val="13788B"/>
                </a:solidFill>
                <a:latin typeface="Arial"/>
                <a:cs typeface="Arial"/>
              </a:rPr>
              <a:t>a</a:t>
            </a:r>
            <a:r>
              <a:rPr sz="1600" spc="-40">
                <a:solidFill>
                  <a:srgbClr val="13788B"/>
                </a:solidFill>
                <a:latin typeface="Arial"/>
                <a:cs typeface="Arial"/>
              </a:rPr>
              <a:t> </a:t>
            </a:r>
            <a:r>
              <a:rPr lang="en-US" sz="1600" spc="-40">
                <a:solidFill>
                  <a:srgbClr val="13788B"/>
                </a:solidFill>
                <a:latin typeface="Arial"/>
                <a:cs typeface="Arial"/>
              </a:rPr>
              <a:t>m</a:t>
            </a:r>
            <a:r>
              <a:rPr lang="en-US" sz="1600">
                <a:solidFill>
                  <a:srgbClr val="13788B"/>
                </a:solidFill>
                <a:latin typeface="Arial"/>
                <a:cs typeface="Arial"/>
              </a:rPr>
              <a:t>etabolite</a:t>
            </a:r>
            <a:r>
              <a:rPr lang="en-US" sz="1600" spc="-10">
                <a:solidFill>
                  <a:srgbClr val="13788B"/>
                </a:solidFill>
                <a:latin typeface="Arial"/>
                <a:cs typeface="Arial"/>
              </a:rPr>
              <a:t> l</a:t>
            </a:r>
            <a:r>
              <a:rPr lang="en-US" sz="1600">
                <a:solidFill>
                  <a:srgbClr val="13788B"/>
                </a:solidFill>
                <a:latin typeface="Arial"/>
                <a:cs typeface="Arial"/>
              </a:rPr>
              <a:t>eaderboard</a:t>
            </a:r>
            <a:r>
              <a:rPr lang="en-US" sz="1600" spc="-25">
                <a:solidFill>
                  <a:srgbClr val="13788B"/>
                </a:solidFill>
                <a:latin typeface="Arial"/>
                <a:cs typeface="Arial"/>
              </a:rPr>
              <a:t> </a:t>
            </a:r>
            <a:r>
              <a:rPr sz="1600">
                <a:solidFill>
                  <a:srgbClr val="13788B"/>
                </a:solidFill>
                <a:latin typeface="Arial"/>
                <a:cs typeface="Arial"/>
              </a:rPr>
              <a:t>targeting</a:t>
            </a:r>
            <a:r>
              <a:rPr sz="1600" spc="-40">
                <a:solidFill>
                  <a:srgbClr val="13788B"/>
                </a:solidFill>
                <a:latin typeface="Arial"/>
                <a:cs typeface="Arial"/>
              </a:rPr>
              <a:t> </a:t>
            </a:r>
            <a:r>
              <a:rPr sz="1600">
                <a:solidFill>
                  <a:srgbClr val="13788B"/>
                </a:solidFill>
                <a:latin typeface="Arial"/>
                <a:cs typeface="Arial"/>
              </a:rPr>
              <a:t>key</a:t>
            </a:r>
            <a:r>
              <a:rPr sz="1600" spc="-40">
                <a:solidFill>
                  <a:srgbClr val="13788B"/>
                </a:solidFill>
                <a:latin typeface="Arial"/>
                <a:cs typeface="Arial"/>
              </a:rPr>
              <a:t> </a:t>
            </a:r>
            <a:r>
              <a:rPr sz="1600">
                <a:solidFill>
                  <a:srgbClr val="13788B"/>
                </a:solidFill>
                <a:latin typeface="Arial"/>
                <a:cs typeface="Arial"/>
              </a:rPr>
              <a:t>health</a:t>
            </a:r>
            <a:r>
              <a:rPr sz="1600" spc="-55">
                <a:solidFill>
                  <a:srgbClr val="13788B"/>
                </a:solidFill>
                <a:latin typeface="Arial"/>
                <a:cs typeface="Arial"/>
              </a:rPr>
              <a:t> </a:t>
            </a:r>
            <a:r>
              <a:rPr sz="1600" spc="-10">
                <a:solidFill>
                  <a:srgbClr val="13788B"/>
                </a:solidFill>
                <a:latin typeface="Arial"/>
                <a:cs typeface="Arial"/>
              </a:rPr>
              <a:t>conditions</a:t>
            </a:r>
            <a:endParaRPr lang="en-US" sz="1600">
              <a:latin typeface="Arial"/>
              <a:cs typeface="Arial"/>
            </a:endParaRPr>
          </a:p>
          <a:p>
            <a:pPr marL="12700">
              <a:lnSpc>
                <a:spcPts val="1620"/>
              </a:lnSpc>
              <a:spcBef>
                <a:spcPts val="600"/>
              </a:spcBef>
              <a:tabLst>
                <a:tab pos="241300" algn="l"/>
              </a:tabLst>
            </a:pPr>
            <a:r>
              <a:rPr sz="1600" spc="-20">
                <a:solidFill>
                  <a:srgbClr val="13788B"/>
                </a:solidFill>
                <a:latin typeface="Arial"/>
                <a:cs typeface="Arial"/>
              </a:rPr>
              <a:t>Technologies</a:t>
            </a:r>
            <a:r>
              <a:rPr sz="1600" spc="-65">
                <a:solidFill>
                  <a:srgbClr val="13788B"/>
                </a:solidFill>
                <a:latin typeface="Arial"/>
                <a:cs typeface="Arial"/>
              </a:rPr>
              <a:t> </a:t>
            </a:r>
            <a:r>
              <a:rPr sz="1600">
                <a:solidFill>
                  <a:srgbClr val="13788B"/>
                </a:solidFill>
                <a:latin typeface="Arial"/>
                <a:cs typeface="Arial"/>
              </a:rPr>
              <a:t>are</a:t>
            </a:r>
            <a:r>
              <a:rPr sz="1600" spc="-20">
                <a:solidFill>
                  <a:srgbClr val="13788B"/>
                </a:solidFill>
                <a:latin typeface="Arial"/>
                <a:cs typeface="Arial"/>
              </a:rPr>
              <a:t> </a:t>
            </a:r>
            <a:r>
              <a:rPr sz="1600">
                <a:solidFill>
                  <a:srgbClr val="13788B"/>
                </a:solidFill>
                <a:latin typeface="Arial"/>
                <a:cs typeface="Arial"/>
              </a:rPr>
              <a:t>modular</a:t>
            </a:r>
            <a:r>
              <a:rPr lang="en-US" sz="1600">
                <a:solidFill>
                  <a:srgbClr val="13788B"/>
                </a:solidFill>
                <a:latin typeface="Arial"/>
                <a:cs typeface="Arial"/>
              </a:rPr>
              <a:t>. Standalone</a:t>
            </a:r>
            <a:r>
              <a:rPr sz="1600">
                <a:solidFill>
                  <a:srgbClr val="13788B"/>
                </a:solidFill>
                <a:latin typeface="Arial"/>
                <a:cs typeface="Arial"/>
              </a:rPr>
              <a:t>,</a:t>
            </a:r>
            <a:r>
              <a:rPr sz="1600" spc="-10">
                <a:solidFill>
                  <a:srgbClr val="13788B"/>
                </a:solidFill>
                <a:latin typeface="Arial"/>
                <a:cs typeface="Arial"/>
              </a:rPr>
              <a:t> </a:t>
            </a:r>
            <a:r>
              <a:rPr lang="en-US" sz="1600">
                <a:solidFill>
                  <a:srgbClr val="13788B"/>
                </a:solidFill>
                <a:latin typeface="Arial"/>
                <a:cs typeface="Arial"/>
              </a:rPr>
              <a:t>stacked</a:t>
            </a:r>
            <a:r>
              <a:rPr lang="en-US" sz="1600" spc="-30">
                <a:solidFill>
                  <a:srgbClr val="13788B"/>
                </a:solidFill>
                <a:latin typeface="Arial"/>
                <a:cs typeface="Arial"/>
              </a:rPr>
              <a:t> </a:t>
            </a:r>
            <a:r>
              <a:rPr sz="1600">
                <a:solidFill>
                  <a:srgbClr val="13788B"/>
                </a:solidFill>
                <a:latin typeface="Arial"/>
                <a:cs typeface="Arial"/>
              </a:rPr>
              <a:t>with</a:t>
            </a:r>
            <a:r>
              <a:rPr sz="1600" spc="-35">
                <a:solidFill>
                  <a:srgbClr val="13788B"/>
                </a:solidFill>
                <a:latin typeface="Arial"/>
                <a:cs typeface="Arial"/>
              </a:rPr>
              <a:t> </a:t>
            </a:r>
            <a:r>
              <a:rPr sz="1600">
                <a:solidFill>
                  <a:srgbClr val="13788B"/>
                </a:solidFill>
                <a:latin typeface="Arial"/>
                <a:cs typeface="Arial"/>
              </a:rPr>
              <a:t>other</a:t>
            </a:r>
            <a:r>
              <a:rPr sz="1600" spc="-25">
                <a:solidFill>
                  <a:srgbClr val="13788B"/>
                </a:solidFill>
                <a:latin typeface="Arial"/>
                <a:cs typeface="Arial"/>
              </a:rPr>
              <a:t> </a:t>
            </a:r>
            <a:r>
              <a:rPr sz="1600">
                <a:solidFill>
                  <a:srgbClr val="13788B"/>
                </a:solidFill>
                <a:latin typeface="Arial"/>
                <a:cs typeface="Arial"/>
              </a:rPr>
              <a:t>Verb</a:t>
            </a:r>
            <a:r>
              <a:rPr sz="1600" spc="-45">
                <a:solidFill>
                  <a:srgbClr val="13788B"/>
                </a:solidFill>
                <a:latin typeface="Arial"/>
                <a:cs typeface="Arial"/>
              </a:rPr>
              <a:t> </a:t>
            </a:r>
            <a:r>
              <a:rPr sz="1600">
                <a:solidFill>
                  <a:srgbClr val="13788B"/>
                </a:solidFill>
                <a:latin typeface="Arial"/>
                <a:cs typeface="Arial"/>
              </a:rPr>
              <a:t>technologies,</a:t>
            </a:r>
            <a:r>
              <a:rPr sz="1600" spc="-55">
                <a:solidFill>
                  <a:srgbClr val="13788B"/>
                </a:solidFill>
                <a:latin typeface="Arial"/>
                <a:cs typeface="Arial"/>
              </a:rPr>
              <a:t> </a:t>
            </a:r>
            <a:r>
              <a:rPr sz="1600">
                <a:solidFill>
                  <a:srgbClr val="13788B"/>
                </a:solidFill>
                <a:latin typeface="Arial"/>
                <a:cs typeface="Arial"/>
              </a:rPr>
              <a:t>or</a:t>
            </a:r>
            <a:r>
              <a:rPr sz="1600" spc="-30">
                <a:solidFill>
                  <a:srgbClr val="13788B"/>
                </a:solidFill>
                <a:latin typeface="Arial"/>
                <a:cs typeface="Arial"/>
              </a:rPr>
              <a:t> </a:t>
            </a:r>
            <a:r>
              <a:rPr lang="en-US" sz="1600">
                <a:solidFill>
                  <a:srgbClr val="13788B"/>
                </a:solidFill>
                <a:latin typeface="Arial"/>
                <a:cs typeface="Arial"/>
              </a:rPr>
              <a:t>integrated</a:t>
            </a:r>
            <a:r>
              <a:rPr lang="en-US" sz="1600" spc="-5">
                <a:solidFill>
                  <a:srgbClr val="13788B"/>
                </a:solidFill>
                <a:latin typeface="Arial"/>
                <a:cs typeface="Arial"/>
              </a:rPr>
              <a:t> </a:t>
            </a:r>
            <a:r>
              <a:rPr sz="1600">
                <a:solidFill>
                  <a:srgbClr val="13788B"/>
                </a:solidFill>
                <a:latin typeface="Arial"/>
                <a:cs typeface="Arial"/>
              </a:rPr>
              <a:t>with</a:t>
            </a:r>
            <a:r>
              <a:rPr sz="1600" spc="-30">
                <a:solidFill>
                  <a:srgbClr val="13788B"/>
                </a:solidFill>
                <a:latin typeface="Arial"/>
                <a:cs typeface="Arial"/>
              </a:rPr>
              <a:t> </a:t>
            </a:r>
            <a:r>
              <a:rPr lang="en-US" sz="1600">
                <a:solidFill>
                  <a:srgbClr val="13788B"/>
                </a:solidFill>
                <a:latin typeface="Arial"/>
                <a:cs typeface="Arial"/>
              </a:rPr>
              <a:t>customer</a:t>
            </a:r>
            <a:r>
              <a:rPr lang="en-US" sz="1600" spc="-20">
                <a:solidFill>
                  <a:srgbClr val="13788B"/>
                </a:solidFill>
                <a:latin typeface="Arial"/>
                <a:cs typeface="Arial"/>
              </a:rPr>
              <a:t> </a:t>
            </a:r>
            <a:r>
              <a:rPr lang="en-US" sz="1600" spc="-10">
                <a:solidFill>
                  <a:srgbClr val="13788B"/>
                </a:solidFill>
                <a:latin typeface="Arial"/>
                <a:cs typeface="Arial"/>
              </a:rPr>
              <a:t>ingredients</a:t>
            </a:r>
            <a:endParaRPr lang="en-US" sz="1600">
              <a:latin typeface="Arial"/>
              <a:cs typeface="Arial"/>
            </a:endParaRPr>
          </a:p>
          <a:p>
            <a:pPr marL="12700">
              <a:lnSpc>
                <a:spcPts val="1620"/>
              </a:lnSpc>
              <a:spcBef>
                <a:spcPts val="600"/>
              </a:spcBef>
              <a:tabLst>
                <a:tab pos="241300" algn="l"/>
              </a:tabLst>
            </a:pPr>
            <a:r>
              <a:rPr sz="1600">
                <a:solidFill>
                  <a:srgbClr val="13788B"/>
                </a:solidFill>
                <a:latin typeface="Arial"/>
                <a:cs typeface="Arial"/>
              </a:rPr>
              <a:t>North</a:t>
            </a:r>
            <a:r>
              <a:rPr sz="1600" spc="-35">
                <a:solidFill>
                  <a:srgbClr val="13788B"/>
                </a:solidFill>
                <a:latin typeface="Arial"/>
                <a:cs typeface="Arial"/>
              </a:rPr>
              <a:t> </a:t>
            </a:r>
            <a:r>
              <a:rPr sz="1600">
                <a:solidFill>
                  <a:srgbClr val="13788B"/>
                </a:solidFill>
                <a:latin typeface="Arial"/>
                <a:cs typeface="Arial"/>
              </a:rPr>
              <a:t>Star:</a:t>
            </a:r>
            <a:r>
              <a:rPr sz="1600" spc="-40">
                <a:solidFill>
                  <a:srgbClr val="13788B"/>
                </a:solidFill>
                <a:latin typeface="Arial"/>
                <a:cs typeface="Arial"/>
              </a:rPr>
              <a:t> </a:t>
            </a:r>
            <a:r>
              <a:rPr lang="en-US" sz="1600">
                <a:solidFill>
                  <a:srgbClr val="13788B"/>
                </a:solidFill>
                <a:latin typeface="Arial"/>
                <a:cs typeface="Arial"/>
              </a:rPr>
              <a:t>Efficacy.</a:t>
            </a:r>
            <a:r>
              <a:rPr lang="en-US" sz="1600" spc="15">
                <a:solidFill>
                  <a:srgbClr val="13788B"/>
                </a:solidFill>
                <a:latin typeface="Arial"/>
                <a:cs typeface="Arial"/>
              </a:rPr>
              <a:t> C</a:t>
            </a:r>
            <a:r>
              <a:rPr lang="en-US" sz="1600">
                <a:solidFill>
                  <a:srgbClr val="13788B"/>
                </a:solidFill>
                <a:latin typeface="Arial"/>
                <a:cs typeface="Arial"/>
              </a:rPr>
              <a:t>onsumer</a:t>
            </a:r>
            <a:r>
              <a:rPr lang="en-US" sz="1600" spc="-45">
                <a:solidFill>
                  <a:srgbClr val="13788B"/>
                </a:solidFill>
                <a:latin typeface="Arial"/>
                <a:cs typeface="Arial"/>
              </a:rPr>
              <a:t> </a:t>
            </a:r>
            <a:r>
              <a:rPr lang="en-US" sz="1600">
                <a:solidFill>
                  <a:srgbClr val="13788B"/>
                </a:solidFill>
                <a:latin typeface="Arial"/>
                <a:cs typeface="Arial"/>
              </a:rPr>
              <a:t>need to</a:t>
            </a:r>
            <a:r>
              <a:rPr sz="1600" spc="-45">
                <a:solidFill>
                  <a:srgbClr val="13788B"/>
                </a:solidFill>
                <a:latin typeface="Arial"/>
                <a:cs typeface="Arial"/>
              </a:rPr>
              <a:t> </a:t>
            </a:r>
            <a:r>
              <a:rPr sz="1600" b="1">
                <a:solidFill>
                  <a:srgbClr val="13788B"/>
                </a:solidFill>
                <a:latin typeface="Arial"/>
                <a:cs typeface="Arial"/>
              </a:rPr>
              <a:t>"</a:t>
            </a:r>
            <a:r>
              <a:rPr lang="en-US" sz="1600" b="1" i="1">
                <a:solidFill>
                  <a:srgbClr val="13788B"/>
                </a:solidFill>
                <a:latin typeface="Arial"/>
                <a:cs typeface="Arial"/>
              </a:rPr>
              <a:t>feel</a:t>
            </a:r>
            <a:r>
              <a:rPr lang="en-US" sz="1600" b="1" i="1" spc="-35">
                <a:solidFill>
                  <a:srgbClr val="13788B"/>
                </a:solidFill>
                <a:latin typeface="Arial"/>
                <a:cs typeface="Arial"/>
              </a:rPr>
              <a:t> </a:t>
            </a:r>
            <a:r>
              <a:rPr lang="en-US" sz="1600" b="1" i="1">
                <a:solidFill>
                  <a:srgbClr val="13788B"/>
                </a:solidFill>
                <a:latin typeface="Arial"/>
                <a:cs typeface="Arial"/>
              </a:rPr>
              <a:t>the</a:t>
            </a:r>
            <a:r>
              <a:rPr lang="en-US" sz="1600" b="1" i="1" spc="-30">
                <a:solidFill>
                  <a:srgbClr val="13788B"/>
                </a:solidFill>
                <a:latin typeface="Arial"/>
                <a:cs typeface="Arial"/>
              </a:rPr>
              <a:t> </a:t>
            </a:r>
            <a:r>
              <a:rPr lang="en-US" sz="1600" b="1" i="1" spc="-10">
                <a:solidFill>
                  <a:srgbClr val="13788B"/>
                </a:solidFill>
                <a:latin typeface="Arial"/>
                <a:cs typeface="Arial"/>
              </a:rPr>
              <a:t>effect"</a:t>
            </a:r>
            <a:endParaRPr lang="en-US" sz="1600">
              <a:latin typeface="Arial"/>
              <a:cs typeface="Arial"/>
            </a:endParaRPr>
          </a:p>
        </p:txBody>
      </p:sp>
      <p:sp>
        <p:nvSpPr>
          <p:cNvPr id="5" name="object 5"/>
          <p:cNvSpPr txBox="1"/>
          <p:nvPr/>
        </p:nvSpPr>
        <p:spPr>
          <a:xfrm>
            <a:off x="11630824" y="6637054"/>
            <a:ext cx="481330" cy="177800"/>
          </a:xfrm>
          <a:prstGeom prst="rect">
            <a:avLst/>
          </a:prstGeom>
        </p:spPr>
        <p:txBody>
          <a:bodyPr vert="horz" wrap="square" lIns="0" tIns="12065" rIns="0" bIns="0" rtlCol="0">
            <a:spAutoFit/>
          </a:bodyPr>
          <a:lstStyle/>
          <a:p>
            <a:pPr marL="12700">
              <a:lnSpc>
                <a:spcPct val="100000"/>
              </a:lnSpc>
              <a:spcBef>
                <a:spcPts val="95"/>
              </a:spcBef>
            </a:pPr>
            <a:r>
              <a:rPr sz="1000">
                <a:solidFill>
                  <a:srgbClr val="13788B"/>
                </a:solidFill>
                <a:latin typeface="Arial"/>
                <a:cs typeface="Arial"/>
              </a:rPr>
              <a:t>PAGE</a:t>
            </a:r>
            <a:r>
              <a:rPr sz="1000" spc="-25">
                <a:solidFill>
                  <a:srgbClr val="13788B"/>
                </a:solidFill>
                <a:latin typeface="Arial"/>
                <a:cs typeface="Arial"/>
              </a:rPr>
              <a:t> </a:t>
            </a:r>
            <a:r>
              <a:rPr sz="1000" spc="-50">
                <a:solidFill>
                  <a:srgbClr val="13788B"/>
                </a:solidFill>
                <a:latin typeface="Arial"/>
                <a:cs typeface="Arial"/>
              </a:rPr>
              <a:t>4</a:t>
            </a:r>
            <a:endParaRPr sz="1000">
              <a:latin typeface="Arial"/>
              <a:cs typeface="Arial"/>
            </a:endParaRPr>
          </a:p>
        </p:txBody>
      </p:sp>
      <p:sp>
        <p:nvSpPr>
          <p:cNvPr id="6" name="object 6"/>
          <p:cNvSpPr txBox="1">
            <a:spLocks noGrp="1"/>
          </p:cNvSpPr>
          <p:nvPr>
            <p:ph type="title"/>
          </p:nvPr>
        </p:nvSpPr>
        <p:spPr>
          <a:xfrm>
            <a:off x="398490" y="251724"/>
            <a:ext cx="10515600" cy="1325563"/>
          </a:xfrm>
          <a:prstGeom prst="rect">
            <a:avLst/>
          </a:prstGeom>
        </p:spPr>
        <p:txBody>
          <a:bodyPr vert="horz" wrap="square" lIns="0" tIns="13335" rIns="0" bIns="0" rtlCol="0">
            <a:spAutoFit/>
          </a:bodyPr>
          <a:lstStyle/>
          <a:p>
            <a:pPr marL="12700">
              <a:lnSpc>
                <a:spcPct val="100000"/>
              </a:lnSpc>
              <a:spcBef>
                <a:spcPts val="105"/>
              </a:spcBef>
            </a:pPr>
            <a:r>
              <a:rPr sz="3200">
                <a:solidFill>
                  <a:srgbClr val="13788B"/>
                </a:solidFill>
              </a:rPr>
              <a:t>Platforms</a:t>
            </a:r>
            <a:r>
              <a:rPr sz="3200" spc="-60">
                <a:solidFill>
                  <a:srgbClr val="13788B"/>
                </a:solidFill>
              </a:rPr>
              <a:t> </a:t>
            </a:r>
            <a:r>
              <a:rPr sz="3200">
                <a:solidFill>
                  <a:srgbClr val="13788B"/>
                </a:solidFill>
              </a:rPr>
              <a:t>build</a:t>
            </a:r>
            <a:r>
              <a:rPr sz="3200" spc="-55">
                <a:solidFill>
                  <a:srgbClr val="13788B"/>
                </a:solidFill>
              </a:rPr>
              <a:t> </a:t>
            </a:r>
            <a:r>
              <a:rPr sz="3200">
                <a:solidFill>
                  <a:srgbClr val="13788B"/>
                </a:solidFill>
              </a:rPr>
              <a:t>upon</a:t>
            </a:r>
            <a:r>
              <a:rPr sz="3200" spc="-60">
                <a:solidFill>
                  <a:srgbClr val="13788B"/>
                </a:solidFill>
              </a:rPr>
              <a:t> </a:t>
            </a:r>
            <a:r>
              <a:rPr sz="3200">
                <a:solidFill>
                  <a:srgbClr val="13788B"/>
                </a:solidFill>
              </a:rPr>
              <a:t>foundation</a:t>
            </a:r>
            <a:r>
              <a:rPr sz="3200" spc="-55">
                <a:solidFill>
                  <a:srgbClr val="13788B"/>
                </a:solidFill>
              </a:rPr>
              <a:t> </a:t>
            </a:r>
            <a:r>
              <a:rPr sz="3200">
                <a:solidFill>
                  <a:srgbClr val="13788B"/>
                </a:solidFill>
              </a:rPr>
              <a:t>of</a:t>
            </a:r>
            <a:r>
              <a:rPr sz="3200" spc="-55">
                <a:solidFill>
                  <a:srgbClr val="13788B"/>
                </a:solidFill>
              </a:rPr>
              <a:t> </a:t>
            </a:r>
            <a:r>
              <a:rPr sz="3200" spc="-10">
                <a:solidFill>
                  <a:srgbClr val="13788B"/>
                </a:solidFill>
              </a:rPr>
              <a:t>science</a:t>
            </a:r>
            <a:endParaRPr sz="3200"/>
          </a:p>
          <a:p>
            <a:pPr marL="12700">
              <a:lnSpc>
                <a:spcPct val="100000"/>
              </a:lnSpc>
              <a:spcBef>
                <a:spcPts val="35"/>
              </a:spcBef>
            </a:pPr>
            <a:r>
              <a:rPr sz="2000">
                <a:solidFill>
                  <a:srgbClr val="13788B"/>
                </a:solidFill>
              </a:rPr>
              <a:t>Supporting</a:t>
            </a:r>
            <a:r>
              <a:rPr sz="2000" spc="-40">
                <a:solidFill>
                  <a:srgbClr val="13788B"/>
                </a:solidFill>
              </a:rPr>
              <a:t> </a:t>
            </a:r>
            <a:r>
              <a:rPr sz="2000">
                <a:solidFill>
                  <a:srgbClr val="13788B"/>
                </a:solidFill>
              </a:rPr>
              <a:t>specific</a:t>
            </a:r>
            <a:r>
              <a:rPr sz="2000" spc="-30">
                <a:solidFill>
                  <a:srgbClr val="13788B"/>
                </a:solidFill>
              </a:rPr>
              <a:t> </a:t>
            </a:r>
            <a:r>
              <a:rPr sz="2000">
                <a:solidFill>
                  <a:srgbClr val="13788B"/>
                </a:solidFill>
              </a:rPr>
              <a:t>needs</a:t>
            </a:r>
            <a:r>
              <a:rPr sz="2000" spc="-35">
                <a:solidFill>
                  <a:srgbClr val="13788B"/>
                </a:solidFill>
              </a:rPr>
              <a:t> </a:t>
            </a:r>
            <a:r>
              <a:rPr sz="2000">
                <a:solidFill>
                  <a:srgbClr val="13788B"/>
                </a:solidFill>
              </a:rPr>
              <a:t>states</a:t>
            </a:r>
            <a:r>
              <a:rPr sz="2000" spc="-30">
                <a:solidFill>
                  <a:srgbClr val="13788B"/>
                </a:solidFill>
              </a:rPr>
              <a:t> </a:t>
            </a:r>
            <a:r>
              <a:rPr sz="2000">
                <a:solidFill>
                  <a:srgbClr val="13788B"/>
                </a:solidFill>
              </a:rPr>
              <a:t>of</a:t>
            </a:r>
            <a:r>
              <a:rPr sz="2000" spc="-30">
                <a:solidFill>
                  <a:srgbClr val="13788B"/>
                </a:solidFill>
              </a:rPr>
              <a:t> </a:t>
            </a:r>
            <a:r>
              <a:rPr sz="2000">
                <a:solidFill>
                  <a:srgbClr val="13788B"/>
                </a:solidFill>
              </a:rPr>
              <a:t>the</a:t>
            </a:r>
            <a:r>
              <a:rPr sz="2000" spc="-25">
                <a:solidFill>
                  <a:srgbClr val="13788B"/>
                </a:solidFill>
              </a:rPr>
              <a:t> </a:t>
            </a:r>
            <a:r>
              <a:rPr sz="2000">
                <a:solidFill>
                  <a:srgbClr val="13788B"/>
                </a:solidFill>
              </a:rPr>
              <a:t>target</a:t>
            </a:r>
            <a:r>
              <a:rPr sz="2000" spc="-40">
                <a:solidFill>
                  <a:srgbClr val="13788B"/>
                </a:solidFill>
              </a:rPr>
              <a:t> </a:t>
            </a:r>
            <a:r>
              <a:rPr sz="2000" spc="-10">
                <a:solidFill>
                  <a:srgbClr val="13788B"/>
                </a:solidFill>
              </a:rPr>
              <a:t>population</a:t>
            </a:r>
            <a:endParaRPr sz="2000"/>
          </a:p>
        </p:txBody>
      </p:sp>
      <p:sp>
        <p:nvSpPr>
          <p:cNvPr id="7" name="object 7"/>
          <p:cNvSpPr txBox="1"/>
          <p:nvPr/>
        </p:nvSpPr>
        <p:spPr>
          <a:xfrm>
            <a:off x="1537894" y="2074478"/>
            <a:ext cx="1700346" cy="684803"/>
          </a:xfrm>
          <a:prstGeom prst="rect">
            <a:avLst/>
          </a:prstGeom>
        </p:spPr>
        <p:txBody>
          <a:bodyPr vert="horz" wrap="square" lIns="0" tIns="12700" rIns="0" bIns="0" rtlCol="0">
            <a:spAutoFit/>
          </a:bodyPr>
          <a:lstStyle/>
          <a:p>
            <a:pPr marL="298450" indent="-285750">
              <a:lnSpc>
                <a:spcPct val="100000"/>
              </a:lnSpc>
              <a:spcBef>
                <a:spcPts val="100"/>
              </a:spcBef>
              <a:buClr>
                <a:srgbClr val="7BFF5E"/>
              </a:buClr>
              <a:buFont typeface="Arial" panose="020B0604020202020204" pitchFamily="34" charset="0"/>
              <a:buChar char="•"/>
              <a:tabLst>
                <a:tab pos="299085" algn="l"/>
              </a:tabLst>
            </a:pPr>
            <a:r>
              <a:rPr lang="en-US" sz="1400" spc="-20">
                <a:solidFill>
                  <a:srgbClr val="13788B"/>
                </a:solidFill>
                <a:latin typeface="Arial"/>
                <a:cs typeface="Arial"/>
              </a:rPr>
              <a:t>stress</a:t>
            </a:r>
          </a:p>
          <a:p>
            <a:pPr marL="298450" indent="-285750">
              <a:lnSpc>
                <a:spcPct val="100000"/>
              </a:lnSpc>
              <a:spcBef>
                <a:spcPts val="100"/>
              </a:spcBef>
              <a:buClr>
                <a:srgbClr val="7BFF5E"/>
              </a:buClr>
              <a:buFont typeface="Arial" panose="020B0604020202020204" pitchFamily="34" charset="0"/>
              <a:buChar char="•"/>
              <a:tabLst>
                <a:tab pos="299085" algn="l"/>
              </a:tabLst>
            </a:pPr>
            <a:r>
              <a:rPr lang="en-US" sz="1400" spc="-20">
                <a:solidFill>
                  <a:srgbClr val="13788B"/>
                </a:solidFill>
                <a:latin typeface="Arial"/>
                <a:cs typeface="Arial"/>
              </a:rPr>
              <a:t>mood</a:t>
            </a:r>
          </a:p>
          <a:p>
            <a:pPr marL="298450" indent="-285750">
              <a:lnSpc>
                <a:spcPct val="100000"/>
              </a:lnSpc>
              <a:spcBef>
                <a:spcPts val="100"/>
              </a:spcBef>
              <a:buClr>
                <a:srgbClr val="7BFF5E"/>
              </a:buClr>
              <a:buFont typeface="Arial" panose="020B0604020202020204" pitchFamily="34" charset="0"/>
              <a:buChar char="•"/>
              <a:tabLst>
                <a:tab pos="299085" algn="l"/>
              </a:tabLst>
            </a:pPr>
            <a:r>
              <a:rPr lang="en-US" sz="1400" spc="-20">
                <a:solidFill>
                  <a:srgbClr val="13788B"/>
                </a:solidFill>
                <a:latin typeface="Arial"/>
                <a:cs typeface="Arial"/>
              </a:rPr>
              <a:t>sleep</a:t>
            </a:r>
            <a:endParaRPr lang="en-US" sz="1400">
              <a:latin typeface="Arial"/>
              <a:cs typeface="Arial"/>
            </a:endParaRPr>
          </a:p>
        </p:txBody>
      </p:sp>
      <p:sp>
        <p:nvSpPr>
          <p:cNvPr id="8" name="object 8"/>
          <p:cNvSpPr txBox="1"/>
          <p:nvPr/>
        </p:nvSpPr>
        <p:spPr>
          <a:xfrm>
            <a:off x="1506923" y="1820689"/>
            <a:ext cx="2010410" cy="227626"/>
          </a:xfrm>
          <a:prstGeom prst="rect">
            <a:avLst/>
          </a:prstGeom>
        </p:spPr>
        <p:txBody>
          <a:bodyPr vert="horz" wrap="square" lIns="0" tIns="12065" rIns="0" bIns="0" rtlCol="0">
            <a:spAutoFit/>
          </a:bodyPr>
          <a:lstStyle/>
          <a:p>
            <a:pPr marL="12700">
              <a:lnSpc>
                <a:spcPct val="100000"/>
              </a:lnSpc>
              <a:spcBef>
                <a:spcPts val="95"/>
              </a:spcBef>
            </a:pPr>
            <a:r>
              <a:rPr lang="en-US" sz="1400" b="1" spc="-45">
                <a:solidFill>
                  <a:srgbClr val="13788B"/>
                </a:solidFill>
                <a:latin typeface="Arial"/>
                <a:cs typeface="Arial"/>
              </a:rPr>
              <a:t>GUT-</a:t>
            </a:r>
            <a:r>
              <a:rPr lang="en-US" sz="1400" b="1">
                <a:solidFill>
                  <a:srgbClr val="13788B"/>
                </a:solidFill>
                <a:latin typeface="Arial"/>
                <a:cs typeface="Arial"/>
              </a:rPr>
              <a:t>BRAIN</a:t>
            </a:r>
            <a:r>
              <a:rPr lang="en-US" sz="1400" b="1" spc="20">
                <a:solidFill>
                  <a:srgbClr val="13788B"/>
                </a:solidFill>
                <a:latin typeface="Arial"/>
                <a:cs typeface="Arial"/>
              </a:rPr>
              <a:t> </a:t>
            </a:r>
            <a:r>
              <a:rPr lang="en-US" sz="1400" b="1" spc="-10">
                <a:solidFill>
                  <a:srgbClr val="13788B"/>
                </a:solidFill>
                <a:latin typeface="Arial"/>
                <a:cs typeface="Arial"/>
              </a:rPr>
              <a:t>HEALTH</a:t>
            </a:r>
            <a:endParaRPr lang="en-US" sz="1400">
              <a:latin typeface="Arial"/>
              <a:cs typeface="Arial"/>
            </a:endParaRPr>
          </a:p>
        </p:txBody>
      </p:sp>
      <p:sp>
        <p:nvSpPr>
          <p:cNvPr id="10" name="object 10"/>
          <p:cNvSpPr txBox="1"/>
          <p:nvPr/>
        </p:nvSpPr>
        <p:spPr>
          <a:xfrm>
            <a:off x="9047464" y="2041291"/>
            <a:ext cx="2463720" cy="684803"/>
          </a:xfrm>
          <a:prstGeom prst="rect">
            <a:avLst/>
          </a:prstGeom>
        </p:spPr>
        <p:txBody>
          <a:bodyPr vert="horz" wrap="square" lIns="0" tIns="12700" rIns="0" bIns="0" rtlCol="0">
            <a:spAutoFit/>
          </a:bodyPr>
          <a:lstStyle/>
          <a:p>
            <a:pPr marL="298450" indent="-285750">
              <a:lnSpc>
                <a:spcPct val="100000"/>
              </a:lnSpc>
              <a:spcBef>
                <a:spcPts val="100"/>
              </a:spcBef>
              <a:buClr>
                <a:srgbClr val="7BFF5E"/>
              </a:buClr>
              <a:buSzPct val="116666"/>
              <a:buFont typeface="Arial" panose="020B0604020202020204" pitchFamily="34" charset="0"/>
              <a:buChar char="•"/>
              <a:tabLst>
                <a:tab pos="299085" algn="l"/>
              </a:tabLst>
            </a:pPr>
            <a:r>
              <a:rPr lang="en-US" sz="1400">
                <a:solidFill>
                  <a:srgbClr val="13788B"/>
                </a:solidFill>
                <a:latin typeface="Arial"/>
                <a:cs typeface="Arial"/>
              </a:rPr>
              <a:t>joint</a:t>
            </a:r>
            <a:r>
              <a:rPr lang="en-US" sz="1400" spc="-10">
                <a:solidFill>
                  <a:srgbClr val="13788B"/>
                </a:solidFill>
                <a:latin typeface="Arial"/>
                <a:cs typeface="Arial"/>
              </a:rPr>
              <a:t> health</a:t>
            </a:r>
          </a:p>
          <a:p>
            <a:pPr marL="298450" indent="-285750">
              <a:lnSpc>
                <a:spcPct val="100000"/>
              </a:lnSpc>
              <a:spcBef>
                <a:spcPts val="100"/>
              </a:spcBef>
              <a:buClr>
                <a:srgbClr val="7BFF5E"/>
              </a:buClr>
              <a:buSzPct val="116666"/>
              <a:buFont typeface="Arial" panose="020B0604020202020204" pitchFamily="34" charset="0"/>
              <a:buChar char="•"/>
              <a:tabLst>
                <a:tab pos="299085" algn="l"/>
              </a:tabLst>
            </a:pPr>
            <a:r>
              <a:rPr lang="en-US" sz="1400">
                <a:latin typeface="Arial"/>
                <a:cs typeface="Arial"/>
              </a:rPr>
              <a:t>I</a:t>
            </a:r>
            <a:r>
              <a:rPr lang="en-US" sz="1400" spc="-10">
                <a:solidFill>
                  <a:srgbClr val="13788B"/>
                </a:solidFill>
                <a:latin typeface="Arial"/>
                <a:cs typeface="Arial"/>
              </a:rPr>
              <a:t>nflammation</a:t>
            </a:r>
          </a:p>
          <a:p>
            <a:pPr marL="298450" indent="-285750">
              <a:lnSpc>
                <a:spcPct val="100000"/>
              </a:lnSpc>
              <a:spcBef>
                <a:spcPts val="100"/>
              </a:spcBef>
              <a:buClr>
                <a:srgbClr val="7BFF5E"/>
              </a:buClr>
              <a:buSzPct val="116666"/>
              <a:buFont typeface="Arial" panose="020B0604020202020204" pitchFamily="34" charset="0"/>
              <a:buChar char="•"/>
              <a:tabLst>
                <a:tab pos="299085" algn="l"/>
              </a:tabLst>
            </a:pPr>
            <a:r>
              <a:rPr lang="en-US" sz="1400" spc="-10">
                <a:latin typeface="Arial"/>
                <a:cs typeface="Arial"/>
              </a:rPr>
              <a:t>m</a:t>
            </a:r>
            <a:r>
              <a:rPr lang="en-US" sz="1400">
                <a:solidFill>
                  <a:srgbClr val="13788B"/>
                </a:solidFill>
                <a:latin typeface="Arial"/>
                <a:cs typeface="Arial"/>
              </a:rPr>
              <a:t>uscle</a:t>
            </a:r>
            <a:r>
              <a:rPr lang="en-US" sz="1400" spc="-25">
                <a:solidFill>
                  <a:srgbClr val="13788B"/>
                </a:solidFill>
                <a:latin typeface="Arial"/>
                <a:cs typeface="Arial"/>
              </a:rPr>
              <a:t> </a:t>
            </a:r>
            <a:r>
              <a:rPr lang="en-US" sz="1400" spc="-10">
                <a:solidFill>
                  <a:srgbClr val="13788B"/>
                </a:solidFill>
                <a:latin typeface="Arial"/>
                <a:cs typeface="Arial"/>
              </a:rPr>
              <a:t>maintenance</a:t>
            </a:r>
            <a:endParaRPr lang="en-US" sz="1400">
              <a:latin typeface="Arial"/>
              <a:cs typeface="Arial"/>
            </a:endParaRPr>
          </a:p>
        </p:txBody>
      </p:sp>
      <p:sp>
        <p:nvSpPr>
          <p:cNvPr id="11" name="object 11"/>
          <p:cNvSpPr txBox="1"/>
          <p:nvPr/>
        </p:nvSpPr>
        <p:spPr>
          <a:xfrm>
            <a:off x="9047464" y="1770448"/>
            <a:ext cx="1672589" cy="227626"/>
          </a:xfrm>
          <a:prstGeom prst="rect">
            <a:avLst/>
          </a:prstGeom>
        </p:spPr>
        <p:txBody>
          <a:bodyPr vert="horz" wrap="square" lIns="0" tIns="12065" rIns="0" bIns="0" rtlCol="0" anchor="t">
            <a:spAutoFit/>
          </a:bodyPr>
          <a:lstStyle/>
          <a:p>
            <a:pPr marL="12700">
              <a:spcBef>
                <a:spcPts val="95"/>
              </a:spcBef>
            </a:pPr>
            <a:r>
              <a:rPr lang="en-US" sz="1400" b="1" spc="-25" dirty="0">
                <a:solidFill>
                  <a:srgbClr val="13788B"/>
                </a:solidFill>
                <a:latin typeface="Arial"/>
                <a:cs typeface="Arial"/>
              </a:rPr>
              <a:t>HEALTHLY AGING</a:t>
            </a:r>
          </a:p>
        </p:txBody>
      </p:sp>
      <p:sp>
        <p:nvSpPr>
          <p:cNvPr id="13" name="object 13"/>
          <p:cNvSpPr txBox="1"/>
          <p:nvPr/>
        </p:nvSpPr>
        <p:spPr>
          <a:xfrm>
            <a:off x="5180759" y="3606270"/>
            <a:ext cx="2154230" cy="659155"/>
          </a:xfrm>
          <a:prstGeom prst="rect">
            <a:avLst/>
          </a:prstGeom>
        </p:spPr>
        <p:txBody>
          <a:bodyPr vert="horz" wrap="square" lIns="0" tIns="12700" rIns="0" bIns="0" rtlCol="0">
            <a:spAutoFit/>
          </a:bodyPr>
          <a:lstStyle/>
          <a:p>
            <a:pPr marL="299085" indent="-286385">
              <a:lnSpc>
                <a:spcPct val="100000"/>
              </a:lnSpc>
              <a:spcBef>
                <a:spcPts val="100"/>
              </a:spcBef>
              <a:buClr>
                <a:srgbClr val="7BFF5E"/>
              </a:buClr>
              <a:buSzPct val="116666"/>
              <a:buChar char="•"/>
              <a:tabLst>
                <a:tab pos="299085" algn="l"/>
              </a:tabLst>
            </a:pPr>
            <a:r>
              <a:rPr lang="en-US" sz="1400">
                <a:solidFill>
                  <a:srgbClr val="13788B"/>
                </a:solidFill>
                <a:latin typeface="Arial"/>
                <a:cs typeface="Arial"/>
              </a:rPr>
              <a:t>healthy</a:t>
            </a:r>
            <a:r>
              <a:rPr lang="en-US" sz="1400" spc="-45">
                <a:solidFill>
                  <a:srgbClr val="13788B"/>
                </a:solidFill>
                <a:latin typeface="Arial"/>
                <a:cs typeface="Arial"/>
              </a:rPr>
              <a:t> </a:t>
            </a:r>
            <a:r>
              <a:rPr lang="en-US" sz="1400" spc="-10">
                <a:solidFill>
                  <a:srgbClr val="13788B"/>
                </a:solidFill>
                <a:latin typeface="Arial"/>
                <a:cs typeface="Arial"/>
              </a:rPr>
              <a:t>weight</a:t>
            </a:r>
            <a:endParaRPr lang="en-US" sz="1400">
              <a:latin typeface="Arial"/>
              <a:cs typeface="Arial"/>
            </a:endParaRPr>
          </a:p>
          <a:p>
            <a:pPr marL="299085" indent="-286385">
              <a:lnSpc>
                <a:spcPct val="100000"/>
              </a:lnSpc>
              <a:buClr>
                <a:srgbClr val="7BFF5E"/>
              </a:buClr>
              <a:buSzPct val="116666"/>
              <a:buChar char="•"/>
              <a:tabLst>
                <a:tab pos="299085" algn="l"/>
              </a:tabLst>
            </a:pPr>
            <a:r>
              <a:rPr lang="en-US" sz="1400">
                <a:solidFill>
                  <a:srgbClr val="13788B"/>
                </a:solidFill>
                <a:latin typeface="Arial"/>
                <a:cs typeface="Arial"/>
              </a:rPr>
              <a:t>blood</a:t>
            </a:r>
            <a:r>
              <a:rPr lang="en-US" sz="1400" spc="-35">
                <a:solidFill>
                  <a:srgbClr val="13788B"/>
                </a:solidFill>
                <a:latin typeface="Arial"/>
                <a:cs typeface="Arial"/>
              </a:rPr>
              <a:t> </a:t>
            </a:r>
            <a:r>
              <a:rPr lang="en-US" sz="1400" spc="-10">
                <a:solidFill>
                  <a:srgbClr val="13788B"/>
                </a:solidFill>
                <a:latin typeface="Arial"/>
                <a:cs typeface="Arial"/>
              </a:rPr>
              <a:t>glucose</a:t>
            </a:r>
            <a:endParaRPr lang="en-US" sz="1400">
              <a:latin typeface="Arial"/>
              <a:cs typeface="Arial"/>
            </a:endParaRPr>
          </a:p>
          <a:p>
            <a:pPr marL="299085" indent="-286385">
              <a:lnSpc>
                <a:spcPct val="100000"/>
              </a:lnSpc>
              <a:buClr>
                <a:srgbClr val="7BFF5E"/>
              </a:buClr>
              <a:buSzPct val="116666"/>
              <a:buChar char="•"/>
              <a:tabLst>
                <a:tab pos="299085" algn="l"/>
              </a:tabLst>
            </a:pPr>
            <a:r>
              <a:rPr lang="en-US" sz="1400" spc="-10">
                <a:solidFill>
                  <a:srgbClr val="13788B"/>
                </a:solidFill>
                <a:latin typeface="Arial"/>
                <a:cs typeface="Arial"/>
              </a:rPr>
              <a:t>satiety</a:t>
            </a:r>
            <a:endParaRPr lang="en-US" sz="1400">
              <a:latin typeface="Arial"/>
              <a:cs typeface="Arial"/>
            </a:endParaRPr>
          </a:p>
        </p:txBody>
      </p:sp>
      <p:sp>
        <p:nvSpPr>
          <p:cNvPr id="14" name="object 14"/>
          <p:cNvSpPr txBox="1"/>
          <p:nvPr/>
        </p:nvSpPr>
        <p:spPr>
          <a:xfrm>
            <a:off x="5180759" y="3367480"/>
            <a:ext cx="2362200" cy="227626"/>
          </a:xfrm>
          <a:prstGeom prst="rect">
            <a:avLst/>
          </a:prstGeom>
        </p:spPr>
        <p:txBody>
          <a:bodyPr vert="horz" wrap="square" lIns="0" tIns="12065" rIns="0" bIns="0" rtlCol="0">
            <a:spAutoFit/>
          </a:bodyPr>
          <a:lstStyle/>
          <a:p>
            <a:pPr marL="12700">
              <a:lnSpc>
                <a:spcPct val="100000"/>
              </a:lnSpc>
              <a:spcBef>
                <a:spcPts val="95"/>
              </a:spcBef>
            </a:pPr>
            <a:r>
              <a:rPr lang="en-US" sz="1400" b="1" spc="-20">
                <a:solidFill>
                  <a:srgbClr val="13788B"/>
                </a:solidFill>
                <a:latin typeface="Arial"/>
                <a:cs typeface="Arial"/>
              </a:rPr>
              <a:t>HEALTHY</a:t>
            </a:r>
            <a:r>
              <a:rPr lang="en-US" sz="1400" b="1" spc="-45">
                <a:solidFill>
                  <a:srgbClr val="13788B"/>
                </a:solidFill>
                <a:latin typeface="Arial"/>
                <a:cs typeface="Arial"/>
              </a:rPr>
              <a:t> </a:t>
            </a:r>
            <a:r>
              <a:rPr lang="en-US" sz="1400" b="1" spc="-10">
                <a:solidFill>
                  <a:srgbClr val="13788B"/>
                </a:solidFill>
                <a:latin typeface="Arial"/>
                <a:cs typeface="Arial"/>
              </a:rPr>
              <a:t>METABOLISM</a:t>
            </a:r>
            <a:endParaRPr lang="en-US" sz="1400">
              <a:latin typeface="Arial"/>
              <a:cs typeface="Arial"/>
            </a:endParaRPr>
          </a:p>
        </p:txBody>
      </p:sp>
      <p:sp>
        <p:nvSpPr>
          <p:cNvPr id="17" name="object 17"/>
          <p:cNvSpPr txBox="1"/>
          <p:nvPr/>
        </p:nvSpPr>
        <p:spPr>
          <a:xfrm>
            <a:off x="5180759" y="1831659"/>
            <a:ext cx="2032000" cy="227626"/>
          </a:xfrm>
          <a:prstGeom prst="rect">
            <a:avLst/>
          </a:prstGeom>
        </p:spPr>
        <p:txBody>
          <a:bodyPr vert="horz" wrap="square" lIns="0" tIns="12065" rIns="0" bIns="0" rtlCol="0">
            <a:spAutoFit/>
          </a:bodyPr>
          <a:lstStyle>
            <a:defPPr>
              <a:defRPr lang="en-US"/>
            </a:defPPr>
            <a:lvl1pPr marL="12700">
              <a:lnSpc>
                <a:spcPct val="100000"/>
              </a:lnSpc>
              <a:spcBef>
                <a:spcPts val="95"/>
              </a:spcBef>
              <a:defRPr sz="1400" b="1" spc="-45">
                <a:solidFill>
                  <a:srgbClr val="13788B"/>
                </a:solidFill>
                <a:latin typeface="Arial"/>
                <a:cs typeface="Arial"/>
              </a:defRPr>
            </a:lvl1pPr>
          </a:lstStyle>
          <a:p>
            <a:r>
              <a:rPr lang="en-US"/>
              <a:t>SPORTS RECOVERY</a:t>
            </a:r>
          </a:p>
        </p:txBody>
      </p:sp>
      <p:sp>
        <p:nvSpPr>
          <p:cNvPr id="18" name="object 18"/>
          <p:cNvSpPr txBox="1"/>
          <p:nvPr/>
        </p:nvSpPr>
        <p:spPr>
          <a:xfrm>
            <a:off x="5180759" y="2074478"/>
            <a:ext cx="3866705" cy="684803"/>
          </a:xfrm>
          <a:prstGeom prst="rect">
            <a:avLst/>
          </a:prstGeom>
        </p:spPr>
        <p:txBody>
          <a:bodyPr vert="horz" wrap="square" lIns="0" tIns="12700" rIns="0" bIns="0" rtlCol="0">
            <a:spAutoFit/>
          </a:bodyPr>
          <a:lstStyle/>
          <a:p>
            <a:pPr marL="298450" indent="-285750">
              <a:lnSpc>
                <a:spcPct val="100000"/>
              </a:lnSpc>
              <a:spcBef>
                <a:spcPts val="100"/>
              </a:spcBef>
              <a:buClr>
                <a:srgbClr val="7BFF5E"/>
              </a:buClr>
              <a:buSzPct val="116666"/>
              <a:buFont typeface="Arial" panose="020B0604020202020204" pitchFamily="34" charset="0"/>
              <a:buChar char="•"/>
              <a:tabLst>
                <a:tab pos="184150" algn="l"/>
              </a:tabLst>
            </a:pPr>
            <a:r>
              <a:rPr lang="en-US" sz="1400">
                <a:solidFill>
                  <a:srgbClr val="13788B"/>
                </a:solidFill>
                <a:latin typeface="Arial"/>
                <a:cs typeface="Arial"/>
              </a:rPr>
              <a:t>gut </a:t>
            </a:r>
            <a:r>
              <a:rPr lang="en-US" sz="1400" spc="-10">
                <a:solidFill>
                  <a:srgbClr val="13788B"/>
                </a:solidFill>
                <a:latin typeface="Arial"/>
                <a:cs typeface="Arial"/>
              </a:rPr>
              <a:t>permeability</a:t>
            </a:r>
          </a:p>
          <a:p>
            <a:pPr marL="298450" indent="-285750">
              <a:lnSpc>
                <a:spcPct val="100000"/>
              </a:lnSpc>
              <a:spcBef>
                <a:spcPts val="100"/>
              </a:spcBef>
              <a:buClr>
                <a:srgbClr val="7BFF5E"/>
              </a:buClr>
              <a:buSzPct val="116666"/>
              <a:buFont typeface="Arial" panose="020B0604020202020204" pitchFamily="34" charset="0"/>
              <a:buChar char="•"/>
              <a:tabLst>
                <a:tab pos="184150" algn="l"/>
              </a:tabLst>
            </a:pPr>
            <a:r>
              <a:rPr lang="en-US" sz="1400" spc="-10">
                <a:solidFill>
                  <a:srgbClr val="13788B"/>
                </a:solidFill>
                <a:latin typeface="Arial"/>
                <a:cs typeface="Arial"/>
              </a:rPr>
              <a:t>soreness</a:t>
            </a:r>
          </a:p>
          <a:p>
            <a:pPr marL="298450" indent="-285750">
              <a:lnSpc>
                <a:spcPct val="100000"/>
              </a:lnSpc>
              <a:spcBef>
                <a:spcPts val="100"/>
              </a:spcBef>
              <a:buClr>
                <a:srgbClr val="7BFF5E"/>
              </a:buClr>
              <a:buSzPct val="116666"/>
              <a:buFont typeface="Arial" panose="020B0604020202020204" pitchFamily="34" charset="0"/>
              <a:buChar char="•"/>
              <a:tabLst>
                <a:tab pos="184150" algn="l"/>
              </a:tabLst>
            </a:pPr>
            <a:r>
              <a:rPr lang="en-US" sz="1400" spc="-10">
                <a:solidFill>
                  <a:srgbClr val="13788B"/>
                </a:solidFill>
                <a:latin typeface="Arial"/>
                <a:cs typeface="Arial"/>
              </a:rPr>
              <a:t>e</a:t>
            </a:r>
            <a:r>
              <a:rPr lang="en-US" sz="1400">
                <a:solidFill>
                  <a:srgbClr val="13788B"/>
                </a:solidFill>
                <a:latin typeface="Arial"/>
                <a:cs typeface="Arial"/>
              </a:rPr>
              <a:t>nergy/</a:t>
            </a:r>
            <a:r>
              <a:rPr lang="en-US" sz="1400" spc="-10">
                <a:solidFill>
                  <a:srgbClr val="13788B"/>
                </a:solidFill>
                <a:latin typeface="Arial"/>
                <a:cs typeface="Arial"/>
              </a:rPr>
              <a:t>stamina</a:t>
            </a:r>
            <a:endParaRPr lang="en-US" sz="1400">
              <a:latin typeface="Arial"/>
              <a:cs typeface="Arial"/>
            </a:endParaRPr>
          </a:p>
        </p:txBody>
      </p:sp>
      <p:sp>
        <p:nvSpPr>
          <p:cNvPr id="19" name="object 19"/>
          <p:cNvSpPr txBox="1"/>
          <p:nvPr/>
        </p:nvSpPr>
        <p:spPr>
          <a:xfrm>
            <a:off x="1506923" y="3367480"/>
            <a:ext cx="1805939" cy="227626"/>
          </a:xfrm>
          <a:prstGeom prst="rect">
            <a:avLst/>
          </a:prstGeom>
        </p:spPr>
        <p:txBody>
          <a:bodyPr vert="horz" wrap="square" lIns="0" tIns="12065" rIns="0" bIns="0" rtlCol="0">
            <a:spAutoFit/>
          </a:bodyPr>
          <a:lstStyle/>
          <a:p>
            <a:pPr marL="12700">
              <a:lnSpc>
                <a:spcPct val="100000"/>
              </a:lnSpc>
              <a:spcBef>
                <a:spcPts val="95"/>
              </a:spcBef>
            </a:pPr>
            <a:r>
              <a:rPr lang="en-US" sz="1400" b="1" spc="-20">
                <a:solidFill>
                  <a:srgbClr val="13788B"/>
                </a:solidFill>
                <a:latin typeface="Arial"/>
                <a:cs typeface="Arial"/>
              </a:rPr>
              <a:t>WOMENS</a:t>
            </a:r>
            <a:r>
              <a:rPr lang="en-US" sz="1400" b="1" spc="-50">
                <a:solidFill>
                  <a:srgbClr val="13788B"/>
                </a:solidFill>
                <a:latin typeface="Arial"/>
                <a:cs typeface="Arial"/>
              </a:rPr>
              <a:t> </a:t>
            </a:r>
            <a:r>
              <a:rPr lang="en-US" sz="1400" b="1" spc="-10">
                <a:solidFill>
                  <a:srgbClr val="13788B"/>
                </a:solidFill>
                <a:latin typeface="Arial"/>
                <a:cs typeface="Arial"/>
              </a:rPr>
              <a:t>HEALTH</a:t>
            </a:r>
            <a:endParaRPr lang="en-US" sz="1400">
              <a:latin typeface="Arial"/>
              <a:cs typeface="Arial"/>
            </a:endParaRPr>
          </a:p>
        </p:txBody>
      </p:sp>
      <p:sp>
        <p:nvSpPr>
          <p:cNvPr id="20" name="object 20"/>
          <p:cNvSpPr txBox="1"/>
          <p:nvPr/>
        </p:nvSpPr>
        <p:spPr>
          <a:xfrm>
            <a:off x="1454126" y="3651148"/>
            <a:ext cx="1805939" cy="659155"/>
          </a:xfrm>
          <a:prstGeom prst="rect">
            <a:avLst/>
          </a:prstGeom>
        </p:spPr>
        <p:txBody>
          <a:bodyPr vert="horz" wrap="square" lIns="0" tIns="12700" rIns="0" bIns="0" rtlCol="0">
            <a:spAutoFit/>
          </a:bodyPr>
          <a:lstStyle/>
          <a:p>
            <a:pPr marL="184150" indent="-171450">
              <a:lnSpc>
                <a:spcPct val="100000"/>
              </a:lnSpc>
              <a:spcBef>
                <a:spcPts val="100"/>
              </a:spcBef>
              <a:buClr>
                <a:srgbClr val="7BFF5E"/>
              </a:buClr>
              <a:buSzPct val="116666"/>
              <a:buChar char="•"/>
              <a:tabLst>
                <a:tab pos="184150" algn="l"/>
              </a:tabLst>
            </a:pPr>
            <a:r>
              <a:rPr lang="en-US" sz="1400">
                <a:solidFill>
                  <a:srgbClr val="1E8196"/>
                </a:solidFill>
                <a:latin typeface="Arial"/>
                <a:cs typeface="Arial"/>
              </a:rPr>
              <a:t>menopausal</a:t>
            </a:r>
            <a:r>
              <a:rPr lang="en-US" sz="1400" spc="-75">
                <a:solidFill>
                  <a:srgbClr val="1E8196"/>
                </a:solidFill>
                <a:latin typeface="Arial"/>
                <a:cs typeface="Arial"/>
              </a:rPr>
              <a:t> </a:t>
            </a:r>
            <a:r>
              <a:rPr lang="en-US" sz="1400" spc="-10">
                <a:solidFill>
                  <a:srgbClr val="1E8196"/>
                </a:solidFill>
                <a:latin typeface="Arial"/>
                <a:cs typeface="Arial"/>
              </a:rPr>
              <a:t>support</a:t>
            </a:r>
            <a:endParaRPr lang="en-US" sz="1400">
              <a:latin typeface="Arial"/>
              <a:cs typeface="Arial"/>
            </a:endParaRPr>
          </a:p>
          <a:p>
            <a:pPr marL="184150" indent="-171450">
              <a:lnSpc>
                <a:spcPct val="100000"/>
              </a:lnSpc>
              <a:buClr>
                <a:srgbClr val="7BFF5E"/>
              </a:buClr>
              <a:buSzPct val="116666"/>
              <a:buChar char="•"/>
              <a:tabLst>
                <a:tab pos="184150" algn="l"/>
              </a:tabLst>
            </a:pPr>
            <a:r>
              <a:rPr lang="en-US" sz="1400" spc="-10">
                <a:solidFill>
                  <a:srgbClr val="1E8196"/>
                </a:solidFill>
                <a:latin typeface="Arial"/>
                <a:cs typeface="Arial"/>
              </a:rPr>
              <a:t>stress/mood</a:t>
            </a:r>
            <a:endParaRPr lang="en-US" sz="1400">
              <a:latin typeface="Arial"/>
              <a:cs typeface="Arial"/>
            </a:endParaRPr>
          </a:p>
          <a:p>
            <a:pPr marL="184150" indent="-171450">
              <a:lnSpc>
                <a:spcPct val="100000"/>
              </a:lnSpc>
              <a:buClr>
                <a:srgbClr val="7BFF5E"/>
              </a:buClr>
              <a:buSzPct val="116666"/>
              <a:buChar char="•"/>
              <a:tabLst>
                <a:tab pos="184150" algn="l"/>
              </a:tabLst>
            </a:pPr>
            <a:r>
              <a:rPr lang="en-US" sz="1400">
                <a:solidFill>
                  <a:srgbClr val="1E8196"/>
                </a:solidFill>
                <a:latin typeface="Arial"/>
                <a:cs typeface="Arial"/>
              </a:rPr>
              <a:t>hormone</a:t>
            </a:r>
            <a:r>
              <a:rPr lang="en-US" sz="1400" spc="-60">
                <a:solidFill>
                  <a:srgbClr val="1E8196"/>
                </a:solidFill>
                <a:latin typeface="Arial"/>
                <a:cs typeface="Arial"/>
              </a:rPr>
              <a:t> </a:t>
            </a:r>
            <a:r>
              <a:rPr lang="en-US" sz="1400" spc="-10">
                <a:solidFill>
                  <a:srgbClr val="1E8196"/>
                </a:solidFill>
                <a:latin typeface="Arial"/>
                <a:cs typeface="Arial"/>
              </a:rPr>
              <a:t>support</a:t>
            </a:r>
            <a:endParaRPr lang="en-US" sz="1400">
              <a:latin typeface="Arial"/>
              <a:cs typeface="Arial"/>
            </a:endParaRPr>
          </a:p>
        </p:txBody>
      </p:sp>
      <p:pic>
        <p:nvPicPr>
          <p:cNvPr id="23" name="Picture 22" descr="A blue brain in a white circle&#10;&#10;AI-generated content may be incorrect.">
            <a:extLst>
              <a:ext uri="{FF2B5EF4-FFF2-40B4-BE49-F238E27FC236}">
                <a16:creationId xmlns:a16="http://schemas.microsoft.com/office/drawing/2014/main" id="{EACADD8E-DC3A-F761-15BB-11FD0E8EA76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377321" y="1772219"/>
            <a:ext cx="1017162" cy="1017162"/>
          </a:xfrm>
          <a:prstGeom prst="rect">
            <a:avLst/>
          </a:prstGeom>
        </p:spPr>
      </p:pic>
      <p:pic>
        <p:nvPicPr>
          <p:cNvPr id="25" name="Picture 24" descr="A logo of a shoe&#10;&#10;AI-generated content may be incorrect.">
            <a:extLst>
              <a:ext uri="{FF2B5EF4-FFF2-40B4-BE49-F238E27FC236}">
                <a16:creationId xmlns:a16="http://schemas.microsoft.com/office/drawing/2014/main" id="{C5AB777B-5CCC-91CF-B5B9-46D5CF9E460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4088673" y="1776818"/>
            <a:ext cx="1029548" cy="1029548"/>
          </a:xfrm>
          <a:prstGeom prst="rect">
            <a:avLst/>
          </a:prstGeom>
        </p:spPr>
      </p:pic>
      <p:pic>
        <p:nvPicPr>
          <p:cNvPr id="27" name="Picture 26" descr="A blue line drawing of a hourglass&#10;&#10;AI-generated content may be incorrect.">
            <a:extLst>
              <a:ext uri="{FF2B5EF4-FFF2-40B4-BE49-F238E27FC236}">
                <a16:creationId xmlns:a16="http://schemas.microsoft.com/office/drawing/2014/main" id="{8E35A32F-F5A7-5722-80E3-75099DF5A907}"/>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8012184" y="1770703"/>
            <a:ext cx="1018678" cy="1018678"/>
          </a:xfrm>
          <a:prstGeom prst="rect">
            <a:avLst/>
          </a:prstGeom>
        </p:spPr>
      </p:pic>
      <p:pic>
        <p:nvPicPr>
          <p:cNvPr id="29" name="Picture 28" descr="A blue line drawing of a person&#10;&#10;AI-generated content may be incorrect.">
            <a:extLst>
              <a:ext uri="{FF2B5EF4-FFF2-40B4-BE49-F238E27FC236}">
                <a16:creationId xmlns:a16="http://schemas.microsoft.com/office/drawing/2014/main" id="{8F2E5646-6BA5-E2EF-FE6B-65C763C7EECC}"/>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Lst>
          </a:blip>
          <a:stretch>
            <a:fillRect/>
          </a:stretch>
        </p:blipFill>
        <p:spPr>
          <a:xfrm>
            <a:off x="375805" y="3380513"/>
            <a:ext cx="1018678" cy="1018678"/>
          </a:xfrm>
          <a:prstGeom prst="rect">
            <a:avLst/>
          </a:prstGeom>
        </p:spPr>
      </p:pic>
      <p:pic>
        <p:nvPicPr>
          <p:cNvPr id="31" name="Picture 30" descr="A logo of a fire flame&#10;&#10;AI-generated content may be incorrect.">
            <a:extLst>
              <a:ext uri="{FF2B5EF4-FFF2-40B4-BE49-F238E27FC236}">
                <a16:creationId xmlns:a16="http://schemas.microsoft.com/office/drawing/2014/main" id="{40A17611-C340-EC19-E321-0FFC54024347}"/>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contrast="-40000"/>
                    </a14:imgEffect>
                  </a14:imgLayer>
                </a14:imgProps>
              </a:ext>
            </a:extLst>
          </a:blip>
          <a:stretch>
            <a:fillRect/>
          </a:stretch>
        </p:blipFill>
        <p:spPr>
          <a:xfrm>
            <a:off x="4088673" y="3396464"/>
            <a:ext cx="1029548" cy="1029548"/>
          </a:xfrm>
          <a:prstGeom prst="rect">
            <a:avLst/>
          </a:prstGeom>
        </p:spPr>
      </p:pic>
      <p:pic>
        <p:nvPicPr>
          <p:cNvPr id="33" name="Picture 32" descr="A logo of a dog with a leash&#10;&#10;AI-generated content may be incorrect.">
            <a:extLst>
              <a:ext uri="{FF2B5EF4-FFF2-40B4-BE49-F238E27FC236}">
                <a16:creationId xmlns:a16="http://schemas.microsoft.com/office/drawing/2014/main" id="{860AD2A0-E8DC-AA48-5A12-AF699870FE74}"/>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contrast="-40000"/>
                    </a14:imgEffect>
                  </a14:imgLayer>
                </a14:imgProps>
              </a:ext>
            </a:extLst>
          </a:blip>
          <a:stretch>
            <a:fillRect/>
          </a:stretch>
        </p:blipFill>
        <p:spPr>
          <a:xfrm>
            <a:off x="8012184" y="3396464"/>
            <a:ext cx="1018678" cy="1018678"/>
          </a:xfrm>
          <a:prstGeom prst="rect">
            <a:avLst/>
          </a:prstGeom>
        </p:spPr>
      </p:pic>
      <p:sp>
        <p:nvSpPr>
          <p:cNvPr id="22" name="object 11">
            <a:extLst>
              <a:ext uri="{FF2B5EF4-FFF2-40B4-BE49-F238E27FC236}">
                <a16:creationId xmlns:a16="http://schemas.microsoft.com/office/drawing/2014/main" id="{0B24F2A2-6DF4-1AFA-E52C-B9C4C3C7E549}"/>
              </a:ext>
            </a:extLst>
          </p:cNvPr>
          <p:cNvSpPr txBox="1"/>
          <p:nvPr/>
        </p:nvSpPr>
        <p:spPr>
          <a:xfrm>
            <a:off x="9030862" y="3367480"/>
            <a:ext cx="2225782" cy="227626"/>
          </a:xfrm>
          <a:prstGeom prst="rect">
            <a:avLst/>
          </a:prstGeom>
        </p:spPr>
        <p:txBody>
          <a:bodyPr vert="horz" wrap="square" lIns="0" tIns="12065" rIns="0" bIns="0" rtlCol="0">
            <a:spAutoFit/>
          </a:bodyPr>
          <a:lstStyle/>
          <a:p>
            <a:pPr marL="12700">
              <a:lnSpc>
                <a:spcPct val="100000"/>
              </a:lnSpc>
              <a:spcBef>
                <a:spcPts val="95"/>
              </a:spcBef>
            </a:pPr>
            <a:r>
              <a:rPr lang="en-US" sz="1400" b="1" spc="-25">
                <a:solidFill>
                  <a:srgbClr val="13788B"/>
                </a:solidFill>
                <a:latin typeface="Arial"/>
                <a:cs typeface="Arial"/>
              </a:rPr>
              <a:t>COMPANION ANIMAL</a:t>
            </a:r>
            <a:endParaRPr sz="1400">
              <a:latin typeface="Arial"/>
              <a:cs typeface="Arial"/>
            </a:endParaRPr>
          </a:p>
        </p:txBody>
      </p:sp>
      <p:sp>
        <p:nvSpPr>
          <p:cNvPr id="24" name="object 10">
            <a:extLst>
              <a:ext uri="{FF2B5EF4-FFF2-40B4-BE49-F238E27FC236}">
                <a16:creationId xmlns:a16="http://schemas.microsoft.com/office/drawing/2014/main" id="{204C16A8-9246-0B57-2689-2757965851CD}"/>
              </a:ext>
            </a:extLst>
          </p:cNvPr>
          <p:cNvSpPr txBox="1"/>
          <p:nvPr/>
        </p:nvSpPr>
        <p:spPr>
          <a:xfrm>
            <a:off x="9047464" y="3638323"/>
            <a:ext cx="2463720" cy="684803"/>
          </a:xfrm>
          <a:prstGeom prst="rect">
            <a:avLst/>
          </a:prstGeom>
        </p:spPr>
        <p:txBody>
          <a:bodyPr vert="horz" wrap="square" lIns="0" tIns="12700" rIns="0" bIns="0" rtlCol="0">
            <a:spAutoFit/>
          </a:bodyPr>
          <a:lstStyle/>
          <a:p>
            <a:pPr marL="298450" indent="-285750">
              <a:lnSpc>
                <a:spcPct val="100000"/>
              </a:lnSpc>
              <a:spcBef>
                <a:spcPts val="100"/>
              </a:spcBef>
              <a:buClr>
                <a:srgbClr val="7BFF5E"/>
              </a:buClr>
              <a:buSzPct val="116666"/>
              <a:buFont typeface="Arial" panose="020B0604020202020204" pitchFamily="34" charset="0"/>
              <a:buChar char="•"/>
              <a:tabLst>
                <a:tab pos="299085" algn="l"/>
              </a:tabLst>
            </a:pPr>
            <a:r>
              <a:rPr lang="en-US" sz="1400" spc="-10">
                <a:solidFill>
                  <a:srgbClr val="13788B"/>
                </a:solidFill>
                <a:latin typeface="Arial"/>
                <a:cs typeface="Arial"/>
              </a:rPr>
              <a:t>anxiety</a:t>
            </a:r>
          </a:p>
          <a:p>
            <a:pPr marL="298450" indent="-285750">
              <a:lnSpc>
                <a:spcPct val="100000"/>
              </a:lnSpc>
              <a:spcBef>
                <a:spcPts val="100"/>
              </a:spcBef>
              <a:buClr>
                <a:srgbClr val="7BFF5E"/>
              </a:buClr>
              <a:buSzPct val="116666"/>
              <a:buFont typeface="Arial" panose="020B0604020202020204" pitchFamily="34" charset="0"/>
              <a:buChar char="•"/>
              <a:tabLst>
                <a:tab pos="299085" algn="l"/>
              </a:tabLst>
            </a:pPr>
            <a:r>
              <a:rPr lang="en-US" sz="1400">
                <a:latin typeface="Arial"/>
                <a:cs typeface="Arial"/>
              </a:rPr>
              <a:t>aggression</a:t>
            </a:r>
            <a:endParaRPr lang="en-US" sz="1400" spc="-10">
              <a:solidFill>
                <a:srgbClr val="13788B"/>
              </a:solidFill>
              <a:latin typeface="Arial"/>
              <a:cs typeface="Arial"/>
            </a:endParaRPr>
          </a:p>
          <a:p>
            <a:pPr marL="298450" indent="-285750">
              <a:lnSpc>
                <a:spcPct val="100000"/>
              </a:lnSpc>
              <a:spcBef>
                <a:spcPts val="100"/>
              </a:spcBef>
              <a:buClr>
                <a:srgbClr val="7BFF5E"/>
              </a:buClr>
              <a:buSzPct val="116666"/>
              <a:buFont typeface="Arial" panose="020B0604020202020204" pitchFamily="34" charset="0"/>
              <a:buChar char="•"/>
              <a:tabLst>
                <a:tab pos="299085" algn="l"/>
              </a:tabLst>
            </a:pPr>
            <a:r>
              <a:rPr lang="en-US" sz="1400" spc="-10">
                <a:latin typeface="Arial"/>
                <a:cs typeface="Arial"/>
              </a:rPr>
              <a:t>sleep </a:t>
            </a:r>
            <a:endParaRPr sz="1400">
              <a:latin typeface="Arial"/>
              <a:cs typeface="Arial"/>
            </a:endParaRPr>
          </a:p>
        </p:txBody>
      </p:sp>
      <p:cxnSp>
        <p:nvCxnSpPr>
          <p:cNvPr id="30" name="Straight Connector 29">
            <a:extLst>
              <a:ext uri="{FF2B5EF4-FFF2-40B4-BE49-F238E27FC236}">
                <a16:creationId xmlns:a16="http://schemas.microsoft.com/office/drawing/2014/main" id="{96334BD2-8F8F-8C46-1F4E-E2A88FF07BAC}"/>
              </a:ext>
            </a:extLst>
          </p:cNvPr>
          <p:cNvCxnSpPr>
            <a:cxnSpLocks/>
          </p:cNvCxnSpPr>
          <p:nvPr/>
        </p:nvCxnSpPr>
        <p:spPr>
          <a:xfrm>
            <a:off x="266673" y="4789377"/>
            <a:ext cx="0" cy="126701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CE41-F1C5-F392-AA64-C3977BE48B28}"/>
              </a:ext>
            </a:extLst>
          </p:cNvPr>
          <p:cNvSpPr>
            <a:spLocks noGrp="1"/>
          </p:cNvSpPr>
          <p:nvPr>
            <p:ph type="title"/>
          </p:nvPr>
        </p:nvSpPr>
        <p:spPr>
          <a:xfrm>
            <a:off x="313338" y="-1846822"/>
            <a:ext cx="9484406" cy="3045558"/>
          </a:xfrm>
        </p:spPr>
        <p:txBody>
          <a:bodyPr>
            <a:normAutofit/>
          </a:bodyPr>
          <a:lstStyle/>
          <a:p>
            <a:r>
              <a:rPr lang="en-US" sz="3600" dirty="0">
                <a:solidFill>
                  <a:srgbClr val="15788D"/>
                </a:solidFill>
                <a:latin typeface="Arial"/>
                <a:cs typeface="Arial"/>
              </a:rPr>
              <a:t>GABA LP815 </a:t>
            </a:r>
            <a:r>
              <a:rPr lang="en-US" sz="3600" dirty="0">
                <a:solidFill>
                  <a:srgbClr val="6A85E5"/>
                </a:solidFill>
                <a:latin typeface="Arial"/>
                <a:cs typeface="Arial"/>
              </a:rPr>
              <a:t>Claims &amp; Benefits</a:t>
            </a:r>
            <a:r>
              <a:rPr lang="en-US" sz="2800" baseline="30000" dirty="0">
                <a:solidFill>
                  <a:srgbClr val="6A85E5"/>
                </a:solidFill>
                <a:latin typeface="Arial"/>
                <a:cs typeface="Arial"/>
              </a:rPr>
              <a:t> </a:t>
            </a:r>
            <a:endParaRPr lang="en-US" sz="3600" baseline="30000" dirty="0">
              <a:solidFill>
                <a:srgbClr val="6A85E5"/>
              </a:solidFill>
            </a:endParaRPr>
          </a:p>
        </p:txBody>
      </p:sp>
      <p:sp>
        <p:nvSpPr>
          <p:cNvPr id="19" name="TextBox 18">
            <a:extLst>
              <a:ext uri="{FF2B5EF4-FFF2-40B4-BE49-F238E27FC236}">
                <a16:creationId xmlns:a16="http://schemas.microsoft.com/office/drawing/2014/main" id="{393C7F3D-9A6C-C5BA-8B8C-087727DAE66D}"/>
              </a:ext>
            </a:extLst>
          </p:cNvPr>
          <p:cNvSpPr txBox="1"/>
          <p:nvPr/>
        </p:nvSpPr>
        <p:spPr>
          <a:xfrm>
            <a:off x="9359153" y="7996518"/>
            <a:ext cx="184731" cy="369332"/>
          </a:xfrm>
          <a:prstGeom prst="rect">
            <a:avLst/>
          </a:prstGeom>
          <a:noFill/>
        </p:spPr>
        <p:txBody>
          <a:bodyPr wrap="none" rtlCol="0">
            <a:spAutoFit/>
          </a:bodyPr>
          <a:lstStyle/>
          <a:p>
            <a:endParaRPr lang="en-US"/>
          </a:p>
        </p:txBody>
      </p:sp>
      <p:sp>
        <p:nvSpPr>
          <p:cNvPr id="6" name="Slide Number Placeholder 2">
            <a:extLst>
              <a:ext uri="{FF2B5EF4-FFF2-40B4-BE49-F238E27FC236}">
                <a16:creationId xmlns:a16="http://schemas.microsoft.com/office/drawing/2014/main" id="{86F7FBD6-1C39-5521-C302-B382923B46E9}"/>
              </a:ext>
            </a:extLst>
          </p:cNvPr>
          <p:cNvSpPr txBox="1">
            <a:spLocks/>
          </p:cNvSpPr>
          <p:nvPr/>
        </p:nvSpPr>
        <p:spPr>
          <a:xfrm>
            <a:off x="10548747" y="6355588"/>
            <a:ext cx="11337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PAGE </a:t>
            </a:r>
            <a:fld id="{BDBF9DCE-55C5-154E-AC34-7A0AB594817D}" type="slidenum">
              <a:rPr lang="en-US" sz="1200" smtClean="0"/>
              <a:pPr/>
              <a:t>30</a:t>
            </a:fld>
            <a:endParaRPr lang="en-US" sz="1200"/>
          </a:p>
        </p:txBody>
      </p:sp>
      <p:sp>
        <p:nvSpPr>
          <p:cNvPr id="10" name="TextBox 9">
            <a:extLst>
              <a:ext uri="{FF2B5EF4-FFF2-40B4-BE49-F238E27FC236}">
                <a16:creationId xmlns:a16="http://schemas.microsoft.com/office/drawing/2014/main" id="{7BCBB1E8-F596-38D5-0C18-BF0A2882E4AC}"/>
              </a:ext>
            </a:extLst>
          </p:cNvPr>
          <p:cNvSpPr txBox="1"/>
          <p:nvPr/>
        </p:nvSpPr>
        <p:spPr>
          <a:xfrm>
            <a:off x="313338" y="1615858"/>
            <a:ext cx="7188186" cy="4832092"/>
          </a:xfrm>
          <a:prstGeom prst="rect">
            <a:avLst/>
          </a:prstGeom>
          <a:noFill/>
        </p:spPr>
        <p:txBody>
          <a:bodyPr wrap="none" rtlCol="0">
            <a:spAutoFit/>
          </a:bodyPr>
          <a:lstStyle/>
          <a:p>
            <a:r>
              <a:rPr lang="en-US" sz="2400" dirty="0">
                <a:solidFill>
                  <a:srgbClr val="6A85E5"/>
                </a:solidFill>
              </a:rPr>
              <a:t>Structure/Function Claims</a:t>
            </a:r>
          </a:p>
          <a:p>
            <a:pPr marL="800100" lvl="1" indent="-342900">
              <a:buFont typeface="Arial" panose="020B0604020202020204" pitchFamily="34" charset="0"/>
              <a:buChar char="•"/>
            </a:pPr>
            <a:r>
              <a:rPr lang="en-US" sz="2000" dirty="0"/>
              <a:t>Helps reduce feelings of irritability</a:t>
            </a:r>
          </a:p>
          <a:p>
            <a:pPr marL="800100" lvl="1" indent="-342900">
              <a:buFont typeface="Arial" panose="020B0604020202020204" pitchFamily="34" charset="0"/>
              <a:buChar char="•"/>
            </a:pPr>
            <a:r>
              <a:rPr lang="en-US" sz="2000" dirty="0"/>
              <a:t>Promotes a calm mood</a:t>
            </a:r>
          </a:p>
          <a:p>
            <a:pPr marL="800100" lvl="1" indent="-342900">
              <a:buFont typeface="Arial" panose="020B0604020202020204" pitchFamily="34" charset="0"/>
              <a:buChar char="•"/>
            </a:pPr>
            <a:r>
              <a:rPr lang="en-US" sz="2000" dirty="0"/>
              <a:t>Supports healthy stress management</a:t>
            </a:r>
          </a:p>
          <a:p>
            <a:pPr marL="800100" lvl="1" indent="-342900">
              <a:buFont typeface="Arial" panose="020B0604020202020204" pitchFamily="34" charset="0"/>
              <a:buChar char="•"/>
            </a:pPr>
            <a:r>
              <a:rPr lang="en-US" sz="2000" dirty="0"/>
              <a:t>Supports deep restorative sleep</a:t>
            </a:r>
          </a:p>
          <a:p>
            <a:pPr marL="800100" lvl="1" indent="-342900">
              <a:buFont typeface="Arial" panose="020B0604020202020204" pitchFamily="34" charset="0"/>
              <a:buChar char="•"/>
            </a:pPr>
            <a:r>
              <a:rPr lang="en-US" sz="2000" dirty="0"/>
              <a:t>Helps relieve night sweats</a:t>
            </a:r>
          </a:p>
          <a:p>
            <a:pPr marL="800100" lvl="1" indent="-342900">
              <a:buFont typeface="Arial" panose="020B0604020202020204" pitchFamily="34" charset="0"/>
              <a:buChar char="•"/>
            </a:pPr>
            <a:r>
              <a:rPr lang="en-US" sz="2000" dirty="0"/>
              <a:t>Improved total sleep duration and deep sleep duration </a:t>
            </a:r>
          </a:p>
          <a:p>
            <a:pPr marL="800100" lvl="1" indent="-342900">
              <a:buFont typeface="Arial" panose="020B0604020202020204" pitchFamily="34" charset="0"/>
              <a:buChar char="•"/>
            </a:pPr>
            <a:endParaRPr lang="en-US" sz="2000" dirty="0">
              <a:solidFill>
                <a:schemeClr val="tx2"/>
              </a:solidFill>
            </a:endParaRPr>
          </a:p>
          <a:p>
            <a:r>
              <a:rPr lang="en-US" sz="2400" dirty="0">
                <a:solidFill>
                  <a:srgbClr val="6A85E5"/>
                </a:solidFill>
              </a:rPr>
              <a:t>Benefits</a:t>
            </a:r>
          </a:p>
          <a:p>
            <a:pPr marL="800100" lvl="1" indent="-342900">
              <a:buFont typeface="Arial" panose="020B0604020202020204" pitchFamily="34" charset="0"/>
              <a:buChar char="•"/>
            </a:pPr>
            <a:r>
              <a:rPr lang="en-US" sz="2000" dirty="0"/>
              <a:t>68% of participants reduced stress by week 4</a:t>
            </a:r>
          </a:p>
          <a:p>
            <a:pPr marL="800100" lvl="1" indent="-342900">
              <a:buFont typeface="Arial" panose="020B0604020202020204" pitchFamily="34" charset="0"/>
              <a:buChar char="•"/>
            </a:pPr>
            <a:r>
              <a:rPr lang="en-US" sz="2000" dirty="0"/>
              <a:t>77% of participants improved sleep by week 6</a:t>
            </a:r>
          </a:p>
          <a:p>
            <a:pPr marL="800100" lvl="1" indent="-342900">
              <a:buFont typeface="Arial" panose="020B0604020202020204" pitchFamily="34" charset="0"/>
              <a:buChar char="•"/>
            </a:pPr>
            <a:r>
              <a:rPr lang="en-US" sz="2000" dirty="0"/>
              <a:t>Stress improved by 151%</a:t>
            </a:r>
          </a:p>
          <a:p>
            <a:pPr marL="800100" lvl="1" indent="-342900">
              <a:buFont typeface="Arial" panose="020B0604020202020204" pitchFamily="34" charset="0"/>
              <a:buChar char="•"/>
            </a:pPr>
            <a:r>
              <a:rPr lang="en-US" sz="2000" dirty="0"/>
              <a:t>Benefits felt as early as week 2</a:t>
            </a:r>
          </a:p>
          <a:p>
            <a:pPr marL="800100" lvl="1" indent="-342900">
              <a:buFont typeface="Arial" panose="020B0604020202020204" pitchFamily="34" charset="0"/>
              <a:buChar char="•"/>
            </a:pPr>
            <a:r>
              <a:rPr lang="en-US" sz="2000" dirty="0"/>
              <a:t>No GI distress observed in clinical testing</a:t>
            </a:r>
          </a:p>
          <a:p>
            <a:pPr marL="800100" lvl="1" indent="-342900">
              <a:buFont typeface="Arial" panose="020B0604020202020204" pitchFamily="34" charset="0"/>
              <a:buChar char="•"/>
            </a:pPr>
            <a:endParaRPr lang="en-US" sz="2000" dirty="0">
              <a:solidFill>
                <a:schemeClr val="tx2"/>
              </a:solidFill>
            </a:endParaRPr>
          </a:p>
        </p:txBody>
      </p:sp>
      <p:pic>
        <p:nvPicPr>
          <p:cNvPr id="3" name="Picture 2">
            <a:extLst>
              <a:ext uri="{FF2B5EF4-FFF2-40B4-BE49-F238E27FC236}">
                <a16:creationId xmlns:a16="http://schemas.microsoft.com/office/drawing/2014/main" id="{25985AEC-F28B-85A8-ADDA-99E9C9FA9F1E}"/>
              </a:ext>
            </a:extLst>
          </p:cNvPr>
          <p:cNvPicPr>
            <a:picLocks noChangeAspect="1"/>
          </p:cNvPicPr>
          <p:nvPr/>
        </p:nvPicPr>
        <p:blipFill>
          <a:blip r:embed="rId3"/>
          <a:srcRect l="-1" t="19069" r="18715"/>
          <a:stretch/>
        </p:blipFill>
        <p:spPr>
          <a:xfrm>
            <a:off x="9065734" y="0"/>
            <a:ext cx="3264811" cy="3250580"/>
          </a:xfrm>
          <a:prstGeom prst="rect">
            <a:avLst/>
          </a:prstGeom>
        </p:spPr>
      </p:pic>
    </p:spTree>
    <p:extLst>
      <p:ext uri="{BB962C8B-B14F-4D97-AF65-F5344CB8AC3E}">
        <p14:creationId xmlns:p14="http://schemas.microsoft.com/office/powerpoint/2010/main" val="7138628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698EF-E974-BC50-ACD0-73113304EEB3}"/>
            </a:ext>
          </a:extLst>
        </p:cNvPr>
        <p:cNvGrpSpPr/>
        <p:nvPr/>
      </p:nvGrpSpPr>
      <p:grpSpPr>
        <a:xfrm>
          <a:off x="0" y="0"/>
          <a:ext cx="0" cy="0"/>
          <a:chOff x="0" y="0"/>
          <a:chExt cx="0" cy="0"/>
        </a:xfrm>
      </p:grpSpPr>
      <p:sp>
        <p:nvSpPr>
          <p:cNvPr id="3" name="Slide Number Placeholder 2" hidden="1">
            <a:extLst>
              <a:ext uri="{FF2B5EF4-FFF2-40B4-BE49-F238E27FC236}">
                <a16:creationId xmlns:a16="http://schemas.microsoft.com/office/drawing/2014/main" id="{920311BC-ED47-1A03-EAB8-98A22209AD73}"/>
              </a:ext>
            </a:extLst>
          </p:cNvPr>
          <p:cNvSpPr>
            <a:spLocks noGrp="1"/>
          </p:cNvSpPr>
          <p:nvPr>
            <p:ph type="sldNum" sz="quarter" idx="14"/>
          </p:nvPr>
        </p:nvSpPr>
        <p:spPr/>
        <p:txBody>
          <a:bodyPr/>
          <a:lstStyle/>
          <a:p>
            <a:pPr>
              <a:spcAft>
                <a:spcPts val="600"/>
              </a:spcAft>
            </a:pPr>
            <a:r>
              <a:rPr lang="en-US"/>
              <a:t>PAGE </a:t>
            </a:r>
            <a:fld id="{BDBF9DCE-55C5-154E-AC34-7A0AB594817D}" type="slidenum">
              <a:rPr lang="en-US" smtClean="0"/>
              <a:pPr>
                <a:spcAft>
                  <a:spcPts val="600"/>
                </a:spcAft>
              </a:pPr>
              <a:t>31</a:t>
            </a:fld>
            <a:endParaRPr lang="en-US"/>
          </a:p>
        </p:txBody>
      </p:sp>
      <p:sp>
        <p:nvSpPr>
          <p:cNvPr id="23" name="TextBox 22">
            <a:extLst>
              <a:ext uri="{FF2B5EF4-FFF2-40B4-BE49-F238E27FC236}">
                <a16:creationId xmlns:a16="http://schemas.microsoft.com/office/drawing/2014/main" id="{1101C696-5926-EF24-F9F5-F3238F444E31}"/>
              </a:ext>
            </a:extLst>
          </p:cNvPr>
          <p:cNvSpPr txBox="1"/>
          <p:nvPr/>
        </p:nvSpPr>
        <p:spPr>
          <a:xfrm>
            <a:off x="6236438" y="3408855"/>
            <a:ext cx="28979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FFFFFF"/>
                </a:solidFill>
                <a:cs typeface="Arial"/>
              </a:rPr>
              <a:t>No overage required!</a:t>
            </a:r>
            <a:endParaRPr lang="en-US"/>
          </a:p>
        </p:txBody>
      </p:sp>
      <p:sp>
        <p:nvSpPr>
          <p:cNvPr id="24" name="TextBox 23">
            <a:extLst>
              <a:ext uri="{FF2B5EF4-FFF2-40B4-BE49-F238E27FC236}">
                <a16:creationId xmlns:a16="http://schemas.microsoft.com/office/drawing/2014/main" id="{60EA777C-4451-3DE0-CA79-AF982DBA4CC1}"/>
              </a:ext>
            </a:extLst>
          </p:cNvPr>
          <p:cNvSpPr txBox="1"/>
          <p:nvPr/>
        </p:nvSpPr>
        <p:spPr>
          <a:xfrm>
            <a:off x="6310877" y="3973103"/>
            <a:ext cx="249213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FFFFFF"/>
                </a:solidFill>
                <a:cs typeface="Arial"/>
              </a:rPr>
              <a:t>Highly compatible &amp;</a:t>
            </a:r>
            <a:endParaRPr lang="en-US">
              <a:solidFill>
                <a:srgbClr val="14788C"/>
              </a:solidFill>
              <a:cs typeface="Arial"/>
            </a:endParaRPr>
          </a:p>
          <a:p>
            <a:r>
              <a:rPr lang="en-US" sz="1400">
                <a:solidFill>
                  <a:srgbClr val="FFFFFF"/>
                </a:solidFill>
                <a:cs typeface="Arial"/>
              </a:rPr>
              <a:t>versatile in formulations</a:t>
            </a:r>
            <a:endParaRPr lang="en-US">
              <a:cs typeface="Arial"/>
            </a:endParaRPr>
          </a:p>
        </p:txBody>
      </p:sp>
      <p:sp>
        <p:nvSpPr>
          <p:cNvPr id="25" name="TextBox 24">
            <a:extLst>
              <a:ext uri="{FF2B5EF4-FFF2-40B4-BE49-F238E27FC236}">
                <a16:creationId xmlns:a16="http://schemas.microsoft.com/office/drawing/2014/main" id="{47581A6F-17E3-D7EF-60E1-FCB2B004B7C6}"/>
              </a:ext>
            </a:extLst>
          </p:cNvPr>
          <p:cNvSpPr txBox="1"/>
          <p:nvPr/>
        </p:nvSpPr>
        <p:spPr>
          <a:xfrm>
            <a:off x="6309892" y="4873808"/>
            <a:ext cx="2492136" cy="3296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FFFFFF"/>
                </a:solidFill>
                <a:cs typeface="Arial"/>
              </a:rPr>
              <a:t>None!</a:t>
            </a:r>
            <a:endParaRPr lang="en-US"/>
          </a:p>
        </p:txBody>
      </p:sp>
      <p:sp>
        <p:nvSpPr>
          <p:cNvPr id="26" name="TextBox 25">
            <a:extLst>
              <a:ext uri="{FF2B5EF4-FFF2-40B4-BE49-F238E27FC236}">
                <a16:creationId xmlns:a16="http://schemas.microsoft.com/office/drawing/2014/main" id="{493054FA-BBCD-1FC7-8219-40352BF1499B}"/>
              </a:ext>
            </a:extLst>
          </p:cNvPr>
          <p:cNvSpPr txBox="1"/>
          <p:nvPr/>
        </p:nvSpPr>
        <p:spPr>
          <a:xfrm>
            <a:off x="6237480" y="5476931"/>
            <a:ext cx="2269755"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a:solidFill>
                  <a:srgbClr val="FFFFFF"/>
                </a:solidFill>
                <a:cs typeface="Arial"/>
              </a:rPr>
              <a:t>Gas &amp; bloating relief, barrier integrity, immune support</a:t>
            </a:r>
          </a:p>
        </p:txBody>
      </p:sp>
      <p:sp>
        <p:nvSpPr>
          <p:cNvPr id="28" name="TextBox 27">
            <a:extLst>
              <a:ext uri="{FF2B5EF4-FFF2-40B4-BE49-F238E27FC236}">
                <a16:creationId xmlns:a16="http://schemas.microsoft.com/office/drawing/2014/main" id="{F73800A8-9F7D-387B-9E20-A44F40BEF214}"/>
              </a:ext>
            </a:extLst>
          </p:cNvPr>
          <p:cNvSpPr txBox="1"/>
          <p:nvPr/>
        </p:nvSpPr>
        <p:spPr>
          <a:xfrm>
            <a:off x="9398786" y="2368126"/>
            <a:ext cx="2359959" cy="6694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50">
                <a:solidFill>
                  <a:srgbClr val="FFFFFF"/>
                </a:solidFill>
                <a:cs typeface="Arial"/>
              </a:rPr>
              <a:t>pH, heat-stable; requires refrigeration in a beverage format to avoid germination</a:t>
            </a:r>
          </a:p>
        </p:txBody>
      </p:sp>
      <p:sp>
        <p:nvSpPr>
          <p:cNvPr id="30" name="TextBox 29">
            <a:extLst>
              <a:ext uri="{FF2B5EF4-FFF2-40B4-BE49-F238E27FC236}">
                <a16:creationId xmlns:a16="http://schemas.microsoft.com/office/drawing/2014/main" id="{9D4EE175-1D2B-0F9F-B3E8-3D24CB4E2536}"/>
              </a:ext>
            </a:extLst>
          </p:cNvPr>
          <p:cNvSpPr txBox="1"/>
          <p:nvPr/>
        </p:nvSpPr>
        <p:spPr>
          <a:xfrm>
            <a:off x="9421243" y="3779785"/>
            <a:ext cx="2676919" cy="7138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
                <a:schemeClr val="accent1"/>
              </a:buClr>
            </a:pPr>
            <a:r>
              <a:rPr lang="en-US" sz="1300">
                <a:solidFill>
                  <a:schemeClr val="bg1"/>
                </a:solidFill>
              </a:rPr>
              <a:t>May interact with other ingredients, affecting spore germination</a:t>
            </a:r>
            <a:endParaRPr lang="en-US">
              <a:solidFill>
                <a:schemeClr val="bg1"/>
              </a:solidFill>
              <a:cs typeface="Arial" panose="020B0604020202020204"/>
            </a:endParaRPr>
          </a:p>
        </p:txBody>
      </p:sp>
      <p:sp>
        <p:nvSpPr>
          <p:cNvPr id="31" name="TextBox 30">
            <a:extLst>
              <a:ext uri="{FF2B5EF4-FFF2-40B4-BE49-F238E27FC236}">
                <a16:creationId xmlns:a16="http://schemas.microsoft.com/office/drawing/2014/main" id="{8E83AC3B-8BB8-B35D-A4FB-96D51A5772DA}"/>
              </a:ext>
            </a:extLst>
          </p:cNvPr>
          <p:cNvSpPr txBox="1"/>
          <p:nvPr/>
        </p:nvSpPr>
        <p:spPr>
          <a:xfrm>
            <a:off x="9462943" y="4714322"/>
            <a:ext cx="1757391"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a:solidFill>
                  <a:srgbClr val="FFFFFF"/>
                </a:solidFill>
                <a:cs typeface="Arial"/>
              </a:rPr>
              <a:t>GI distress may occur upon initial use</a:t>
            </a:r>
          </a:p>
        </p:txBody>
      </p:sp>
      <p:sp>
        <p:nvSpPr>
          <p:cNvPr id="32" name="TextBox 31">
            <a:extLst>
              <a:ext uri="{FF2B5EF4-FFF2-40B4-BE49-F238E27FC236}">
                <a16:creationId xmlns:a16="http://schemas.microsoft.com/office/drawing/2014/main" id="{232C366B-8CCE-0AE4-64BB-256F5E04FBB0}"/>
              </a:ext>
            </a:extLst>
          </p:cNvPr>
          <p:cNvSpPr txBox="1"/>
          <p:nvPr/>
        </p:nvSpPr>
        <p:spPr>
          <a:xfrm>
            <a:off x="9422788" y="5474715"/>
            <a:ext cx="2372088"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
                <a:schemeClr val="accent1"/>
              </a:buClr>
            </a:pPr>
            <a:r>
              <a:rPr lang="en-US" sz="1300">
                <a:solidFill>
                  <a:schemeClr val="bg1"/>
                </a:solidFill>
              </a:rPr>
              <a:t>Digestive health, immune balance, gut flora modulation</a:t>
            </a:r>
          </a:p>
        </p:txBody>
      </p:sp>
      <p:sp>
        <p:nvSpPr>
          <p:cNvPr id="33" name="TextBox 32">
            <a:extLst>
              <a:ext uri="{FF2B5EF4-FFF2-40B4-BE49-F238E27FC236}">
                <a16:creationId xmlns:a16="http://schemas.microsoft.com/office/drawing/2014/main" id="{C38BDF02-42EA-ED66-5242-B4246355EF85}"/>
              </a:ext>
            </a:extLst>
          </p:cNvPr>
          <p:cNvSpPr txBox="1"/>
          <p:nvPr/>
        </p:nvSpPr>
        <p:spPr>
          <a:xfrm>
            <a:off x="9386733" y="3338033"/>
            <a:ext cx="237201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rPr>
              <a:t>10% recommended</a:t>
            </a:r>
            <a:endParaRPr lang="en-US" sz="1400">
              <a:solidFill>
                <a:schemeClr val="bg1"/>
              </a:solidFill>
              <a:cs typeface="Arial"/>
            </a:endParaRPr>
          </a:p>
        </p:txBody>
      </p:sp>
      <p:sp>
        <p:nvSpPr>
          <p:cNvPr id="4" name="TextBox 3">
            <a:extLst>
              <a:ext uri="{FF2B5EF4-FFF2-40B4-BE49-F238E27FC236}">
                <a16:creationId xmlns:a16="http://schemas.microsoft.com/office/drawing/2014/main" id="{32DC0ACA-307F-F730-B590-980CDD5562E6}"/>
              </a:ext>
            </a:extLst>
          </p:cNvPr>
          <p:cNvSpPr txBox="1"/>
          <p:nvPr/>
        </p:nvSpPr>
        <p:spPr>
          <a:xfrm>
            <a:off x="6300469" y="1674865"/>
            <a:ext cx="2501211" cy="6924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a:solidFill>
                  <a:srgbClr val="FFFFFF"/>
                </a:solidFill>
                <a:cs typeface="Arial"/>
              </a:rPr>
              <a:t>No contamination potential because the organisms are heat-inactivated</a:t>
            </a:r>
            <a:endParaRPr lang="en-US" sz="1300">
              <a:cs typeface="Arial"/>
            </a:endParaRPr>
          </a:p>
        </p:txBody>
      </p:sp>
      <p:sp>
        <p:nvSpPr>
          <p:cNvPr id="5" name="TextBox 4">
            <a:extLst>
              <a:ext uri="{FF2B5EF4-FFF2-40B4-BE49-F238E27FC236}">
                <a16:creationId xmlns:a16="http://schemas.microsoft.com/office/drawing/2014/main" id="{A1110179-3FE8-DD40-BF0F-70F88BDE61BF}"/>
              </a:ext>
            </a:extLst>
          </p:cNvPr>
          <p:cNvSpPr txBox="1"/>
          <p:nvPr/>
        </p:nvSpPr>
        <p:spPr>
          <a:xfrm>
            <a:off x="9397790" y="1674547"/>
            <a:ext cx="2501211" cy="6924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50">
                <a:solidFill>
                  <a:srgbClr val="FFFFFF"/>
                </a:solidFill>
                <a:cs typeface="Arial"/>
              </a:rPr>
              <a:t>Specialized cleaning and isolation procedures needed</a:t>
            </a:r>
            <a:endParaRPr lang="en-US" sz="1250">
              <a:cs typeface="Arial"/>
            </a:endParaRPr>
          </a:p>
          <a:p>
            <a:r>
              <a:rPr lang="en-US" sz="1250">
                <a:solidFill>
                  <a:srgbClr val="FFFFFF"/>
                </a:solidFill>
                <a:cs typeface="Arial"/>
              </a:rPr>
              <a:t>to prevent spore contamination</a:t>
            </a:r>
            <a:endParaRPr lang="en-US" sz="1250">
              <a:cs typeface="Arial"/>
            </a:endParaRPr>
          </a:p>
        </p:txBody>
      </p:sp>
      <p:sp>
        <p:nvSpPr>
          <p:cNvPr id="2" name="Rectangle 1">
            <a:extLst>
              <a:ext uri="{FF2B5EF4-FFF2-40B4-BE49-F238E27FC236}">
                <a16:creationId xmlns:a16="http://schemas.microsoft.com/office/drawing/2014/main" id="{7DCB4E97-068B-9733-6021-A9C6453B78F9}"/>
              </a:ext>
            </a:extLst>
          </p:cNvPr>
          <p:cNvSpPr/>
          <p:nvPr/>
        </p:nvSpPr>
        <p:spPr>
          <a:xfrm>
            <a:off x="3485322" y="3037540"/>
            <a:ext cx="8413679" cy="30849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5789924-47CA-5CFE-238F-966D1FF22A9C}"/>
              </a:ext>
            </a:extLst>
          </p:cNvPr>
          <p:cNvPicPr>
            <a:picLocks noChangeAspect="1"/>
          </p:cNvPicPr>
          <p:nvPr/>
        </p:nvPicPr>
        <p:blipFill>
          <a:blip r:embed="rId2"/>
          <a:srcRect l="-1" t="19069" r="18715"/>
          <a:stretch/>
        </p:blipFill>
        <p:spPr>
          <a:xfrm flipH="1">
            <a:off x="4520" y="0"/>
            <a:ext cx="3719304" cy="3703034"/>
          </a:xfrm>
          <a:prstGeom prst="rect">
            <a:avLst/>
          </a:prstGeom>
        </p:spPr>
      </p:pic>
      <p:pic>
        <p:nvPicPr>
          <p:cNvPr id="8" name="Picture 7" descr="A diagram of a variety of tablets&#10;&#10;Description automatically generated with medium confidence">
            <a:extLst>
              <a:ext uri="{FF2B5EF4-FFF2-40B4-BE49-F238E27FC236}">
                <a16:creationId xmlns:a16="http://schemas.microsoft.com/office/drawing/2014/main" id="{182B0770-BB39-A4DC-E71B-8C50358CA186}"/>
              </a:ext>
            </a:extLst>
          </p:cNvPr>
          <p:cNvPicPr>
            <a:picLocks noChangeAspect="1"/>
          </p:cNvPicPr>
          <p:nvPr/>
        </p:nvPicPr>
        <p:blipFill rotWithShape="1">
          <a:blip r:embed="rId3"/>
          <a:srcRect l="9456" t="2552" r="29841" b="15004"/>
          <a:stretch/>
        </p:blipFill>
        <p:spPr>
          <a:xfrm>
            <a:off x="3686297" y="188536"/>
            <a:ext cx="7767909" cy="5934456"/>
          </a:xfrm>
          <a:prstGeom prst="rect">
            <a:avLst/>
          </a:prstGeom>
        </p:spPr>
      </p:pic>
      <p:sp>
        <p:nvSpPr>
          <p:cNvPr id="7" name="Slide Number Placeholder 2">
            <a:extLst>
              <a:ext uri="{FF2B5EF4-FFF2-40B4-BE49-F238E27FC236}">
                <a16:creationId xmlns:a16="http://schemas.microsoft.com/office/drawing/2014/main" id="{EB0D8048-266F-0765-0989-DB830ECADA88}"/>
              </a:ext>
            </a:extLst>
          </p:cNvPr>
          <p:cNvSpPr txBox="1">
            <a:spLocks/>
          </p:cNvSpPr>
          <p:nvPr/>
        </p:nvSpPr>
        <p:spPr>
          <a:xfrm>
            <a:off x="10701147" y="6507988"/>
            <a:ext cx="805051" cy="365125"/>
          </a:xfrm>
          <a:prstGeom prst="rect">
            <a:avLst/>
          </a:prstGeom>
        </p:spPr>
        <p:txBody>
          <a:bodyPr/>
          <a:lstStyle>
            <a:defPPr>
              <a:defRPr lang="en-US"/>
            </a:defPPr>
            <a:lvl1pPr marL="0" algn="r" defTabSz="914400" rtl="0" eaLnBrk="1" latinLnBrk="0" hangingPunct="1">
              <a:defRPr sz="1000" kern="1200">
                <a:solidFill>
                  <a:srgbClr val="1E819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PAGE </a:t>
            </a:r>
            <a:fld id="{BDBF9DCE-55C5-154E-AC34-7A0AB594817D}" type="slidenum">
              <a:rPr lang="en-US" smtClean="0"/>
              <a:pPr/>
              <a:t>31</a:t>
            </a:fld>
            <a:endParaRPr lang="en-US"/>
          </a:p>
        </p:txBody>
      </p:sp>
    </p:spTree>
    <p:extLst>
      <p:ext uri="{BB962C8B-B14F-4D97-AF65-F5344CB8AC3E}">
        <p14:creationId xmlns:p14="http://schemas.microsoft.com/office/powerpoint/2010/main" val="8764315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B9FC5-22E5-19BB-E6F8-D9B6DDCAF9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B15AA8-C51C-4952-EC5F-E0450F7FC21D}"/>
              </a:ext>
            </a:extLst>
          </p:cNvPr>
          <p:cNvSpPr>
            <a:spLocks noGrp="1"/>
          </p:cNvSpPr>
          <p:nvPr>
            <p:ph type="title"/>
          </p:nvPr>
        </p:nvSpPr>
        <p:spPr>
          <a:xfrm>
            <a:off x="220742" y="-1769636"/>
            <a:ext cx="9484406" cy="3045558"/>
          </a:xfrm>
        </p:spPr>
        <p:txBody>
          <a:bodyPr>
            <a:normAutofit/>
          </a:bodyPr>
          <a:lstStyle/>
          <a:p>
            <a:r>
              <a:rPr lang="en-US" sz="3600">
                <a:solidFill>
                  <a:srgbClr val="15788D"/>
                </a:solidFill>
                <a:latin typeface="Arial"/>
                <a:cs typeface="Arial"/>
              </a:rPr>
              <a:t>LP815</a:t>
            </a:r>
            <a:r>
              <a:rPr lang="en-US" sz="3600" baseline="30000">
                <a:solidFill>
                  <a:srgbClr val="15788D"/>
                </a:solidFill>
                <a:latin typeface="Arial"/>
                <a:cs typeface="Arial"/>
              </a:rPr>
              <a:t>®</a:t>
            </a:r>
            <a:r>
              <a:rPr lang="en-US" sz="3600">
                <a:solidFill>
                  <a:srgbClr val="15788D"/>
                </a:solidFill>
                <a:latin typeface="Arial"/>
                <a:cs typeface="Arial"/>
              </a:rPr>
              <a:t> </a:t>
            </a:r>
            <a:r>
              <a:rPr lang="en-US" sz="3600">
                <a:solidFill>
                  <a:srgbClr val="6A85E5"/>
                </a:solidFill>
                <a:latin typeface="Arial"/>
                <a:cs typeface="Arial"/>
              </a:rPr>
              <a:t>Compatibility</a:t>
            </a:r>
            <a:endParaRPr lang="en-US" sz="3600">
              <a:solidFill>
                <a:srgbClr val="6A85E5"/>
              </a:solidFill>
            </a:endParaRPr>
          </a:p>
        </p:txBody>
      </p:sp>
      <p:sp>
        <p:nvSpPr>
          <p:cNvPr id="3" name="Text Placeholder 2">
            <a:extLst>
              <a:ext uri="{FF2B5EF4-FFF2-40B4-BE49-F238E27FC236}">
                <a16:creationId xmlns:a16="http://schemas.microsoft.com/office/drawing/2014/main" id="{F2BFF5A3-C713-7C2A-C15A-6D8BF611E73D}"/>
              </a:ext>
            </a:extLst>
          </p:cNvPr>
          <p:cNvSpPr>
            <a:spLocks noGrp="1"/>
          </p:cNvSpPr>
          <p:nvPr>
            <p:ph type="body" idx="1"/>
          </p:nvPr>
        </p:nvSpPr>
        <p:spPr>
          <a:xfrm>
            <a:off x="221481" y="1923265"/>
            <a:ext cx="8352321" cy="1404131"/>
          </a:xfrm>
        </p:spPr>
        <p:txBody>
          <a:bodyPr vert="horz" lIns="91440" tIns="45720" rIns="91440" bIns="45720" rtlCol="0" anchor="t">
            <a:noAutofit/>
          </a:bodyPr>
          <a:lstStyle/>
          <a:p>
            <a:pPr>
              <a:buClr>
                <a:srgbClr val="6A85E5"/>
              </a:buClr>
            </a:pPr>
            <a:br>
              <a:rPr lang="en-US" sz="1600" dirty="0"/>
            </a:br>
            <a:r>
              <a:rPr lang="en-US" dirty="0">
                <a:latin typeface="Arial"/>
                <a:cs typeface="Arial"/>
              </a:rPr>
              <a:t>LP815 has been tested to be stable and compatible with the following sleep supplements in powder format when combined and stored at room temperature for 1 week. </a:t>
            </a:r>
          </a:p>
          <a:p>
            <a:endParaRPr lang="en-US" dirty="0"/>
          </a:p>
          <a:p>
            <a:endParaRPr lang="en-US" dirty="0"/>
          </a:p>
          <a:p>
            <a:endParaRPr lang="en-US" dirty="0"/>
          </a:p>
        </p:txBody>
      </p:sp>
      <p:sp>
        <p:nvSpPr>
          <p:cNvPr id="19" name="TextBox 18">
            <a:extLst>
              <a:ext uri="{FF2B5EF4-FFF2-40B4-BE49-F238E27FC236}">
                <a16:creationId xmlns:a16="http://schemas.microsoft.com/office/drawing/2014/main" id="{AC5BDFDD-9252-6E06-57E9-C4D7DF8EEEDE}"/>
              </a:ext>
            </a:extLst>
          </p:cNvPr>
          <p:cNvSpPr txBox="1"/>
          <p:nvPr/>
        </p:nvSpPr>
        <p:spPr>
          <a:xfrm>
            <a:off x="9359153" y="7996518"/>
            <a:ext cx="184731" cy="369332"/>
          </a:xfrm>
          <a:prstGeom prst="rect">
            <a:avLst/>
          </a:prstGeom>
          <a:noFill/>
        </p:spPr>
        <p:txBody>
          <a:bodyPr wrap="none" rtlCol="0">
            <a:spAutoFit/>
          </a:bodyPr>
          <a:lstStyle/>
          <a:p>
            <a:endParaRPr lang="en-US"/>
          </a:p>
        </p:txBody>
      </p:sp>
      <p:pic>
        <p:nvPicPr>
          <p:cNvPr id="4" name="Picture 3">
            <a:extLst>
              <a:ext uri="{FF2B5EF4-FFF2-40B4-BE49-F238E27FC236}">
                <a16:creationId xmlns:a16="http://schemas.microsoft.com/office/drawing/2014/main" id="{9CFD734F-D5E1-A5D7-FCF8-D0325371DD63}"/>
              </a:ext>
            </a:extLst>
          </p:cNvPr>
          <p:cNvPicPr>
            <a:picLocks noChangeAspect="1"/>
          </p:cNvPicPr>
          <p:nvPr/>
        </p:nvPicPr>
        <p:blipFill>
          <a:blip r:embed="rId3" cstate="email">
            <a:extLst>
              <a:ext uri="{28A0092B-C50C-407E-A947-70E740481C1C}">
                <a14:useLocalDpi xmlns:a14="http://schemas.microsoft.com/office/drawing/2010/main"/>
              </a:ext>
            </a:extLst>
          </a:blip>
          <a:srcRect l="-1" t="19069" r="18715"/>
          <a:stretch/>
        </p:blipFill>
        <p:spPr>
          <a:xfrm>
            <a:off x="8928965" y="0"/>
            <a:ext cx="3264811" cy="3250580"/>
          </a:xfrm>
          <a:prstGeom prst="rect">
            <a:avLst/>
          </a:prstGeom>
        </p:spPr>
      </p:pic>
      <p:sp>
        <p:nvSpPr>
          <p:cNvPr id="9" name="Slide Number Placeholder 2">
            <a:extLst>
              <a:ext uri="{FF2B5EF4-FFF2-40B4-BE49-F238E27FC236}">
                <a16:creationId xmlns:a16="http://schemas.microsoft.com/office/drawing/2014/main" id="{63448647-4899-FB3F-ADF9-77B0737FD8E8}"/>
              </a:ext>
            </a:extLst>
          </p:cNvPr>
          <p:cNvSpPr txBox="1">
            <a:spLocks/>
          </p:cNvSpPr>
          <p:nvPr/>
        </p:nvSpPr>
        <p:spPr>
          <a:xfrm>
            <a:off x="10698139" y="6355588"/>
            <a:ext cx="80505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t>PAGE </a:t>
            </a:r>
            <a:fld id="{BDBF9DCE-55C5-154E-AC34-7A0AB594817D}" type="slidenum">
              <a:rPr lang="en-US" sz="1050" smtClean="0"/>
              <a:pPr/>
              <a:t>32</a:t>
            </a:fld>
            <a:endParaRPr lang="en-US" sz="1050"/>
          </a:p>
        </p:txBody>
      </p:sp>
      <p:sp>
        <p:nvSpPr>
          <p:cNvPr id="8" name="TextBox 7">
            <a:extLst>
              <a:ext uri="{FF2B5EF4-FFF2-40B4-BE49-F238E27FC236}">
                <a16:creationId xmlns:a16="http://schemas.microsoft.com/office/drawing/2014/main" id="{E34525DE-5B98-BF82-7648-067AC2081204}"/>
              </a:ext>
            </a:extLst>
          </p:cNvPr>
          <p:cNvSpPr txBox="1"/>
          <p:nvPr/>
        </p:nvSpPr>
        <p:spPr>
          <a:xfrm>
            <a:off x="220742" y="3530605"/>
            <a:ext cx="7733285"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a:buChar char="•"/>
            </a:pPr>
            <a:r>
              <a:rPr lang="en-US" sz="2800" dirty="0">
                <a:cs typeface="Arial" panose="020B0604020202020204"/>
              </a:rPr>
              <a:t>L-Theanine – 200mg</a:t>
            </a:r>
          </a:p>
          <a:p>
            <a:pPr marL="285750" indent="-285750">
              <a:buFont typeface="Arial"/>
              <a:buChar char="•"/>
            </a:pPr>
            <a:r>
              <a:rPr lang="en-US" sz="2800" dirty="0">
                <a:cs typeface="Arial" panose="020B0604020202020204"/>
              </a:rPr>
              <a:t>Magnesium L-</a:t>
            </a:r>
            <a:r>
              <a:rPr lang="en-US" sz="2800" dirty="0" err="1">
                <a:cs typeface="Arial" panose="020B0604020202020204"/>
              </a:rPr>
              <a:t>Threonate</a:t>
            </a:r>
            <a:r>
              <a:rPr lang="en-US" sz="2800" dirty="0">
                <a:cs typeface="Arial" panose="020B0604020202020204"/>
              </a:rPr>
              <a:t> – 144mg</a:t>
            </a:r>
          </a:p>
          <a:p>
            <a:pPr marL="285750" indent="-285750">
              <a:buFont typeface="Arial"/>
              <a:buChar char="•"/>
            </a:pPr>
            <a:r>
              <a:rPr lang="en-US" sz="2800" dirty="0">
                <a:cs typeface="Arial" panose="020B0604020202020204"/>
              </a:rPr>
              <a:t>Ashwagandha – 600mg</a:t>
            </a:r>
          </a:p>
          <a:p>
            <a:pPr marL="285750" indent="-285750">
              <a:buFont typeface="Arial"/>
              <a:buChar char="•"/>
            </a:pPr>
            <a:r>
              <a:rPr lang="en-US" sz="2800" dirty="0">
                <a:cs typeface="Arial" panose="020B0604020202020204"/>
              </a:rPr>
              <a:t>Melatonin – 10mg </a:t>
            </a:r>
          </a:p>
          <a:p>
            <a:endParaRPr lang="en-US" dirty="0">
              <a:cs typeface="Arial" panose="020B0604020202020204"/>
            </a:endParaRPr>
          </a:p>
        </p:txBody>
      </p:sp>
      <p:sp>
        <p:nvSpPr>
          <p:cNvPr id="5" name="TextBox 4">
            <a:extLst>
              <a:ext uri="{FF2B5EF4-FFF2-40B4-BE49-F238E27FC236}">
                <a16:creationId xmlns:a16="http://schemas.microsoft.com/office/drawing/2014/main" id="{0162B8D7-4724-42C4-0657-C72EC81046D6}"/>
              </a:ext>
            </a:extLst>
          </p:cNvPr>
          <p:cNvSpPr txBox="1"/>
          <p:nvPr/>
        </p:nvSpPr>
        <p:spPr>
          <a:xfrm>
            <a:off x="220742" y="5826695"/>
            <a:ext cx="6994222" cy="369332"/>
          </a:xfrm>
          <a:prstGeom prst="rect">
            <a:avLst/>
          </a:prstGeom>
          <a:noFill/>
        </p:spPr>
        <p:txBody>
          <a:bodyPr wrap="none" rtlCol="0">
            <a:spAutoFit/>
          </a:bodyPr>
          <a:lstStyle/>
          <a:p>
            <a:r>
              <a:rPr lang="en-US" dirty="0"/>
              <a:t>*Sleep supplements were tested in capsule concentration amounts</a:t>
            </a:r>
          </a:p>
        </p:txBody>
      </p:sp>
    </p:spTree>
    <p:extLst>
      <p:ext uri="{BB962C8B-B14F-4D97-AF65-F5344CB8AC3E}">
        <p14:creationId xmlns:p14="http://schemas.microsoft.com/office/powerpoint/2010/main" val="14099489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432BAF-C903-ECB7-C4F2-6F321DE170BE}"/>
              </a:ext>
            </a:extLst>
          </p:cNvPr>
          <p:cNvSpPr>
            <a:spLocks noGrp="1"/>
          </p:cNvSpPr>
          <p:nvPr>
            <p:ph idx="1"/>
          </p:nvPr>
        </p:nvSpPr>
        <p:spPr>
          <a:xfrm>
            <a:off x="4466219" y="375296"/>
            <a:ext cx="6720015" cy="1591756"/>
          </a:xfrm>
        </p:spPr>
        <p:txBody>
          <a:bodyPr vert="horz" lIns="91440" tIns="45720" rIns="91440" bIns="45720" rtlCol="0" anchor="t">
            <a:normAutofit/>
          </a:bodyPr>
          <a:lstStyle/>
          <a:p>
            <a:r>
              <a:rPr lang="en-US" sz="1800">
                <a:latin typeface="Arial"/>
                <a:cs typeface="Arial"/>
              </a:rPr>
              <a:t>16S rRNA sequencing positively identified each strain</a:t>
            </a:r>
          </a:p>
          <a:p>
            <a:r>
              <a:rPr lang="en-US" sz="1800">
                <a:latin typeface="Arial"/>
                <a:cs typeface="Arial"/>
              </a:rPr>
              <a:t>Cross streaking of LP815 against each of the commercially available probiotic strain did not result in a growth inhibition of either the commercially available probiotics or of LP815.</a:t>
            </a:r>
          </a:p>
        </p:txBody>
      </p:sp>
      <p:sp>
        <p:nvSpPr>
          <p:cNvPr id="4" name="Text Placeholder 3">
            <a:extLst>
              <a:ext uri="{FF2B5EF4-FFF2-40B4-BE49-F238E27FC236}">
                <a16:creationId xmlns:a16="http://schemas.microsoft.com/office/drawing/2014/main" id="{2AEEBF01-6989-8DEF-DEBB-CC4A913493D4}"/>
              </a:ext>
            </a:extLst>
          </p:cNvPr>
          <p:cNvSpPr>
            <a:spLocks noGrp="1"/>
          </p:cNvSpPr>
          <p:nvPr>
            <p:ph type="body" sz="quarter" idx="15"/>
          </p:nvPr>
        </p:nvSpPr>
        <p:spPr>
          <a:xfrm>
            <a:off x="411633" y="714152"/>
            <a:ext cx="3649727" cy="2505800"/>
          </a:xfrm>
        </p:spPr>
        <p:txBody>
          <a:bodyPr vert="horz" lIns="91440" tIns="45720" rIns="91440" bIns="45720" rtlCol="0" anchor="t">
            <a:normAutofit/>
          </a:bodyPr>
          <a:lstStyle/>
          <a:p>
            <a:r>
              <a:rPr lang="en-US" sz="2800">
                <a:latin typeface="Arial"/>
                <a:cs typeface="Arial"/>
              </a:rPr>
              <a:t>LP815</a:t>
            </a:r>
            <a:r>
              <a:rPr lang="en-US" sz="2800" baseline="30000">
                <a:latin typeface="Arial"/>
                <a:cs typeface="Arial"/>
              </a:rPr>
              <a:t>®</a:t>
            </a:r>
            <a:r>
              <a:rPr lang="en-US" sz="2800">
                <a:latin typeface="Arial"/>
                <a:cs typeface="Arial"/>
              </a:rPr>
              <a:t> is viable and compatible with commercially available vaginal health strains.</a:t>
            </a:r>
            <a:endParaRPr lang="en-US"/>
          </a:p>
        </p:txBody>
      </p:sp>
      <p:sp>
        <p:nvSpPr>
          <p:cNvPr id="5" name="Slide Number Placeholder 4">
            <a:extLst>
              <a:ext uri="{FF2B5EF4-FFF2-40B4-BE49-F238E27FC236}">
                <a16:creationId xmlns:a16="http://schemas.microsoft.com/office/drawing/2014/main" id="{8983AC86-4173-26A0-8CC0-19976C381F9E}"/>
              </a:ext>
            </a:extLst>
          </p:cNvPr>
          <p:cNvSpPr>
            <a:spLocks noGrp="1"/>
          </p:cNvSpPr>
          <p:nvPr>
            <p:ph type="sldNum" sz="quarter" idx="14"/>
          </p:nvPr>
        </p:nvSpPr>
        <p:spPr/>
        <p:txBody>
          <a:bodyPr/>
          <a:lstStyle/>
          <a:p>
            <a:r>
              <a:rPr lang="en-US"/>
              <a:t>PAGE </a:t>
            </a:r>
            <a:fld id="{BDBF9DCE-55C5-154E-AC34-7A0AB594817D}" type="slidenum">
              <a:rPr lang="en-US" smtClean="0"/>
              <a:pPr/>
              <a:t>33</a:t>
            </a:fld>
            <a:endParaRPr lang="en-US"/>
          </a:p>
        </p:txBody>
      </p:sp>
      <p:pic>
        <p:nvPicPr>
          <p:cNvPr id="8" name="Picture 7" descr="A round yellow object with a cross in it&#10;&#10;AI-generated content may be incorrect.">
            <a:extLst>
              <a:ext uri="{FF2B5EF4-FFF2-40B4-BE49-F238E27FC236}">
                <a16:creationId xmlns:a16="http://schemas.microsoft.com/office/drawing/2014/main" id="{423CC194-1D6C-0081-00B0-D626E6D2F663}"/>
              </a:ext>
            </a:extLst>
          </p:cNvPr>
          <p:cNvPicPr>
            <a:picLocks noChangeAspect="1"/>
          </p:cNvPicPr>
          <p:nvPr/>
        </p:nvPicPr>
        <p:blipFill>
          <a:blip r:embed="rId2"/>
          <a:srcRect l="22666" t="23869" r="22129" b="25685"/>
          <a:stretch/>
        </p:blipFill>
        <p:spPr>
          <a:xfrm>
            <a:off x="530387" y="3208077"/>
            <a:ext cx="3053775" cy="2790490"/>
          </a:xfrm>
          <a:prstGeom prst="rect">
            <a:avLst/>
          </a:prstGeom>
        </p:spPr>
      </p:pic>
      <p:pic>
        <p:nvPicPr>
          <p:cNvPr id="17" name="Picture 16" descr="A diagram of a structure&#10;&#10;Description automatically generated with medium confidence">
            <a:extLst>
              <a:ext uri="{FF2B5EF4-FFF2-40B4-BE49-F238E27FC236}">
                <a16:creationId xmlns:a16="http://schemas.microsoft.com/office/drawing/2014/main" id="{236704C4-5256-B70C-4ED8-64ABC624F623}"/>
              </a:ext>
            </a:extLst>
          </p:cNvPr>
          <p:cNvPicPr>
            <a:picLocks noChangeAspect="1"/>
          </p:cNvPicPr>
          <p:nvPr/>
        </p:nvPicPr>
        <p:blipFill>
          <a:blip r:embed="rId3"/>
          <a:stretch>
            <a:fillRect/>
          </a:stretch>
        </p:blipFill>
        <p:spPr>
          <a:xfrm>
            <a:off x="4681750" y="1967052"/>
            <a:ext cx="7191800" cy="4043390"/>
          </a:xfrm>
          <a:prstGeom prst="roundRect">
            <a:avLst/>
          </a:prstGeom>
          <a:effectLst>
            <a:outerShdw blurRad="50800" dist="50800" dir="5400000" sx="1000" sy="1000" algn="ctr" rotWithShape="0">
              <a:srgbClr val="000000">
                <a:alpha val="43137"/>
              </a:srgbClr>
            </a:outerShdw>
          </a:effectLst>
        </p:spPr>
      </p:pic>
      <p:sp>
        <p:nvSpPr>
          <p:cNvPr id="2" name="TextBox 1">
            <a:extLst>
              <a:ext uri="{FF2B5EF4-FFF2-40B4-BE49-F238E27FC236}">
                <a16:creationId xmlns:a16="http://schemas.microsoft.com/office/drawing/2014/main" id="{074C4095-1054-C265-D2A0-D4078944D84F}"/>
              </a:ext>
            </a:extLst>
          </p:cNvPr>
          <p:cNvSpPr txBox="1"/>
          <p:nvPr/>
        </p:nvSpPr>
        <p:spPr>
          <a:xfrm>
            <a:off x="7826226" y="5232400"/>
            <a:ext cx="824288" cy="261610"/>
          </a:xfrm>
          <a:prstGeom prst="rect">
            <a:avLst/>
          </a:prstGeom>
          <a:solidFill>
            <a:schemeClr val="tx1"/>
          </a:solidFill>
        </p:spPr>
        <p:txBody>
          <a:bodyPr wrap="square" rtlCol="0">
            <a:spAutoFit/>
          </a:bodyPr>
          <a:lstStyle/>
          <a:p>
            <a:r>
              <a:rPr lang="en-US" sz="1050" b="1">
                <a:solidFill>
                  <a:schemeClr val="bg1"/>
                </a:solidFill>
              </a:rPr>
              <a:t>SNZ 1969</a:t>
            </a:r>
          </a:p>
        </p:txBody>
      </p:sp>
    </p:spTree>
    <p:extLst>
      <p:ext uri="{BB962C8B-B14F-4D97-AF65-F5344CB8AC3E}">
        <p14:creationId xmlns:p14="http://schemas.microsoft.com/office/powerpoint/2010/main" val="23116916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F50AB717-0580-522C-007F-981106727A22}"/>
              </a:ext>
            </a:extLst>
          </p:cNvPr>
          <p:cNvSpPr/>
          <p:nvPr/>
        </p:nvSpPr>
        <p:spPr>
          <a:xfrm>
            <a:off x="904367" y="2937044"/>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CAPSULES</a:t>
            </a:r>
          </a:p>
        </p:txBody>
      </p:sp>
      <p:sp>
        <p:nvSpPr>
          <p:cNvPr id="6" name="Slide Number Placeholder 15">
            <a:extLst>
              <a:ext uri="{FF2B5EF4-FFF2-40B4-BE49-F238E27FC236}">
                <a16:creationId xmlns:a16="http://schemas.microsoft.com/office/drawing/2014/main" id="{589B1CF1-4F8E-FA31-FB96-2B1E5B95518E}"/>
              </a:ext>
            </a:extLst>
          </p:cNvPr>
          <p:cNvSpPr>
            <a:spLocks noGrp="1"/>
          </p:cNvSpPr>
          <p:nvPr>
            <p:ph type="sldNum" sz="quarter" idx="14"/>
          </p:nvPr>
        </p:nvSpPr>
        <p:spPr>
          <a:xfrm>
            <a:off x="10785918" y="6358055"/>
            <a:ext cx="742122" cy="337166"/>
          </a:xfrm>
          <a:prstGeom prst="rect">
            <a:avLst/>
          </a:prstGeom>
        </p:spPr>
        <p:txBody>
          <a:bodyPr/>
          <a:lstStyle>
            <a:lvl1pPr>
              <a:defRPr sz="1000">
                <a:solidFill>
                  <a:srgbClr val="1E8197"/>
                </a:solidFill>
              </a:defRPr>
            </a:lvl1pPr>
          </a:lstStyle>
          <a:p>
            <a:r>
              <a:rPr lang="en-US"/>
              <a:t>PAGE </a:t>
            </a:r>
            <a:fld id="{BDBF9DCE-55C5-154E-AC34-7A0AB594817D}" type="slidenum">
              <a:rPr lang="en-US" smtClean="0"/>
              <a:pPr/>
              <a:t>34</a:t>
            </a:fld>
            <a:endParaRPr lang="en-US"/>
          </a:p>
        </p:txBody>
      </p:sp>
      <p:sp>
        <p:nvSpPr>
          <p:cNvPr id="2" name="Title 1">
            <a:extLst>
              <a:ext uri="{FF2B5EF4-FFF2-40B4-BE49-F238E27FC236}">
                <a16:creationId xmlns:a16="http://schemas.microsoft.com/office/drawing/2014/main" id="{189BDA69-9A26-6B15-DD59-66C1CF64E5C9}"/>
              </a:ext>
            </a:extLst>
          </p:cNvPr>
          <p:cNvSpPr>
            <a:spLocks noGrp="1"/>
          </p:cNvSpPr>
          <p:nvPr>
            <p:ph type="title" idx="4294967295"/>
          </p:nvPr>
        </p:nvSpPr>
        <p:spPr>
          <a:xfrm>
            <a:off x="516757" y="312369"/>
            <a:ext cx="9881551" cy="823072"/>
          </a:xfrm>
        </p:spPr>
        <p:txBody>
          <a:bodyPr>
            <a:normAutofit/>
          </a:bodyPr>
          <a:lstStyle/>
          <a:p>
            <a:r>
              <a:rPr lang="en-US" sz="3600">
                <a:solidFill>
                  <a:schemeClr val="tx1"/>
                </a:solidFill>
                <a:latin typeface="Arial"/>
                <a:cs typeface="Arial"/>
              </a:rPr>
              <a:t>LP815™ Applications</a:t>
            </a:r>
            <a:endParaRPr lang="en-US" sz="3600">
              <a:solidFill>
                <a:schemeClr val="tx1"/>
              </a:solidFill>
            </a:endParaRPr>
          </a:p>
        </p:txBody>
      </p:sp>
      <p:sp>
        <p:nvSpPr>
          <p:cNvPr id="3" name="Oval 2">
            <a:extLst>
              <a:ext uri="{FF2B5EF4-FFF2-40B4-BE49-F238E27FC236}">
                <a16:creationId xmlns:a16="http://schemas.microsoft.com/office/drawing/2014/main" id="{85018F24-E3BD-0565-FE7B-7ADE3B74CDD4}"/>
              </a:ext>
            </a:extLst>
          </p:cNvPr>
          <p:cNvSpPr/>
          <p:nvPr/>
        </p:nvSpPr>
        <p:spPr>
          <a:xfrm>
            <a:off x="1249730" y="1308164"/>
            <a:ext cx="1650058" cy="1650058"/>
          </a:xfrm>
          <a:prstGeom prst="ellipse">
            <a:avLst/>
          </a:prstGeom>
          <a:solidFill>
            <a:srgbClr val="D1E7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7FDFC137-F40E-B515-E4D3-3CDABBE93567}"/>
              </a:ext>
            </a:extLst>
          </p:cNvPr>
          <p:cNvSpPr/>
          <p:nvPr/>
        </p:nvSpPr>
        <p:spPr>
          <a:xfrm>
            <a:off x="3522876" y="2937044"/>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TABLETS</a:t>
            </a:r>
          </a:p>
        </p:txBody>
      </p:sp>
      <p:sp>
        <p:nvSpPr>
          <p:cNvPr id="23" name="Oval 22">
            <a:extLst>
              <a:ext uri="{FF2B5EF4-FFF2-40B4-BE49-F238E27FC236}">
                <a16:creationId xmlns:a16="http://schemas.microsoft.com/office/drawing/2014/main" id="{6EAEB9D4-143E-51A3-A566-460F25ACB2FF}"/>
              </a:ext>
            </a:extLst>
          </p:cNvPr>
          <p:cNvSpPr/>
          <p:nvPr/>
        </p:nvSpPr>
        <p:spPr>
          <a:xfrm>
            <a:off x="3807475" y="1308164"/>
            <a:ext cx="1650058" cy="1650058"/>
          </a:xfrm>
          <a:prstGeom prst="ellipse">
            <a:avLst/>
          </a:prstGeom>
          <a:solidFill>
            <a:srgbClr val="D1E7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87866248-1597-4EE6-CAE6-009B3AA49EE9}"/>
              </a:ext>
            </a:extLst>
          </p:cNvPr>
          <p:cNvSpPr/>
          <p:nvPr/>
        </p:nvSpPr>
        <p:spPr>
          <a:xfrm>
            <a:off x="5988986" y="2937044"/>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POWDERS</a:t>
            </a:r>
          </a:p>
        </p:txBody>
      </p:sp>
      <p:sp>
        <p:nvSpPr>
          <p:cNvPr id="34" name="Oval 33">
            <a:extLst>
              <a:ext uri="{FF2B5EF4-FFF2-40B4-BE49-F238E27FC236}">
                <a16:creationId xmlns:a16="http://schemas.microsoft.com/office/drawing/2014/main" id="{81ACA2B2-7D9C-416B-C730-652120A47643}"/>
              </a:ext>
            </a:extLst>
          </p:cNvPr>
          <p:cNvSpPr/>
          <p:nvPr/>
        </p:nvSpPr>
        <p:spPr>
          <a:xfrm>
            <a:off x="6247656" y="1308164"/>
            <a:ext cx="1650058" cy="1650058"/>
          </a:xfrm>
          <a:prstGeom prst="ellipse">
            <a:avLst/>
          </a:prstGeom>
          <a:solidFill>
            <a:srgbClr val="D1E7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5E276687-6BE2-E158-7977-D9EB950A3F9B}"/>
              </a:ext>
            </a:extLst>
          </p:cNvPr>
          <p:cNvSpPr/>
          <p:nvPr/>
        </p:nvSpPr>
        <p:spPr>
          <a:xfrm>
            <a:off x="5948732" y="5278855"/>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CHOCOLATE</a:t>
            </a:r>
          </a:p>
        </p:txBody>
      </p:sp>
      <p:sp>
        <p:nvSpPr>
          <p:cNvPr id="40" name="Rounded Rectangle 39">
            <a:extLst>
              <a:ext uri="{FF2B5EF4-FFF2-40B4-BE49-F238E27FC236}">
                <a16:creationId xmlns:a16="http://schemas.microsoft.com/office/drawing/2014/main" id="{3FFCF6A4-2670-D2C1-6AB3-C30B5F5AE25E}"/>
              </a:ext>
            </a:extLst>
          </p:cNvPr>
          <p:cNvSpPr/>
          <p:nvPr/>
        </p:nvSpPr>
        <p:spPr>
          <a:xfrm>
            <a:off x="811064" y="5250562"/>
            <a:ext cx="2525630"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YOGURT | KEFIR</a:t>
            </a:r>
          </a:p>
        </p:txBody>
      </p:sp>
      <p:sp>
        <p:nvSpPr>
          <p:cNvPr id="42" name="Oval 41">
            <a:extLst>
              <a:ext uri="{FF2B5EF4-FFF2-40B4-BE49-F238E27FC236}">
                <a16:creationId xmlns:a16="http://schemas.microsoft.com/office/drawing/2014/main" id="{C2FD2746-7B72-CF07-9335-5D46E1061003}"/>
              </a:ext>
            </a:extLst>
          </p:cNvPr>
          <p:cNvSpPr/>
          <p:nvPr/>
        </p:nvSpPr>
        <p:spPr>
          <a:xfrm>
            <a:off x="1231149" y="3641934"/>
            <a:ext cx="1650058" cy="1650058"/>
          </a:xfrm>
          <a:prstGeom prst="ellipse">
            <a:avLst/>
          </a:prstGeom>
          <a:solidFill>
            <a:srgbClr val="D1E7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a:extLst>
              <a:ext uri="{FF2B5EF4-FFF2-40B4-BE49-F238E27FC236}">
                <a16:creationId xmlns:a16="http://schemas.microsoft.com/office/drawing/2014/main" id="{DA20654A-2360-5DE7-603C-FAC1ECAD2F5B}"/>
              </a:ext>
            </a:extLst>
          </p:cNvPr>
          <p:cNvSpPr/>
          <p:nvPr/>
        </p:nvSpPr>
        <p:spPr>
          <a:xfrm>
            <a:off x="3333391" y="5381893"/>
            <a:ext cx="261864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KOMBUCHA</a:t>
            </a:r>
          </a:p>
          <a:p>
            <a:pPr algn="ctr"/>
            <a:r>
              <a:rPr lang="en-US" sz="1600">
                <a:solidFill>
                  <a:schemeClr val="tx1"/>
                </a:solidFill>
              </a:rPr>
              <a:t>non-pasteurized</a:t>
            </a:r>
          </a:p>
        </p:txBody>
      </p:sp>
      <p:sp>
        <p:nvSpPr>
          <p:cNvPr id="45" name="Oval 44">
            <a:extLst>
              <a:ext uri="{FF2B5EF4-FFF2-40B4-BE49-F238E27FC236}">
                <a16:creationId xmlns:a16="http://schemas.microsoft.com/office/drawing/2014/main" id="{E0D4950A-3F1B-FDD0-2BD1-A0D1B23FC5C5}"/>
              </a:ext>
            </a:extLst>
          </p:cNvPr>
          <p:cNvSpPr/>
          <p:nvPr/>
        </p:nvSpPr>
        <p:spPr>
          <a:xfrm>
            <a:off x="3817685" y="3628797"/>
            <a:ext cx="1650058" cy="1650058"/>
          </a:xfrm>
          <a:prstGeom prst="ellipse">
            <a:avLst/>
          </a:prstGeom>
          <a:solidFill>
            <a:srgbClr val="D1E7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AA6E67F-C202-3F87-282B-504A3EF230BC}"/>
              </a:ext>
            </a:extLst>
          </p:cNvPr>
          <p:cNvSpPr/>
          <p:nvPr/>
        </p:nvSpPr>
        <p:spPr>
          <a:xfrm>
            <a:off x="8687836" y="1308164"/>
            <a:ext cx="1650058" cy="1650058"/>
          </a:xfrm>
          <a:prstGeom prst="ellipse">
            <a:avLst/>
          </a:prstGeom>
          <a:solidFill>
            <a:srgbClr val="D1E7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DB5745F-F595-75BF-0E32-91F8F3AC8A8C}"/>
              </a:ext>
            </a:extLst>
          </p:cNvPr>
          <p:cNvSpPr/>
          <p:nvPr/>
        </p:nvSpPr>
        <p:spPr>
          <a:xfrm>
            <a:off x="8687836" y="3641934"/>
            <a:ext cx="1650058" cy="1650058"/>
          </a:xfrm>
          <a:prstGeom prst="ellipse">
            <a:avLst/>
          </a:prstGeom>
          <a:solidFill>
            <a:srgbClr val="D1E7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3E34B31D-0DF0-9721-444E-984AEA3AE990}"/>
              </a:ext>
            </a:extLst>
          </p:cNvPr>
          <p:cNvSpPr/>
          <p:nvPr/>
        </p:nvSpPr>
        <p:spPr>
          <a:xfrm>
            <a:off x="8388913" y="2943731"/>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ICE CREAM</a:t>
            </a:r>
          </a:p>
        </p:txBody>
      </p:sp>
      <p:sp>
        <p:nvSpPr>
          <p:cNvPr id="12" name="Rounded Rectangle 11">
            <a:extLst>
              <a:ext uri="{FF2B5EF4-FFF2-40B4-BE49-F238E27FC236}">
                <a16:creationId xmlns:a16="http://schemas.microsoft.com/office/drawing/2014/main" id="{553819BD-1977-06C5-32FB-5F70127DB7F8}"/>
              </a:ext>
            </a:extLst>
          </p:cNvPr>
          <p:cNvSpPr/>
          <p:nvPr/>
        </p:nvSpPr>
        <p:spPr>
          <a:xfrm>
            <a:off x="7994311" y="5381893"/>
            <a:ext cx="3037107"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50" b="1">
                <a:solidFill>
                  <a:schemeClr val="tx1"/>
                </a:solidFill>
              </a:rPr>
              <a:t>FREEZE-DRIED FRUIT BITES</a:t>
            </a:r>
          </a:p>
          <a:p>
            <a:pPr algn="ctr"/>
            <a:r>
              <a:rPr lang="en-US" sz="1400">
                <a:solidFill>
                  <a:schemeClr val="tx1"/>
                </a:solidFill>
              </a:rPr>
              <a:t>Melt &amp; Jet x Verb Biotics</a:t>
            </a:r>
          </a:p>
        </p:txBody>
      </p:sp>
      <p:pic>
        <p:nvPicPr>
          <p:cNvPr id="14" name="Picture 13" descr="A blue and black pill&#10;&#10;AI-generated content may be incorrect.">
            <a:extLst>
              <a:ext uri="{FF2B5EF4-FFF2-40B4-BE49-F238E27FC236}">
                <a16:creationId xmlns:a16="http://schemas.microsoft.com/office/drawing/2014/main" id="{67C71292-7290-231A-2A16-2D2F081CC468}"/>
              </a:ext>
            </a:extLst>
          </p:cNvPr>
          <p:cNvPicPr>
            <a:picLocks noChangeAspect="1"/>
          </p:cNvPicPr>
          <p:nvPr/>
        </p:nvPicPr>
        <p:blipFill>
          <a:blip r:embed="rId2"/>
          <a:stretch>
            <a:fillRect/>
          </a:stretch>
        </p:blipFill>
        <p:spPr>
          <a:xfrm>
            <a:off x="1409125" y="1504497"/>
            <a:ext cx="1329509" cy="1329509"/>
          </a:xfrm>
          <a:prstGeom prst="rect">
            <a:avLst/>
          </a:prstGeom>
        </p:spPr>
      </p:pic>
      <p:pic>
        <p:nvPicPr>
          <p:cNvPr id="21" name="Picture 20" descr="A blue line drawing of a pill&#10;&#10;AI-generated content may be incorrect.">
            <a:extLst>
              <a:ext uri="{FF2B5EF4-FFF2-40B4-BE49-F238E27FC236}">
                <a16:creationId xmlns:a16="http://schemas.microsoft.com/office/drawing/2014/main" id="{F767C962-501A-B516-3C55-D1A0E59B5055}"/>
              </a:ext>
            </a:extLst>
          </p:cNvPr>
          <p:cNvPicPr>
            <a:picLocks noChangeAspect="1"/>
          </p:cNvPicPr>
          <p:nvPr/>
        </p:nvPicPr>
        <p:blipFill>
          <a:blip r:embed="rId3"/>
          <a:stretch>
            <a:fillRect/>
          </a:stretch>
        </p:blipFill>
        <p:spPr>
          <a:xfrm>
            <a:off x="3951750" y="1544502"/>
            <a:ext cx="1233419" cy="1233419"/>
          </a:xfrm>
          <a:prstGeom prst="rect">
            <a:avLst/>
          </a:prstGeom>
        </p:spPr>
      </p:pic>
      <p:pic>
        <p:nvPicPr>
          <p:cNvPr id="26" name="Picture 25" descr="A blue line drawing of a measuring cup&#10;&#10;AI-generated content may be incorrect.">
            <a:extLst>
              <a:ext uri="{FF2B5EF4-FFF2-40B4-BE49-F238E27FC236}">
                <a16:creationId xmlns:a16="http://schemas.microsoft.com/office/drawing/2014/main" id="{E9C11918-FB01-DDC1-72F0-255351D3EF0C}"/>
              </a:ext>
            </a:extLst>
          </p:cNvPr>
          <p:cNvPicPr>
            <a:picLocks noChangeAspect="1"/>
          </p:cNvPicPr>
          <p:nvPr/>
        </p:nvPicPr>
        <p:blipFill>
          <a:blip r:embed="rId4"/>
          <a:stretch>
            <a:fillRect/>
          </a:stretch>
        </p:blipFill>
        <p:spPr>
          <a:xfrm>
            <a:off x="6317885" y="1313700"/>
            <a:ext cx="1590105" cy="1590105"/>
          </a:xfrm>
          <a:prstGeom prst="rect">
            <a:avLst/>
          </a:prstGeom>
        </p:spPr>
      </p:pic>
      <p:pic>
        <p:nvPicPr>
          <p:cNvPr id="31" name="Picture 30" descr="A blue outline of a milk bottle and a milk bottle&#10;&#10;AI-generated content may be incorrect.">
            <a:extLst>
              <a:ext uri="{FF2B5EF4-FFF2-40B4-BE49-F238E27FC236}">
                <a16:creationId xmlns:a16="http://schemas.microsoft.com/office/drawing/2014/main" id="{C5A72910-2B44-EAB9-10B1-77B5801D9F47}"/>
              </a:ext>
            </a:extLst>
          </p:cNvPr>
          <p:cNvPicPr>
            <a:picLocks noChangeAspect="1"/>
          </p:cNvPicPr>
          <p:nvPr/>
        </p:nvPicPr>
        <p:blipFill>
          <a:blip r:embed="rId5"/>
          <a:stretch>
            <a:fillRect/>
          </a:stretch>
        </p:blipFill>
        <p:spPr>
          <a:xfrm>
            <a:off x="1375424" y="3754200"/>
            <a:ext cx="1302220" cy="1302220"/>
          </a:xfrm>
          <a:prstGeom prst="rect">
            <a:avLst/>
          </a:prstGeom>
        </p:spPr>
      </p:pic>
      <p:pic>
        <p:nvPicPr>
          <p:cNvPr id="33" name="Picture 32" descr="A blue line art of a bottle&#10;&#10;AI-generated content may be incorrect.">
            <a:extLst>
              <a:ext uri="{FF2B5EF4-FFF2-40B4-BE49-F238E27FC236}">
                <a16:creationId xmlns:a16="http://schemas.microsoft.com/office/drawing/2014/main" id="{2B327E10-AD6C-ADD7-2920-89683A1D4936}"/>
              </a:ext>
            </a:extLst>
          </p:cNvPr>
          <p:cNvPicPr>
            <a:picLocks noChangeAspect="1"/>
          </p:cNvPicPr>
          <p:nvPr/>
        </p:nvPicPr>
        <p:blipFill>
          <a:blip r:embed="rId6"/>
          <a:stretch>
            <a:fillRect/>
          </a:stretch>
        </p:blipFill>
        <p:spPr>
          <a:xfrm>
            <a:off x="3958143" y="3769256"/>
            <a:ext cx="1369139" cy="1369139"/>
          </a:xfrm>
          <a:prstGeom prst="rect">
            <a:avLst/>
          </a:prstGeom>
        </p:spPr>
      </p:pic>
      <p:pic>
        <p:nvPicPr>
          <p:cNvPr id="39" name="Picture 38" descr="A close up of food&#10;&#10;AI-generated content may be incorrect.">
            <a:extLst>
              <a:ext uri="{FF2B5EF4-FFF2-40B4-BE49-F238E27FC236}">
                <a16:creationId xmlns:a16="http://schemas.microsoft.com/office/drawing/2014/main" id="{9E417582-CEB3-8830-49C3-2F9EEBDA57B5}"/>
              </a:ext>
            </a:extLst>
          </p:cNvPr>
          <p:cNvPicPr>
            <a:picLocks noChangeAspect="1"/>
          </p:cNvPicPr>
          <p:nvPr/>
        </p:nvPicPr>
        <p:blipFill>
          <a:blip r:embed="rId7"/>
          <a:srcRect l="15550" t="30872" r="12073" b="22631"/>
          <a:stretch>
            <a:fillRect/>
          </a:stretch>
        </p:blipFill>
        <p:spPr>
          <a:xfrm>
            <a:off x="8810255" y="4043959"/>
            <a:ext cx="1391408" cy="893851"/>
          </a:xfrm>
          <a:prstGeom prst="rect">
            <a:avLst/>
          </a:prstGeom>
        </p:spPr>
      </p:pic>
      <p:pic>
        <p:nvPicPr>
          <p:cNvPr id="43" name="Picture 42" descr="A blue line art of a bucket of ice cream&#10;&#10;AI-generated content may be incorrect.">
            <a:extLst>
              <a:ext uri="{FF2B5EF4-FFF2-40B4-BE49-F238E27FC236}">
                <a16:creationId xmlns:a16="http://schemas.microsoft.com/office/drawing/2014/main" id="{C1C3452E-3409-0F15-832E-D86481A4455D}"/>
              </a:ext>
            </a:extLst>
          </p:cNvPr>
          <p:cNvPicPr>
            <a:picLocks noChangeAspect="1"/>
          </p:cNvPicPr>
          <p:nvPr/>
        </p:nvPicPr>
        <p:blipFill>
          <a:blip r:embed="rId8"/>
          <a:stretch>
            <a:fillRect/>
          </a:stretch>
        </p:blipFill>
        <p:spPr>
          <a:xfrm>
            <a:off x="8884972" y="1504497"/>
            <a:ext cx="1258318" cy="1258318"/>
          </a:xfrm>
          <a:prstGeom prst="rect">
            <a:avLst/>
          </a:prstGeom>
        </p:spPr>
      </p:pic>
      <p:grpSp>
        <p:nvGrpSpPr>
          <p:cNvPr id="49" name="Group 48">
            <a:extLst>
              <a:ext uri="{FF2B5EF4-FFF2-40B4-BE49-F238E27FC236}">
                <a16:creationId xmlns:a16="http://schemas.microsoft.com/office/drawing/2014/main" id="{03FA805A-0453-881A-9438-A93DEDA77170}"/>
              </a:ext>
            </a:extLst>
          </p:cNvPr>
          <p:cNvGrpSpPr/>
          <p:nvPr/>
        </p:nvGrpSpPr>
        <p:grpSpPr>
          <a:xfrm>
            <a:off x="6247655" y="3641934"/>
            <a:ext cx="1650058" cy="1650058"/>
            <a:chOff x="1249730" y="3663440"/>
            <a:chExt cx="1650058" cy="1650058"/>
          </a:xfrm>
        </p:grpSpPr>
        <p:sp>
          <p:nvSpPr>
            <p:cNvPr id="38" name="Oval 37">
              <a:extLst>
                <a:ext uri="{FF2B5EF4-FFF2-40B4-BE49-F238E27FC236}">
                  <a16:creationId xmlns:a16="http://schemas.microsoft.com/office/drawing/2014/main" id="{2ECADAE3-3881-342C-C957-DF139147B461}"/>
                </a:ext>
              </a:extLst>
            </p:cNvPr>
            <p:cNvSpPr/>
            <p:nvPr/>
          </p:nvSpPr>
          <p:spPr>
            <a:xfrm>
              <a:off x="1249730" y="3663440"/>
              <a:ext cx="1650058" cy="1650058"/>
            </a:xfrm>
            <a:prstGeom prst="ellipse">
              <a:avLst/>
            </a:prstGeom>
            <a:solidFill>
              <a:srgbClr val="D1E7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descr="A blue line art of a chocolate bar&#10;&#10;AI-generated content may be incorrect.">
              <a:extLst>
                <a:ext uri="{FF2B5EF4-FFF2-40B4-BE49-F238E27FC236}">
                  <a16:creationId xmlns:a16="http://schemas.microsoft.com/office/drawing/2014/main" id="{2F46AB84-CED9-5FB2-62BE-329E7D68D5C3}"/>
                </a:ext>
              </a:extLst>
            </p:cNvPr>
            <p:cNvPicPr>
              <a:picLocks noChangeAspect="1"/>
            </p:cNvPicPr>
            <p:nvPr/>
          </p:nvPicPr>
          <p:blipFill>
            <a:blip r:embed="rId9"/>
            <a:stretch>
              <a:fillRect/>
            </a:stretch>
          </p:blipFill>
          <p:spPr>
            <a:xfrm rot="20569747">
              <a:off x="1446386" y="3905138"/>
              <a:ext cx="1305564" cy="1305564"/>
            </a:xfrm>
            <a:prstGeom prst="rect">
              <a:avLst/>
            </a:prstGeom>
          </p:spPr>
        </p:pic>
      </p:grpSp>
      <p:pic>
        <p:nvPicPr>
          <p:cNvPr id="53" name="Graphic 52" descr="Line arrow: Counter-clockwise curve outline">
            <a:extLst>
              <a:ext uri="{FF2B5EF4-FFF2-40B4-BE49-F238E27FC236}">
                <a16:creationId xmlns:a16="http://schemas.microsoft.com/office/drawing/2014/main" id="{9476B18C-DAAD-7A0D-DF08-3B86A7F5CCC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2763811" flipV="1">
            <a:off x="10320441" y="4168346"/>
            <a:ext cx="930953" cy="930953"/>
          </a:xfrm>
          <a:prstGeom prst="rect">
            <a:avLst/>
          </a:prstGeom>
        </p:spPr>
      </p:pic>
      <p:sp>
        <p:nvSpPr>
          <p:cNvPr id="54" name="Rounded Rectangle 53">
            <a:extLst>
              <a:ext uri="{FF2B5EF4-FFF2-40B4-BE49-F238E27FC236}">
                <a16:creationId xmlns:a16="http://schemas.microsoft.com/office/drawing/2014/main" id="{5AE21B7F-3177-66EB-4A0E-7F485B8838D8}"/>
              </a:ext>
            </a:extLst>
          </p:cNvPr>
          <p:cNvSpPr/>
          <p:nvPr/>
        </p:nvSpPr>
        <p:spPr>
          <a:xfrm>
            <a:off x="10260133" y="3854831"/>
            <a:ext cx="1793692" cy="54325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Ask us about this unique format!</a:t>
            </a:r>
          </a:p>
        </p:txBody>
      </p:sp>
    </p:spTree>
    <p:extLst>
      <p:ext uri="{BB962C8B-B14F-4D97-AF65-F5344CB8AC3E}">
        <p14:creationId xmlns:p14="http://schemas.microsoft.com/office/powerpoint/2010/main" val="24137040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6FBFD"/>
        </a:solidFill>
        <a:effectLst/>
      </p:bgPr>
    </p:bg>
    <p:spTree>
      <p:nvGrpSpPr>
        <p:cNvPr id="1" name="">
          <a:extLst>
            <a:ext uri="{FF2B5EF4-FFF2-40B4-BE49-F238E27FC236}">
              <a16:creationId xmlns:a16="http://schemas.microsoft.com/office/drawing/2014/main" id="{D3AE929F-F589-A444-941C-2C14435E6CD1}"/>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A2A19DA2-4FCA-E537-743B-4061E51505A5}"/>
              </a:ext>
            </a:extLst>
          </p:cNvPr>
          <p:cNvSpPr txBox="1"/>
          <p:nvPr/>
        </p:nvSpPr>
        <p:spPr>
          <a:xfrm>
            <a:off x="9359153" y="7996518"/>
            <a:ext cx="184731" cy="369332"/>
          </a:xfrm>
          <a:prstGeom prst="rect">
            <a:avLst/>
          </a:prstGeom>
          <a:noFill/>
        </p:spPr>
        <p:txBody>
          <a:bodyPr wrap="none" rtlCol="0">
            <a:spAutoFit/>
          </a:bodyPr>
          <a:lstStyle/>
          <a:p>
            <a:endParaRPr lang="en-US"/>
          </a:p>
        </p:txBody>
      </p:sp>
      <p:pic>
        <p:nvPicPr>
          <p:cNvPr id="5" name="Picture 4">
            <a:extLst>
              <a:ext uri="{FF2B5EF4-FFF2-40B4-BE49-F238E27FC236}">
                <a16:creationId xmlns:a16="http://schemas.microsoft.com/office/drawing/2014/main" id="{076A61FB-D7C4-9C26-34EC-F3F09B4732B6}"/>
              </a:ext>
            </a:extLst>
          </p:cNvPr>
          <p:cNvPicPr>
            <a:picLocks noChangeAspect="1"/>
          </p:cNvPicPr>
          <p:nvPr/>
        </p:nvPicPr>
        <p:blipFill>
          <a:blip r:embed="rId3"/>
          <a:srcRect l="-1" t="19069" r="18715"/>
          <a:stretch/>
        </p:blipFill>
        <p:spPr>
          <a:xfrm>
            <a:off x="6911143" y="-259696"/>
            <a:ext cx="5326718" cy="5303500"/>
          </a:xfrm>
          <a:prstGeom prst="rect">
            <a:avLst/>
          </a:prstGeom>
        </p:spPr>
      </p:pic>
      <p:pic>
        <p:nvPicPr>
          <p:cNvPr id="9" name="Picture 8" descr="A close-up of a logo&#10;&#10;AI-generated content may be incorrect.">
            <a:extLst>
              <a:ext uri="{FF2B5EF4-FFF2-40B4-BE49-F238E27FC236}">
                <a16:creationId xmlns:a16="http://schemas.microsoft.com/office/drawing/2014/main" id="{0B737E1D-DE51-15BC-8F24-21E1BF53D571}"/>
              </a:ext>
            </a:extLst>
          </p:cNvPr>
          <p:cNvPicPr>
            <a:picLocks noChangeAspect="1"/>
          </p:cNvPicPr>
          <p:nvPr/>
        </p:nvPicPr>
        <p:blipFill>
          <a:blip r:embed="rId4"/>
          <a:stretch>
            <a:fillRect/>
          </a:stretch>
        </p:blipFill>
        <p:spPr>
          <a:xfrm>
            <a:off x="171710" y="3218243"/>
            <a:ext cx="6068063" cy="2983333"/>
          </a:xfrm>
          <a:prstGeom prst="rect">
            <a:avLst/>
          </a:prstGeom>
        </p:spPr>
      </p:pic>
    </p:spTree>
    <p:extLst>
      <p:ext uri="{BB962C8B-B14F-4D97-AF65-F5344CB8AC3E}">
        <p14:creationId xmlns:p14="http://schemas.microsoft.com/office/powerpoint/2010/main" val="28027117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22AADF1F-A34D-4B73-3B2D-5F8C2DEA402D}"/>
              </a:ext>
            </a:extLst>
          </p:cNvPr>
          <p:cNvGrpSpPr/>
          <p:nvPr/>
        </p:nvGrpSpPr>
        <p:grpSpPr>
          <a:xfrm>
            <a:off x="252151" y="328411"/>
            <a:ext cx="10963767" cy="6201177"/>
            <a:chOff x="-820847" y="320079"/>
            <a:chExt cx="11265408" cy="6336792"/>
          </a:xfrm>
        </p:grpSpPr>
        <p:pic>
          <p:nvPicPr>
            <p:cNvPr id="37" name="Picture 36" descr="A screenshot of a graph&#10;&#10;AI-generated content may be incorrect.">
              <a:extLst>
                <a:ext uri="{FF2B5EF4-FFF2-40B4-BE49-F238E27FC236}">
                  <a16:creationId xmlns:a16="http://schemas.microsoft.com/office/drawing/2014/main" id="{C0BE5957-54DE-8EA9-0CAE-53EE2091E85E}"/>
                </a:ext>
              </a:extLst>
            </p:cNvPr>
            <p:cNvPicPr>
              <a:picLocks noChangeAspect="1"/>
            </p:cNvPicPr>
            <p:nvPr/>
          </p:nvPicPr>
          <p:blipFill>
            <a:blip r:embed="rId2"/>
            <a:stretch>
              <a:fillRect/>
            </a:stretch>
          </p:blipFill>
          <p:spPr>
            <a:xfrm>
              <a:off x="-820847" y="320079"/>
              <a:ext cx="11265408" cy="6336792"/>
            </a:xfrm>
            <a:prstGeom prst="rect">
              <a:avLst/>
            </a:prstGeom>
          </p:spPr>
        </p:pic>
        <p:sp>
          <p:nvSpPr>
            <p:cNvPr id="10" name="TextBox 9">
              <a:extLst>
                <a:ext uri="{FF2B5EF4-FFF2-40B4-BE49-F238E27FC236}">
                  <a16:creationId xmlns:a16="http://schemas.microsoft.com/office/drawing/2014/main" id="{C4334FE1-B5B1-2D55-569C-B3882BC27F6C}"/>
                </a:ext>
              </a:extLst>
            </p:cNvPr>
            <p:cNvSpPr txBox="1"/>
            <p:nvPr/>
          </p:nvSpPr>
          <p:spPr>
            <a:xfrm>
              <a:off x="-187940" y="4755549"/>
              <a:ext cx="3094718" cy="1015663"/>
            </a:xfrm>
            <a:prstGeom prst="rect">
              <a:avLst/>
            </a:prstGeom>
            <a:noFill/>
          </p:spPr>
          <p:txBody>
            <a:bodyPr wrap="square" lIns="91440" tIns="45720" rIns="91440" bIns="45720" anchor="ctr">
              <a:spAutoFit/>
            </a:bodyPr>
            <a:lstStyle/>
            <a:p>
              <a:pPr algn="ctr">
                <a:lnSpc>
                  <a:spcPts val="2380"/>
                </a:lnSpc>
              </a:pPr>
              <a:r>
                <a:rPr lang="en-US" sz="1900"/>
                <a:t>of women struggle with </a:t>
              </a:r>
              <a:r>
                <a:rPr lang="en-US" sz="1900" b="1"/>
                <a:t>mental health </a:t>
              </a:r>
              <a:r>
                <a:rPr lang="en-US" sz="1900"/>
                <a:t>related symptoms</a:t>
              </a:r>
              <a:endParaRPr lang="en-US" sz="1900">
                <a:cs typeface="Arial"/>
              </a:endParaRPr>
            </a:p>
          </p:txBody>
        </p:sp>
        <p:sp>
          <p:nvSpPr>
            <p:cNvPr id="11" name="TextBox 10">
              <a:extLst>
                <a:ext uri="{FF2B5EF4-FFF2-40B4-BE49-F238E27FC236}">
                  <a16:creationId xmlns:a16="http://schemas.microsoft.com/office/drawing/2014/main" id="{B58DB06D-A331-D8E6-5959-FFCBE2358271}"/>
                </a:ext>
              </a:extLst>
            </p:cNvPr>
            <p:cNvSpPr txBox="1"/>
            <p:nvPr/>
          </p:nvSpPr>
          <p:spPr>
            <a:xfrm>
              <a:off x="3368555" y="4894131"/>
              <a:ext cx="2886604" cy="707886"/>
            </a:xfrm>
            <a:prstGeom prst="rect">
              <a:avLst/>
            </a:prstGeom>
            <a:noFill/>
          </p:spPr>
          <p:txBody>
            <a:bodyPr wrap="square" lIns="91440" tIns="45720" rIns="91440" bIns="45720" anchor="ctr">
              <a:spAutoFit/>
            </a:bodyPr>
            <a:lstStyle/>
            <a:p>
              <a:pPr algn="ctr">
                <a:lnSpc>
                  <a:spcPts val="2380"/>
                </a:lnSpc>
              </a:pPr>
              <a:r>
                <a:rPr lang="en-US" sz="2000"/>
                <a:t>of women struggle</a:t>
              </a:r>
              <a:endParaRPr lang="en-US" sz="2000" b="1">
                <a:cs typeface="Arial" panose="020B0604020202020204"/>
              </a:endParaRPr>
            </a:p>
            <a:p>
              <a:pPr algn="ctr">
                <a:lnSpc>
                  <a:spcPts val="2380"/>
                </a:lnSpc>
              </a:pPr>
              <a:r>
                <a:rPr lang="en-US" sz="2000"/>
                <a:t>with </a:t>
              </a:r>
              <a:r>
                <a:rPr lang="en-US" sz="2000" b="1"/>
                <a:t>stress</a:t>
              </a:r>
              <a:endParaRPr lang="en-US" sz="2000" b="1">
                <a:cs typeface="Arial"/>
              </a:endParaRPr>
            </a:p>
          </p:txBody>
        </p:sp>
        <p:sp>
          <p:nvSpPr>
            <p:cNvPr id="12" name="TextBox 11">
              <a:extLst>
                <a:ext uri="{FF2B5EF4-FFF2-40B4-BE49-F238E27FC236}">
                  <a16:creationId xmlns:a16="http://schemas.microsoft.com/office/drawing/2014/main" id="{035FCF9E-87F9-3C1A-A669-C585BB9F67C7}"/>
                </a:ext>
              </a:extLst>
            </p:cNvPr>
            <p:cNvSpPr txBox="1"/>
            <p:nvPr/>
          </p:nvSpPr>
          <p:spPr>
            <a:xfrm>
              <a:off x="6279493" y="4873765"/>
              <a:ext cx="4140734" cy="707886"/>
            </a:xfrm>
            <a:prstGeom prst="rect">
              <a:avLst/>
            </a:prstGeom>
            <a:noFill/>
          </p:spPr>
          <p:txBody>
            <a:bodyPr wrap="square" lIns="91440" tIns="45720" rIns="91440" bIns="45720" anchor="t">
              <a:spAutoFit/>
            </a:bodyPr>
            <a:lstStyle/>
            <a:p>
              <a:pPr algn="ctr">
                <a:lnSpc>
                  <a:spcPts val="2380"/>
                </a:lnSpc>
              </a:pPr>
              <a:r>
                <a:rPr lang="en-US" sz="2000"/>
                <a:t>of women suffer with </a:t>
              </a:r>
              <a:r>
                <a:rPr lang="en-US" sz="2000" b="1"/>
                <a:t>sleeplessness/insomnia</a:t>
              </a:r>
              <a:endParaRPr lang="en-US" sz="2000" b="1">
                <a:cs typeface="Arial"/>
              </a:endParaRPr>
            </a:p>
          </p:txBody>
        </p:sp>
      </p:grpSp>
      <mc:AlternateContent xmlns:mc="http://schemas.openxmlformats.org/markup-compatibility/2006" xmlns:p14="http://schemas.microsoft.com/office/powerpoint/2010/main">
        <mc:Choice Requires="p14">
          <p:contentPart p14:bwMode="auto" r:id="rId3">
            <p14:nvContentPartPr>
              <p14:cNvPr id="16" name="Ink 15">
                <a:extLst>
                  <a:ext uri="{FF2B5EF4-FFF2-40B4-BE49-F238E27FC236}">
                    <a16:creationId xmlns:a16="http://schemas.microsoft.com/office/drawing/2014/main" id="{6ABC3ABF-040A-F7E9-1EA6-47493A590DE3}"/>
                  </a:ext>
                </a:extLst>
              </p14:cNvPr>
              <p14:cNvContentPartPr/>
              <p14:nvPr/>
            </p14:nvContentPartPr>
            <p14:xfrm>
              <a:off x="1656840" y="225227"/>
              <a:ext cx="360" cy="360"/>
            </p14:xfrm>
          </p:contentPart>
        </mc:Choice>
        <mc:Fallback xmlns="">
          <p:pic>
            <p:nvPicPr>
              <p:cNvPr id="16" name="Ink 15">
                <a:extLst>
                  <a:ext uri="{FF2B5EF4-FFF2-40B4-BE49-F238E27FC236}">
                    <a16:creationId xmlns:a16="http://schemas.microsoft.com/office/drawing/2014/main" id="{6ABC3ABF-040A-F7E9-1EA6-47493A590DE3}"/>
                  </a:ext>
                </a:extLst>
              </p:cNvPr>
              <p:cNvPicPr/>
              <p:nvPr/>
            </p:nvPicPr>
            <p:blipFill>
              <a:blip r:embed="rId4"/>
              <a:stretch>
                <a:fillRect/>
              </a:stretch>
            </p:blipFill>
            <p:spPr>
              <a:xfrm>
                <a:off x="1650720" y="219107"/>
                <a:ext cx="12600" cy="12600"/>
              </a:xfrm>
              <a:prstGeom prst="rect">
                <a:avLst/>
              </a:prstGeom>
            </p:spPr>
          </p:pic>
        </mc:Fallback>
      </mc:AlternateContent>
      <p:sp>
        <p:nvSpPr>
          <p:cNvPr id="35" name="Title 9">
            <a:extLst>
              <a:ext uri="{FF2B5EF4-FFF2-40B4-BE49-F238E27FC236}">
                <a16:creationId xmlns:a16="http://schemas.microsoft.com/office/drawing/2014/main" id="{A0D9BE2B-9F3D-C9DB-C173-A54D17BA2FF6}"/>
              </a:ext>
            </a:extLst>
          </p:cNvPr>
          <p:cNvSpPr txBox="1">
            <a:spLocks/>
          </p:cNvSpPr>
          <p:nvPr/>
        </p:nvSpPr>
        <p:spPr>
          <a:xfrm>
            <a:off x="417704" y="542533"/>
            <a:ext cx="11522145" cy="1662870"/>
          </a:xfrm>
          <a:prstGeom prst="rect">
            <a:avLst/>
          </a:prstGeom>
        </p:spPr>
        <p:txBody>
          <a:bodyPr>
            <a:normAutofit/>
          </a:bodyPr>
          <a:lstStyle>
            <a:lvl1pPr algn="l" defTabSz="914400" rtl="0" eaLnBrk="1" latinLnBrk="0" hangingPunct="1">
              <a:lnSpc>
                <a:spcPct val="90000"/>
              </a:lnSpc>
              <a:spcBef>
                <a:spcPct val="0"/>
              </a:spcBef>
              <a:buNone/>
              <a:defRPr sz="4400" b="0" i="0" kern="1200">
                <a:solidFill>
                  <a:srgbClr val="1E8197"/>
                </a:solidFill>
                <a:latin typeface="Arial" panose="020B0604020202020204" pitchFamily="34" charset="0"/>
                <a:ea typeface="+mj-ea"/>
                <a:cs typeface="Arial" panose="020B0604020202020204" pitchFamily="34" charset="0"/>
              </a:defRPr>
            </a:lvl1pPr>
          </a:lstStyle>
          <a:p>
            <a:r>
              <a:rPr lang="en-US" sz="3600"/>
              <a:t>Mental health is a significant struggle for women</a:t>
            </a:r>
            <a:endParaRPr lang="en-US" sz="3600" b="1"/>
          </a:p>
        </p:txBody>
      </p:sp>
      <p:sp>
        <p:nvSpPr>
          <p:cNvPr id="40" name="TextBox 39">
            <a:extLst>
              <a:ext uri="{FF2B5EF4-FFF2-40B4-BE49-F238E27FC236}">
                <a16:creationId xmlns:a16="http://schemas.microsoft.com/office/drawing/2014/main" id="{A39793DE-68C3-1ACF-4E0E-5FC47434DB82}"/>
              </a:ext>
            </a:extLst>
          </p:cNvPr>
          <p:cNvSpPr txBox="1"/>
          <p:nvPr/>
        </p:nvSpPr>
        <p:spPr>
          <a:xfrm>
            <a:off x="252151" y="6505363"/>
            <a:ext cx="8716789" cy="215444"/>
          </a:xfrm>
          <a:prstGeom prst="rect">
            <a:avLst/>
          </a:prstGeom>
          <a:noFill/>
        </p:spPr>
        <p:txBody>
          <a:bodyPr wrap="square">
            <a:spAutoFit/>
          </a:bodyPr>
          <a:lstStyle/>
          <a:p>
            <a:r>
              <a:rPr lang="en-US" sz="800"/>
              <a:t>Source: Verb Biotics Consumer Health Survey, July 2024, N=2,018</a:t>
            </a:r>
          </a:p>
        </p:txBody>
      </p:sp>
      <p:sp>
        <p:nvSpPr>
          <p:cNvPr id="3" name="Slide Number Placeholder 2">
            <a:extLst>
              <a:ext uri="{FF2B5EF4-FFF2-40B4-BE49-F238E27FC236}">
                <a16:creationId xmlns:a16="http://schemas.microsoft.com/office/drawing/2014/main" id="{78CA3763-E578-DFA9-E20E-F95EE19AD58D}"/>
              </a:ext>
            </a:extLst>
          </p:cNvPr>
          <p:cNvSpPr txBox="1">
            <a:spLocks/>
          </p:cNvSpPr>
          <p:nvPr/>
        </p:nvSpPr>
        <p:spPr>
          <a:xfrm>
            <a:off x="10615521" y="6355682"/>
            <a:ext cx="742122" cy="365125"/>
          </a:xfrm>
          <a:prstGeom prst="rect">
            <a:avLst/>
          </a:prstGeom>
        </p:spPr>
        <p:txBody>
          <a:bodyPr/>
          <a:lstStyle>
            <a:defPPr>
              <a:defRPr lang="en-US"/>
            </a:defPPr>
            <a:lvl1pPr marL="0" algn="l" defTabSz="914400" rtl="0" eaLnBrk="1" latinLnBrk="0" hangingPunct="1">
              <a:defRPr sz="1000" kern="1200">
                <a:solidFill>
                  <a:srgbClr val="1E819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PAGE </a:t>
            </a:r>
            <a:fld id="{BDBF9DCE-55C5-154E-AC34-7A0AB594817D}" type="slidenum">
              <a:rPr lang="en-US" smtClean="0"/>
              <a:pPr/>
              <a:t>36</a:t>
            </a:fld>
            <a:endParaRPr lang="en-US"/>
          </a:p>
        </p:txBody>
      </p:sp>
    </p:spTree>
    <p:extLst>
      <p:ext uri="{BB962C8B-B14F-4D97-AF65-F5344CB8AC3E}">
        <p14:creationId xmlns:p14="http://schemas.microsoft.com/office/powerpoint/2010/main" val="33985419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05BE9C6-E6BF-31D1-FD23-4A9B8FD0A1FE}"/>
              </a:ext>
            </a:extLst>
          </p:cNvPr>
          <p:cNvCxnSpPr>
            <a:cxnSpLocks/>
          </p:cNvCxnSpPr>
          <p:nvPr/>
        </p:nvCxnSpPr>
        <p:spPr>
          <a:xfrm>
            <a:off x="265508" y="1706281"/>
            <a:ext cx="34522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descr="A diagram of a pregnant person walking&#10;&#10;AI-generated content may be incorrect.">
            <a:extLst>
              <a:ext uri="{FF2B5EF4-FFF2-40B4-BE49-F238E27FC236}">
                <a16:creationId xmlns:a16="http://schemas.microsoft.com/office/drawing/2014/main" id="{9D7A9C28-14B1-E4B4-C427-94A86D7DB2DB}"/>
              </a:ext>
            </a:extLst>
          </p:cNvPr>
          <p:cNvPicPr>
            <a:picLocks noChangeAspect="1"/>
          </p:cNvPicPr>
          <p:nvPr/>
        </p:nvPicPr>
        <p:blipFill>
          <a:blip r:embed="rId2"/>
          <a:srcRect t="3338" r="1463" b="139"/>
          <a:stretch>
            <a:fillRect/>
          </a:stretch>
        </p:blipFill>
        <p:spPr>
          <a:xfrm>
            <a:off x="4260704" y="1113417"/>
            <a:ext cx="7655463" cy="4634721"/>
          </a:xfrm>
          <a:prstGeom prst="rect">
            <a:avLst/>
          </a:prstGeom>
        </p:spPr>
      </p:pic>
      <p:sp>
        <p:nvSpPr>
          <p:cNvPr id="13" name="TextBox 12">
            <a:extLst>
              <a:ext uri="{FF2B5EF4-FFF2-40B4-BE49-F238E27FC236}">
                <a16:creationId xmlns:a16="http://schemas.microsoft.com/office/drawing/2014/main" id="{E4AF48AB-5EAE-B5BE-FAF8-9E6C099E2EB4}"/>
              </a:ext>
            </a:extLst>
          </p:cNvPr>
          <p:cNvSpPr txBox="1"/>
          <p:nvPr/>
        </p:nvSpPr>
        <p:spPr>
          <a:xfrm>
            <a:off x="265508" y="1843950"/>
            <a:ext cx="3452250" cy="3170099"/>
          </a:xfrm>
          <a:prstGeom prst="rect">
            <a:avLst/>
          </a:prstGeom>
          <a:noFill/>
        </p:spPr>
        <p:txBody>
          <a:bodyPr wrap="square">
            <a:spAutoFit/>
          </a:bodyPr>
          <a:lstStyle/>
          <a:p>
            <a:r>
              <a:rPr lang="en-US" sz="2500">
                <a:solidFill>
                  <a:schemeClr val="bg1"/>
                </a:solidFill>
              </a:rPr>
              <a:t>GABA levels fluctuate with women's hormones. Supporting GABA during hormonal shifts helps maintain balance—promoting better mood, stress response, and sleep.</a:t>
            </a:r>
          </a:p>
        </p:txBody>
      </p:sp>
      <p:cxnSp>
        <p:nvCxnSpPr>
          <p:cNvPr id="21" name="Straight Connector 20">
            <a:extLst>
              <a:ext uri="{FF2B5EF4-FFF2-40B4-BE49-F238E27FC236}">
                <a16:creationId xmlns:a16="http://schemas.microsoft.com/office/drawing/2014/main" id="{E3DDB3B7-F46B-3EF9-4EB6-BD4883B41587}"/>
              </a:ext>
            </a:extLst>
          </p:cNvPr>
          <p:cNvCxnSpPr>
            <a:cxnSpLocks/>
          </p:cNvCxnSpPr>
          <p:nvPr/>
        </p:nvCxnSpPr>
        <p:spPr>
          <a:xfrm>
            <a:off x="265508" y="5143302"/>
            <a:ext cx="34522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2">
            <a:extLst>
              <a:ext uri="{FF2B5EF4-FFF2-40B4-BE49-F238E27FC236}">
                <a16:creationId xmlns:a16="http://schemas.microsoft.com/office/drawing/2014/main" id="{A38B8814-217D-89F0-E55D-1413733E5979}"/>
              </a:ext>
            </a:extLst>
          </p:cNvPr>
          <p:cNvSpPr>
            <a:spLocks noGrp="1"/>
          </p:cNvSpPr>
          <p:nvPr>
            <p:ph type="sldNum" sz="quarter" idx="14"/>
          </p:nvPr>
        </p:nvSpPr>
        <p:spPr>
          <a:xfrm>
            <a:off x="10611678" y="6346663"/>
            <a:ext cx="742122" cy="365125"/>
          </a:xfrm>
        </p:spPr>
        <p:txBody>
          <a:bodyPr/>
          <a:lstStyle/>
          <a:p>
            <a:r>
              <a:rPr lang="en-US"/>
              <a:t>PAGE </a:t>
            </a:r>
            <a:fld id="{BDBF9DCE-55C5-154E-AC34-7A0AB594817D}" type="slidenum">
              <a:rPr lang="en-US" smtClean="0"/>
              <a:pPr/>
              <a:t>37</a:t>
            </a:fld>
            <a:endParaRPr lang="en-US"/>
          </a:p>
        </p:txBody>
      </p:sp>
    </p:spTree>
    <p:extLst>
      <p:ext uri="{BB962C8B-B14F-4D97-AF65-F5344CB8AC3E}">
        <p14:creationId xmlns:p14="http://schemas.microsoft.com/office/powerpoint/2010/main" val="2218034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AA014-37C2-F07F-F6FB-064D4AF40F8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862426E-F7BC-CDDD-5B7A-2BAF6D520794}"/>
              </a:ext>
            </a:extLst>
          </p:cNvPr>
          <p:cNvSpPr>
            <a:spLocks noGrp="1"/>
          </p:cNvSpPr>
          <p:nvPr>
            <p:ph type="sldNum" sz="quarter" idx="14"/>
          </p:nvPr>
        </p:nvSpPr>
        <p:spPr/>
        <p:txBody>
          <a:bodyPr/>
          <a:lstStyle/>
          <a:p>
            <a:r>
              <a:rPr lang="en-US"/>
              <a:t>PAGE </a:t>
            </a:r>
            <a:fld id="{BDBF9DCE-55C5-154E-AC34-7A0AB594817D}" type="slidenum">
              <a:rPr lang="en-US" smtClean="0"/>
              <a:pPr/>
              <a:t>38</a:t>
            </a:fld>
            <a:endParaRPr lang="en-US"/>
          </a:p>
        </p:txBody>
      </p:sp>
      <p:pic>
        <p:nvPicPr>
          <p:cNvPr id="4" name="Picture 3" descr="A screenshot of a screen&#10;&#10;AI-generated content may be incorrect.">
            <a:extLst>
              <a:ext uri="{FF2B5EF4-FFF2-40B4-BE49-F238E27FC236}">
                <a16:creationId xmlns:a16="http://schemas.microsoft.com/office/drawing/2014/main" id="{437D5692-2117-8B8C-8000-89A066E9FC17}"/>
              </a:ext>
            </a:extLst>
          </p:cNvPr>
          <p:cNvPicPr>
            <a:picLocks noChangeAspect="1"/>
          </p:cNvPicPr>
          <p:nvPr/>
        </p:nvPicPr>
        <p:blipFill>
          <a:blip r:embed="rId3"/>
          <a:srcRect t="54685" r="1988" b="-260"/>
          <a:stretch>
            <a:fillRect/>
          </a:stretch>
        </p:blipFill>
        <p:spPr>
          <a:xfrm>
            <a:off x="4666307" y="3297086"/>
            <a:ext cx="6062145" cy="2818793"/>
          </a:xfrm>
          <a:prstGeom prst="rect">
            <a:avLst/>
          </a:prstGeom>
        </p:spPr>
      </p:pic>
      <p:sp>
        <p:nvSpPr>
          <p:cNvPr id="9" name="TextBox 8">
            <a:extLst>
              <a:ext uri="{FF2B5EF4-FFF2-40B4-BE49-F238E27FC236}">
                <a16:creationId xmlns:a16="http://schemas.microsoft.com/office/drawing/2014/main" id="{FCE56C5C-7200-9A4D-4A27-B779C45D18C9}"/>
              </a:ext>
            </a:extLst>
          </p:cNvPr>
          <p:cNvSpPr txBox="1"/>
          <p:nvPr/>
        </p:nvSpPr>
        <p:spPr>
          <a:xfrm>
            <a:off x="173848" y="2650025"/>
            <a:ext cx="3756548" cy="1877437"/>
          </a:xfrm>
          <a:prstGeom prst="rect">
            <a:avLst/>
          </a:prstGeom>
          <a:noFill/>
        </p:spPr>
        <p:txBody>
          <a:bodyPr wrap="square" lIns="91440" tIns="45720" rIns="91440" bIns="45720" anchor="t">
            <a:spAutoFit/>
          </a:bodyPr>
          <a:lstStyle/>
          <a:p>
            <a:pPr marL="342900" indent="-342900">
              <a:buClr>
                <a:schemeClr val="bg1"/>
              </a:buClr>
              <a:buFont typeface="Arial" panose="020B0604020202020204" pitchFamily="34" charset="0"/>
              <a:buChar char="•"/>
            </a:pPr>
            <a:r>
              <a:rPr lang="en-US" sz="2800" b="1">
                <a:solidFill>
                  <a:schemeClr val="bg1"/>
                </a:solidFill>
              </a:rPr>
              <a:t>66.7% </a:t>
            </a:r>
            <a:r>
              <a:rPr lang="en-US" sz="2200">
                <a:solidFill>
                  <a:schemeClr val="bg1"/>
                </a:solidFill>
              </a:rPr>
              <a:t>of women taking LP815 significantly reduced (5+ points) GAD-7 stress scores vs. 27.8% on the placebo</a:t>
            </a:r>
          </a:p>
        </p:txBody>
      </p:sp>
      <p:pic>
        <p:nvPicPr>
          <p:cNvPr id="5" name="Picture 4" descr="A screenshot of a screen&#10;&#10;AI-generated content may be incorrect.">
            <a:extLst>
              <a:ext uri="{FF2B5EF4-FFF2-40B4-BE49-F238E27FC236}">
                <a16:creationId xmlns:a16="http://schemas.microsoft.com/office/drawing/2014/main" id="{4EB7FA05-DDC8-0A25-F06D-C314846989D7}"/>
              </a:ext>
            </a:extLst>
          </p:cNvPr>
          <p:cNvPicPr>
            <a:picLocks noChangeAspect="1"/>
          </p:cNvPicPr>
          <p:nvPr/>
        </p:nvPicPr>
        <p:blipFill>
          <a:blip r:embed="rId3">
            <a:alphaModFix/>
          </a:blip>
          <a:srcRect l="-234" t="5664" r="2194" b="51584"/>
          <a:stretch>
            <a:fillRect/>
          </a:stretch>
        </p:blipFill>
        <p:spPr>
          <a:xfrm>
            <a:off x="4666307" y="443783"/>
            <a:ext cx="6016173" cy="2820864"/>
          </a:xfrm>
          <a:prstGeom prst="rect">
            <a:avLst/>
          </a:prstGeom>
        </p:spPr>
      </p:pic>
      <p:sp>
        <p:nvSpPr>
          <p:cNvPr id="8" name="TextBox 7">
            <a:extLst>
              <a:ext uri="{FF2B5EF4-FFF2-40B4-BE49-F238E27FC236}">
                <a16:creationId xmlns:a16="http://schemas.microsoft.com/office/drawing/2014/main" id="{C15A7528-4C57-9245-74DA-B46D5D09593A}"/>
              </a:ext>
            </a:extLst>
          </p:cNvPr>
          <p:cNvSpPr txBox="1"/>
          <p:nvPr/>
        </p:nvSpPr>
        <p:spPr>
          <a:xfrm>
            <a:off x="177304" y="4654243"/>
            <a:ext cx="3756548" cy="1446550"/>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US" sz="2200">
                <a:solidFill>
                  <a:schemeClr val="bg1"/>
                </a:solidFill>
              </a:rPr>
              <a:t>Women taking LP815 saw a </a:t>
            </a:r>
            <a:r>
              <a:rPr lang="en-US" sz="2200" b="1">
                <a:solidFill>
                  <a:schemeClr val="bg1"/>
                </a:solidFill>
              </a:rPr>
              <a:t>52.7%</a:t>
            </a:r>
            <a:r>
              <a:rPr lang="en-US" sz="2200">
                <a:solidFill>
                  <a:schemeClr val="bg1"/>
                </a:solidFill>
              </a:rPr>
              <a:t> drop in GAD-7 scores from baseline to week 6</a:t>
            </a:r>
          </a:p>
        </p:txBody>
      </p:sp>
      <p:sp>
        <p:nvSpPr>
          <p:cNvPr id="12" name="Title 11">
            <a:extLst>
              <a:ext uri="{FF2B5EF4-FFF2-40B4-BE49-F238E27FC236}">
                <a16:creationId xmlns:a16="http://schemas.microsoft.com/office/drawing/2014/main" id="{20A0ED60-8E4A-C861-0B3C-62CD04DBA41C}"/>
              </a:ext>
            </a:extLst>
          </p:cNvPr>
          <p:cNvSpPr>
            <a:spLocks noGrp="1"/>
          </p:cNvSpPr>
          <p:nvPr>
            <p:ph type="title"/>
          </p:nvPr>
        </p:nvSpPr>
        <p:spPr>
          <a:xfrm>
            <a:off x="259192" y="1324462"/>
            <a:ext cx="3671204" cy="1325563"/>
          </a:xfrm>
        </p:spPr>
        <p:txBody>
          <a:bodyPr>
            <a:normAutofit/>
          </a:bodyPr>
          <a:lstStyle/>
          <a:p>
            <a:r>
              <a:rPr lang="en-US" sz="2800">
                <a:solidFill>
                  <a:schemeClr val="bg1"/>
                </a:solidFill>
              </a:rPr>
              <a:t>LP815 significantly reduces stress</a:t>
            </a:r>
          </a:p>
        </p:txBody>
      </p:sp>
      <p:cxnSp>
        <p:nvCxnSpPr>
          <p:cNvPr id="13" name="Straight Connector 12">
            <a:extLst>
              <a:ext uri="{FF2B5EF4-FFF2-40B4-BE49-F238E27FC236}">
                <a16:creationId xmlns:a16="http://schemas.microsoft.com/office/drawing/2014/main" id="{1F241066-C0DB-C0FE-A3F9-467F5F2B76C1}"/>
              </a:ext>
            </a:extLst>
          </p:cNvPr>
          <p:cNvCxnSpPr>
            <a:cxnSpLocks/>
          </p:cNvCxnSpPr>
          <p:nvPr/>
        </p:nvCxnSpPr>
        <p:spPr>
          <a:xfrm>
            <a:off x="249665" y="6303958"/>
            <a:ext cx="367120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FA57D6-05AB-E145-30C7-5008F56CC664}"/>
              </a:ext>
            </a:extLst>
          </p:cNvPr>
          <p:cNvCxnSpPr>
            <a:cxnSpLocks/>
          </p:cNvCxnSpPr>
          <p:nvPr/>
        </p:nvCxnSpPr>
        <p:spPr>
          <a:xfrm>
            <a:off x="259192" y="2489382"/>
            <a:ext cx="35696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F500B9E-2C78-8A11-2E19-CD04B62D6ACC}"/>
              </a:ext>
            </a:extLst>
          </p:cNvPr>
          <p:cNvSpPr txBox="1"/>
          <p:nvPr/>
        </p:nvSpPr>
        <p:spPr>
          <a:xfrm rot="16200000">
            <a:off x="10143771" y="592168"/>
            <a:ext cx="1276448" cy="338554"/>
          </a:xfrm>
          <a:prstGeom prst="rect">
            <a:avLst/>
          </a:prstGeom>
          <a:noFill/>
        </p:spPr>
        <p:txBody>
          <a:bodyPr wrap="square" rtlCol="0">
            <a:spAutoFit/>
          </a:bodyPr>
          <a:lstStyle/>
          <a:p>
            <a:r>
              <a:rPr lang="en-US" sz="1600" b="1">
                <a:solidFill>
                  <a:srgbClr val="FAB3A3"/>
                </a:solidFill>
              </a:rPr>
              <a:t>Placebo</a:t>
            </a:r>
          </a:p>
        </p:txBody>
      </p:sp>
      <p:sp>
        <p:nvSpPr>
          <p:cNvPr id="16" name="TextBox 15">
            <a:extLst>
              <a:ext uri="{FF2B5EF4-FFF2-40B4-BE49-F238E27FC236}">
                <a16:creationId xmlns:a16="http://schemas.microsoft.com/office/drawing/2014/main" id="{B9C905FB-DC68-39B1-CFFA-EF22C4852545}"/>
              </a:ext>
            </a:extLst>
          </p:cNvPr>
          <p:cNvSpPr txBox="1"/>
          <p:nvPr/>
        </p:nvSpPr>
        <p:spPr>
          <a:xfrm rot="16200000">
            <a:off x="10329193" y="3485854"/>
            <a:ext cx="1036320" cy="338554"/>
          </a:xfrm>
          <a:prstGeom prst="rect">
            <a:avLst/>
          </a:prstGeom>
          <a:noFill/>
        </p:spPr>
        <p:txBody>
          <a:bodyPr wrap="square" rtlCol="0">
            <a:spAutoFit/>
          </a:bodyPr>
          <a:lstStyle/>
          <a:p>
            <a:r>
              <a:rPr lang="en-US" sz="1600" b="1">
                <a:solidFill>
                  <a:srgbClr val="15788D"/>
                </a:solidFill>
              </a:rPr>
              <a:t>LP815</a:t>
            </a:r>
          </a:p>
        </p:txBody>
      </p:sp>
      <p:sp>
        <p:nvSpPr>
          <p:cNvPr id="17" name="TextBox 16">
            <a:extLst>
              <a:ext uri="{FF2B5EF4-FFF2-40B4-BE49-F238E27FC236}">
                <a16:creationId xmlns:a16="http://schemas.microsoft.com/office/drawing/2014/main" id="{537B30F6-6ACC-D748-78DE-00693BBF29D2}"/>
              </a:ext>
            </a:extLst>
          </p:cNvPr>
          <p:cNvSpPr txBox="1"/>
          <p:nvPr/>
        </p:nvSpPr>
        <p:spPr>
          <a:xfrm>
            <a:off x="4528457" y="6245762"/>
            <a:ext cx="9985828" cy="523220"/>
          </a:xfrm>
          <a:prstGeom prst="rect">
            <a:avLst/>
          </a:prstGeom>
          <a:noFill/>
        </p:spPr>
        <p:txBody>
          <a:bodyPr wrap="square" lIns="91440" tIns="45720" rIns="91440" bIns="45720" anchor="t">
            <a:spAutoFit/>
          </a:bodyPr>
          <a:lstStyle/>
          <a:p>
            <a:r>
              <a:rPr lang="en-US" sz="1400"/>
              <a:t>n=33; n=18 placebo, n=15 5 billion CFU </a:t>
            </a:r>
            <a:br>
              <a:rPr lang="en-US" sz="1400"/>
            </a:br>
            <a:r>
              <a:rPr lang="en-US" sz="1400"/>
              <a:t>p&lt;0.05 at week 6 vs. placebo </a:t>
            </a:r>
            <a:endParaRPr lang="en-US" sz="1400">
              <a:cs typeface="Arial"/>
            </a:endParaRPr>
          </a:p>
        </p:txBody>
      </p:sp>
    </p:spTree>
    <p:extLst>
      <p:ext uri="{BB962C8B-B14F-4D97-AF65-F5344CB8AC3E}">
        <p14:creationId xmlns:p14="http://schemas.microsoft.com/office/powerpoint/2010/main" val="14939113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2E4C7-E1CB-8253-5009-A7463747C654}"/>
            </a:ext>
          </a:extLst>
        </p:cNvPr>
        <p:cNvGrpSpPr/>
        <p:nvPr/>
      </p:nvGrpSpPr>
      <p:grpSpPr>
        <a:xfrm>
          <a:off x="0" y="0"/>
          <a:ext cx="0" cy="0"/>
          <a:chOff x="0" y="0"/>
          <a:chExt cx="0" cy="0"/>
        </a:xfrm>
      </p:grpSpPr>
      <p:sp>
        <p:nvSpPr>
          <p:cNvPr id="19" name="Rounded Rectangle 18">
            <a:extLst>
              <a:ext uri="{FF2B5EF4-FFF2-40B4-BE49-F238E27FC236}">
                <a16:creationId xmlns:a16="http://schemas.microsoft.com/office/drawing/2014/main" id="{A9DCA391-79E9-29F5-AE30-9F2EEC1DA001}"/>
              </a:ext>
            </a:extLst>
          </p:cNvPr>
          <p:cNvSpPr/>
          <p:nvPr/>
        </p:nvSpPr>
        <p:spPr>
          <a:xfrm>
            <a:off x="417803" y="5520134"/>
            <a:ext cx="11330394" cy="635597"/>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7FFE4FD7-9ADE-BCC5-774D-EBCDA5298EEB}"/>
              </a:ext>
            </a:extLst>
          </p:cNvPr>
          <p:cNvSpPr>
            <a:spLocks noGrp="1"/>
          </p:cNvSpPr>
          <p:nvPr>
            <p:ph type="sldNum" sz="quarter" idx="14"/>
          </p:nvPr>
        </p:nvSpPr>
        <p:spPr/>
        <p:txBody>
          <a:bodyPr/>
          <a:lstStyle/>
          <a:p>
            <a:r>
              <a:rPr lang="en-US"/>
              <a:t>PAGE </a:t>
            </a:r>
            <a:fld id="{BDBF9DCE-55C5-154E-AC34-7A0AB594817D}" type="slidenum">
              <a:rPr lang="en-US" smtClean="0"/>
              <a:pPr/>
              <a:t>39</a:t>
            </a:fld>
            <a:endParaRPr lang="en-US"/>
          </a:p>
        </p:txBody>
      </p:sp>
      <p:sp>
        <p:nvSpPr>
          <p:cNvPr id="8" name="TextBox 7">
            <a:extLst>
              <a:ext uri="{FF2B5EF4-FFF2-40B4-BE49-F238E27FC236}">
                <a16:creationId xmlns:a16="http://schemas.microsoft.com/office/drawing/2014/main" id="{97DAEEFD-A45B-2134-4D5A-0AC7E74B9859}"/>
              </a:ext>
            </a:extLst>
          </p:cNvPr>
          <p:cNvSpPr txBox="1"/>
          <p:nvPr/>
        </p:nvSpPr>
        <p:spPr>
          <a:xfrm>
            <a:off x="443803" y="5573207"/>
            <a:ext cx="12874079" cy="584775"/>
          </a:xfrm>
          <a:prstGeom prst="rect">
            <a:avLst/>
          </a:prstGeom>
          <a:noFill/>
        </p:spPr>
        <p:txBody>
          <a:bodyPr wrap="square">
            <a:spAutoFit/>
          </a:bodyPr>
          <a:lstStyle/>
          <a:p>
            <a:r>
              <a:rPr lang="en-US" sz="1600"/>
              <a:t>By week 6, all women taking LP815 improved their ISI score by 4 points, compared to just 42.9% in the placebo group</a:t>
            </a:r>
            <a:br>
              <a:rPr lang="en-US" sz="1600"/>
            </a:br>
            <a:r>
              <a:rPr lang="en-US" sz="1600"/>
              <a:t>(</a:t>
            </a:r>
            <a:r>
              <a:rPr lang="en-US" sz="1600" i="1"/>
              <a:t>filtered for ISI scores of at least 1+) </a:t>
            </a:r>
          </a:p>
        </p:txBody>
      </p:sp>
      <p:cxnSp>
        <p:nvCxnSpPr>
          <p:cNvPr id="13" name="Straight Connector 12">
            <a:extLst>
              <a:ext uri="{FF2B5EF4-FFF2-40B4-BE49-F238E27FC236}">
                <a16:creationId xmlns:a16="http://schemas.microsoft.com/office/drawing/2014/main" id="{3C9EF25B-D1BA-04FC-5E89-E407323EE068}"/>
              </a:ext>
            </a:extLst>
          </p:cNvPr>
          <p:cNvCxnSpPr>
            <a:cxnSpLocks/>
          </p:cNvCxnSpPr>
          <p:nvPr/>
        </p:nvCxnSpPr>
        <p:spPr>
          <a:xfrm>
            <a:off x="111117" y="5292595"/>
            <a:ext cx="367120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07788E9-FDF4-B597-F2D9-EE7F9463DA4B}"/>
              </a:ext>
            </a:extLst>
          </p:cNvPr>
          <p:cNvCxnSpPr>
            <a:cxnSpLocks/>
          </p:cNvCxnSpPr>
          <p:nvPr/>
        </p:nvCxnSpPr>
        <p:spPr>
          <a:xfrm>
            <a:off x="212697" y="2071728"/>
            <a:ext cx="35696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CB45BC8-27F2-3EBC-4E0E-1B32C5EF2558}"/>
              </a:ext>
            </a:extLst>
          </p:cNvPr>
          <p:cNvSpPr txBox="1"/>
          <p:nvPr/>
        </p:nvSpPr>
        <p:spPr>
          <a:xfrm rot="16200000">
            <a:off x="10326064" y="3375982"/>
            <a:ext cx="1036320" cy="338554"/>
          </a:xfrm>
          <a:prstGeom prst="rect">
            <a:avLst/>
          </a:prstGeom>
          <a:noFill/>
        </p:spPr>
        <p:txBody>
          <a:bodyPr wrap="square" rtlCol="0">
            <a:spAutoFit/>
          </a:bodyPr>
          <a:lstStyle/>
          <a:p>
            <a:r>
              <a:rPr lang="en-US" sz="1600" b="1">
                <a:solidFill>
                  <a:srgbClr val="15788D"/>
                </a:solidFill>
              </a:rPr>
              <a:t>LP815</a:t>
            </a:r>
          </a:p>
        </p:txBody>
      </p:sp>
      <p:sp>
        <p:nvSpPr>
          <p:cNvPr id="10" name="TextBox 9">
            <a:extLst>
              <a:ext uri="{FF2B5EF4-FFF2-40B4-BE49-F238E27FC236}">
                <a16:creationId xmlns:a16="http://schemas.microsoft.com/office/drawing/2014/main" id="{84F3D3F4-EF2B-D531-06B0-190292467B91}"/>
              </a:ext>
            </a:extLst>
          </p:cNvPr>
          <p:cNvSpPr txBox="1"/>
          <p:nvPr/>
        </p:nvSpPr>
        <p:spPr>
          <a:xfrm>
            <a:off x="334493" y="499638"/>
            <a:ext cx="10509731" cy="615553"/>
          </a:xfrm>
          <a:prstGeom prst="rect">
            <a:avLst/>
          </a:prstGeom>
          <a:noFill/>
        </p:spPr>
        <p:txBody>
          <a:bodyPr wrap="square">
            <a:spAutoFit/>
          </a:bodyPr>
          <a:lstStyle/>
          <a:p>
            <a:r>
              <a:rPr lang="en-US" sz="3400" b="1"/>
              <a:t>100% </a:t>
            </a:r>
            <a:r>
              <a:rPr lang="en-US" sz="3400"/>
              <a:t>of women improved their sleep by week 6</a:t>
            </a:r>
          </a:p>
        </p:txBody>
      </p:sp>
      <p:grpSp>
        <p:nvGrpSpPr>
          <p:cNvPr id="21" name="Group 20">
            <a:extLst>
              <a:ext uri="{FF2B5EF4-FFF2-40B4-BE49-F238E27FC236}">
                <a16:creationId xmlns:a16="http://schemas.microsoft.com/office/drawing/2014/main" id="{36ABCB34-AB39-1198-64E6-49404B219A24}"/>
              </a:ext>
            </a:extLst>
          </p:cNvPr>
          <p:cNvGrpSpPr/>
          <p:nvPr/>
        </p:nvGrpSpPr>
        <p:grpSpPr>
          <a:xfrm>
            <a:off x="82608" y="1166937"/>
            <a:ext cx="12131718" cy="4162267"/>
            <a:chOff x="0" y="1074757"/>
            <a:chExt cx="12131718" cy="4162267"/>
          </a:xfrm>
        </p:grpSpPr>
        <p:pic>
          <p:nvPicPr>
            <p:cNvPr id="6" name="Picture 5" descr="A group of diagrams with numbers&#10;&#10;AI-generated content may be incorrect.">
              <a:extLst>
                <a:ext uri="{FF2B5EF4-FFF2-40B4-BE49-F238E27FC236}">
                  <a16:creationId xmlns:a16="http://schemas.microsoft.com/office/drawing/2014/main" id="{332E8955-C0E7-0A76-2F94-60D81D7F2C2C}"/>
                </a:ext>
              </a:extLst>
            </p:cNvPr>
            <p:cNvPicPr>
              <a:picLocks noChangeAspect="1"/>
            </p:cNvPicPr>
            <p:nvPr/>
          </p:nvPicPr>
          <p:blipFill>
            <a:blip r:embed="rId3"/>
            <a:srcRect r="49967" b="1907"/>
            <a:stretch>
              <a:fillRect/>
            </a:stretch>
          </p:blipFill>
          <p:spPr>
            <a:xfrm>
              <a:off x="0" y="1337866"/>
              <a:ext cx="5840083" cy="3899158"/>
            </a:xfrm>
            <a:prstGeom prst="rect">
              <a:avLst/>
            </a:prstGeom>
          </p:spPr>
        </p:pic>
        <p:sp>
          <p:nvSpPr>
            <p:cNvPr id="15" name="TextBox 14">
              <a:extLst>
                <a:ext uri="{FF2B5EF4-FFF2-40B4-BE49-F238E27FC236}">
                  <a16:creationId xmlns:a16="http://schemas.microsoft.com/office/drawing/2014/main" id="{2D8F8107-0D1E-FEFC-9F8E-AF4DBE85C95C}"/>
                </a:ext>
              </a:extLst>
            </p:cNvPr>
            <p:cNvSpPr txBox="1"/>
            <p:nvPr/>
          </p:nvSpPr>
          <p:spPr>
            <a:xfrm rot="16200000">
              <a:off x="5279209" y="1543704"/>
              <a:ext cx="1276448" cy="338554"/>
            </a:xfrm>
            <a:prstGeom prst="rect">
              <a:avLst/>
            </a:prstGeom>
            <a:noFill/>
          </p:spPr>
          <p:txBody>
            <a:bodyPr wrap="square" rtlCol="0">
              <a:spAutoFit/>
            </a:bodyPr>
            <a:lstStyle/>
            <a:p>
              <a:r>
                <a:rPr lang="en-US" sz="1600" b="1">
                  <a:solidFill>
                    <a:srgbClr val="FAB3A3"/>
                  </a:solidFill>
                </a:rPr>
                <a:t>Placebo</a:t>
              </a:r>
            </a:p>
          </p:txBody>
        </p:sp>
        <p:pic>
          <p:nvPicPr>
            <p:cNvPr id="20" name="Picture 19" descr="A group of diagrams with numbers&#10;&#10;AI-generated content may be incorrect.">
              <a:extLst>
                <a:ext uri="{FF2B5EF4-FFF2-40B4-BE49-F238E27FC236}">
                  <a16:creationId xmlns:a16="http://schemas.microsoft.com/office/drawing/2014/main" id="{5F86E65D-B26A-E156-06FD-20378D0F2B1D}"/>
                </a:ext>
              </a:extLst>
            </p:cNvPr>
            <p:cNvPicPr>
              <a:picLocks noChangeAspect="1"/>
            </p:cNvPicPr>
            <p:nvPr/>
          </p:nvPicPr>
          <p:blipFill>
            <a:blip r:embed="rId3"/>
            <a:srcRect l="49967" b="1907"/>
            <a:stretch>
              <a:fillRect/>
            </a:stretch>
          </p:blipFill>
          <p:spPr>
            <a:xfrm>
              <a:off x="6032003" y="1337866"/>
              <a:ext cx="5840082" cy="3899158"/>
            </a:xfrm>
            <a:prstGeom prst="rect">
              <a:avLst/>
            </a:prstGeom>
          </p:spPr>
        </p:pic>
        <p:sp>
          <p:nvSpPr>
            <p:cNvPr id="18" name="TextBox 17">
              <a:extLst>
                <a:ext uri="{FF2B5EF4-FFF2-40B4-BE49-F238E27FC236}">
                  <a16:creationId xmlns:a16="http://schemas.microsoft.com/office/drawing/2014/main" id="{7EC20907-639D-B66D-96EE-BFD993C58775}"/>
                </a:ext>
              </a:extLst>
            </p:cNvPr>
            <p:cNvSpPr txBox="1"/>
            <p:nvPr/>
          </p:nvSpPr>
          <p:spPr>
            <a:xfrm rot="16200000">
              <a:off x="11324217" y="1628789"/>
              <a:ext cx="1276448" cy="338554"/>
            </a:xfrm>
            <a:prstGeom prst="rect">
              <a:avLst/>
            </a:prstGeom>
            <a:noFill/>
          </p:spPr>
          <p:txBody>
            <a:bodyPr wrap="square" rtlCol="0">
              <a:spAutoFit/>
            </a:bodyPr>
            <a:lstStyle/>
            <a:p>
              <a:r>
                <a:rPr lang="en-US" sz="1600" b="1"/>
                <a:t>LP815</a:t>
              </a:r>
            </a:p>
          </p:txBody>
        </p:sp>
      </p:grpSp>
      <p:sp>
        <p:nvSpPr>
          <p:cNvPr id="17" name="TextBox 16">
            <a:extLst>
              <a:ext uri="{FF2B5EF4-FFF2-40B4-BE49-F238E27FC236}">
                <a16:creationId xmlns:a16="http://schemas.microsoft.com/office/drawing/2014/main" id="{73808197-7963-87AA-1E6A-5E7FA9596C30}"/>
              </a:ext>
            </a:extLst>
          </p:cNvPr>
          <p:cNvSpPr txBox="1"/>
          <p:nvPr/>
        </p:nvSpPr>
        <p:spPr>
          <a:xfrm>
            <a:off x="10264230" y="917943"/>
            <a:ext cx="2813233" cy="553998"/>
          </a:xfrm>
          <a:prstGeom prst="rect">
            <a:avLst/>
          </a:prstGeom>
          <a:noFill/>
        </p:spPr>
        <p:txBody>
          <a:bodyPr wrap="square" lIns="91440" tIns="45720" rIns="91440" bIns="45720" anchor="t">
            <a:spAutoFit/>
          </a:bodyPr>
          <a:lstStyle/>
          <a:p>
            <a:endParaRPr lang="en-US" sz="1400"/>
          </a:p>
          <a:p>
            <a:r>
              <a:rPr lang="en-US" sz="1600" b="1"/>
              <a:t>n=71; p=0.07 </a:t>
            </a:r>
            <a:endParaRPr lang="en-US" sz="1600" b="1">
              <a:cs typeface="Arial"/>
            </a:endParaRPr>
          </a:p>
        </p:txBody>
      </p:sp>
      <p:sp>
        <p:nvSpPr>
          <p:cNvPr id="4" name="Rectangle 3">
            <a:extLst>
              <a:ext uri="{FF2B5EF4-FFF2-40B4-BE49-F238E27FC236}">
                <a16:creationId xmlns:a16="http://schemas.microsoft.com/office/drawing/2014/main" id="{BAD361C1-7B83-AC56-EC7A-62C5A72EBA68}"/>
              </a:ext>
            </a:extLst>
          </p:cNvPr>
          <p:cNvSpPr/>
          <p:nvPr/>
        </p:nvSpPr>
        <p:spPr>
          <a:xfrm>
            <a:off x="6169318" y="1430046"/>
            <a:ext cx="5748156" cy="38991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59BF6DE-3906-1FF5-03BC-0737F6CAF27B}"/>
              </a:ext>
            </a:extLst>
          </p:cNvPr>
          <p:cNvSpPr/>
          <p:nvPr/>
        </p:nvSpPr>
        <p:spPr>
          <a:xfrm>
            <a:off x="8286280" y="1303872"/>
            <a:ext cx="1731323" cy="2211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group of blue squares with black dots&#10;&#10;Description automatically generated">
            <a:extLst>
              <a:ext uri="{FF2B5EF4-FFF2-40B4-BE49-F238E27FC236}">
                <a16:creationId xmlns:a16="http://schemas.microsoft.com/office/drawing/2014/main" id="{74493F80-F2CA-D0C8-B7B5-424C26038C0D}"/>
              </a:ext>
            </a:extLst>
          </p:cNvPr>
          <p:cNvPicPr>
            <a:picLocks noChangeAspect="1"/>
          </p:cNvPicPr>
          <p:nvPr/>
        </p:nvPicPr>
        <p:blipFill>
          <a:blip r:embed="rId4"/>
          <a:stretch>
            <a:fillRect/>
          </a:stretch>
        </p:blipFill>
        <p:spPr>
          <a:xfrm>
            <a:off x="6240559" y="1490245"/>
            <a:ext cx="5676915" cy="3820654"/>
          </a:xfrm>
          <a:prstGeom prst="rect">
            <a:avLst/>
          </a:prstGeom>
        </p:spPr>
      </p:pic>
    </p:spTree>
    <p:extLst>
      <p:ext uri="{BB962C8B-B14F-4D97-AF65-F5344CB8AC3E}">
        <p14:creationId xmlns:p14="http://schemas.microsoft.com/office/powerpoint/2010/main" val="912658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E929F-F589-A444-941C-2C14435E6C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AE5F1E-1C6E-E2BE-85D0-17CC9AE10C74}"/>
              </a:ext>
            </a:extLst>
          </p:cNvPr>
          <p:cNvSpPr>
            <a:spLocks noGrp="1"/>
          </p:cNvSpPr>
          <p:nvPr>
            <p:ph type="title"/>
          </p:nvPr>
        </p:nvSpPr>
        <p:spPr>
          <a:xfrm>
            <a:off x="295214" y="4343400"/>
            <a:ext cx="6589789" cy="1115532"/>
          </a:xfrm>
        </p:spPr>
        <p:txBody>
          <a:bodyPr>
            <a:normAutofit/>
          </a:bodyPr>
          <a:lstStyle/>
          <a:p>
            <a:r>
              <a:rPr lang="en-US">
                <a:solidFill>
                  <a:srgbClr val="15788D"/>
                </a:solidFill>
                <a:latin typeface="Arial"/>
                <a:cs typeface="Arial"/>
              </a:rPr>
              <a:t>LP815</a:t>
            </a:r>
            <a:r>
              <a:rPr lang="en-US" sz="4400" baseline="30000">
                <a:latin typeface="Arial"/>
                <a:cs typeface="Arial"/>
              </a:rPr>
              <a:t>®</a:t>
            </a:r>
            <a:endParaRPr lang="en-US" sz="4400" baseline="30000">
              <a:solidFill>
                <a:srgbClr val="15788D"/>
              </a:solidFill>
              <a:latin typeface="Arial"/>
              <a:cs typeface="Arial"/>
            </a:endParaRPr>
          </a:p>
        </p:txBody>
      </p:sp>
      <p:sp>
        <p:nvSpPr>
          <p:cNvPr id="3" name="Text Placeholder 2">
            <a:extLst>
              <a:ext uri="{FF2B5EF4-FFF2-40B4-BE49-F238E27FC236}">
                <a16:creationId xmlns:a16="http://schemas.microsoft.com/office/drawing/2014/main" id="{9CD4DDF5-71BB-DE44-2F3A-C8B09CE10F9E}"/>
              </a:ext>
            </a:extLst>
          </p:cNvPr>
          <p:cNvSpPr>
            <a:spLocks noGrp="1"/>
          </p:cNvSpPr>
          <p:nvPr>
            <p:ph type="body" idx="1"/>
          </p:nvPr>
        </p:nvSpPr>
        <p:spPr>
          <a:xfrm>
            <a:off x="295214" y="5531760"/>
            <a:ext cx="12243644" cy="1953487"/>
          </a:xfrm>
        </p:spPr>
        <p:txBody>
          <a:bodyPr vert="horz" lIns="91440" tIns="45720" rIns="91440" bIns="45720" rtlCol="0" anchor="t">
            <a:normAutofit/>
          </a:bodyPr>
          <a:lstStyle/>
          <a:p>
            <a:r>
              <a:rPr lang="en-US" sz="2800">
                <a:solidFill>
                  <a:srgbClr val="15788D"/>
                </a:solidFill>
                <a:latin typeface="Arial"/>
                <a:cs typeface="Arial"/>
              </a:rPr>
              <a:t>For dual action stress and sleep support</a:t>
            </a:r>
            <a:endParaRPr lang="en-US" sz="2800">
              <a:solidFill>
                <a:srgbClr val="15788D"/>
              </a:solidFill>
            </a:endParaRPr>
          </a:p>
        </p:txBody>
      </p:sp>
      <p:sp>
        <p:nvSpPr>
          <p:cNvPr id="19" name="TextBox 18">
            <a:extLst>
              <a:ext uri="{FF2B5EF4-FFF2-40B4-BE49-F238E27FC236}">
                <a16:creationId xmlns:a16="http://schemas.microsoft.com/office/drawing/2014/main" id="{A2A19DA2-4FCA-E537-743B-4061E51505A5}"/>
              </a:ext>
            </a:extLst>
          </p:cNvPr>
          <p:cNvSpPr txBox="1"/>
          <p:nvPr/>
        </p:nvSpPr>
        <p:spPr>
          <a:xfrm>
            <a:off x="9359153" y="799651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788C"/>
              </a:solidFill>
              <a:effectLst/>
              <a:uLnTx/>
              <a:uFillTx/>
              <a:latin typeface="Arial" panose="020B0604020202020204"/>
              <a:ea typeface="+mn-ea"/>
              <a:cs typeface="+mn-cs"/>
            </a:endParaRPr>
          </a:p>
        </p:txBody>
      </p:sp>
      <p:cxnSp>
        <p:nvCxnSpPr>
          <p:cNvPr id="27" name="Straight Connector 26">
            <a:extLst>
              <a:ext uri="{FF2B5EF4-FFF2-40B4-BE49-F238E27FC236}">
                <a16:creationId xmlns:a16="http://schemas.microsoft.com/office/drawing/2014/main" id="{1E4F5426-E11D-DB4E-6D8A-4EAD20B056A5}"/>
              </a:ext>
            </a:extLst>
          </p:cNvPr>
          <p:cNvCxnSpPr>
            <a:cxnSpLocks/>
          </p:cNvCxnSpPr>
          <p:nvPr/>
        </p:nvCxnSpPr>
        <p:spPr>
          <a:xfrm>
            <a:off x="199680" y="4531056"/>
            <a:ext cx="0" cy="1427488"/>
          </a:xfrm>
          <a:prstGeom prst="line">
            <a:avLst/>
          </a:prstGeom>
          <a:ln w="12700">
            <a:solidFill>
              <a:srgbClr val="B7D8FF"/>
            </a:solidFill>
          </a:ln>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id="{076A61FB-D7C4-9C26-34EC-F3F09B4732B6}"/>
              </a:ext>
            </a:extLst>
          </p:cNvPr>
          <p:cNvPicPr>
            <a:picLocks noChangeAspect="1"/>
          </p:cNvPicPr>
          <p:nvPr/>
        </p:nvPicPr>
        <p:blipFill>
          <a:blip r:embed="rId2" cstate="email">
            <a:extLst>
              <a:ext uri="{28A0092B-C50C-407E-A947-70E740481C1C}">
                <a14:useLocalDpi xmlns:a14="http://schemas.microsoft.com/office/drawing/2010/main"/>
              </a:ext>
            </a:extLst>
          </a:blip>
          <a:srcRect l="-1"/>
          <a:stretch/>
        </p:blipFill>
        <p:spPr>
          <a:xfrm>
            <a:off x="5814931" y="0"/>
            <a:ext cx="6453269" cy="6425140"/>
          </a:xfrm>
          <a:prstGeom prst="rect">
            <a:avLst/>
          </a:prstGeom>
        </p:spPr>
      </p:pic>
    </p:spTree>
    <p:extLst>
      <p:ext uri="{BB962C8B-B14F-4D97-AF65-F5344CB8AC3E}">
        <p14:creationId xmlns:p14="http://schemas.microsoft.com/office/powerpoint/2010/main" val="1243708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815B5-ABBB-1715-BD6D-B005991694C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A99579-2C22-0F2C-E7FB-CDC1A56BB0E9}"/>
              </a:ext>
            </a:extLst>
          </p:cNvPr>
          <p:cNvSpPr>
            <a:spLocks noGrp="1"/>
          </p:cNvSpPr>
          <p:nvPr>
            <p:ph type="sldNum" sz="quarter" idx="14"/>
          </p:nvPr>
        </p:nvSpPr>
        <p:spPr/>
        <p:txBody>
          <a:bodyPr/>
          <a:lstStyle/>
          <a:p>
            <a:r>
              <a:rPr lang="en-US"/>
              <a:t>PAGE </a:t>
            </a:r>
            <a:fld id="{BDBF9DCE-55C5-154E-AC34-7A0AB594817D}" type="slidenum">
              <a:rPr lang="en-US" smtClean="0"/>
              <a:pPr/>
              <a:t>40</a:t>
            </a:fld>
            <a:endParaRPr lang="en-US"/>
          </a:p>
        </p:txBody>
      </p:sp>
      <p:cxnSp>
        <p:nvCxnSpPr>
          <p:cNvPr id="13" name="Straight Connector 12">
            <a:extLst>
              <a:ext uri="{FF2B5EF4-FFF2-40B4-BE49-F238E27FC236}">
                <a16:creationId xmlns:a16="http://schemas.microsoft.com/office/drawing/2014/main" id="{A9709767-A9B7-47C5-3019-3C7EB7302A25}"/>
              </a:ext>
            </a:extLst>
          </p:cNvPr>
          <p:cNvCxnSpPr>
            <a:cxnSpLocks/>
          </p:cNvCxnSpPr>
          <p:nvPr/>
        </p:nvCxnSpPr>
        <p:spPr>
          <a:xfrm>
            <a:off x="111117" y="5292595"/>
            <a:ext cx="367120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263D54B-CE2A-E673-2C11-A6AB03B80E47}"/>
              </a:ext>
            </a:extLst>
          </p:cNvPr>
          <p:cNvCxnSpPr>
            <a:cxnSpLocks/>
          </p:cNvCxnSpPr>
          <p:nvPr/>
        </p:nvCxnSpPr>
        <p:spPr>
          <a:xfrm>
            <a:off x="212697" y="2071728"/>
            <a:ext cx="35696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D3B0445-7472-B852-0619-0056C3E4A7C3}"/>
              </a:ext>
            </a:extLst>
          </p:cNvPr>
          <p:cNvSpPr txBox="1"/>
          <p:nvPr/>
        </p:nvSpPr>
        <p:spPr>
          <a:xfrm rot="16200000">
            <a:off x="10326064" y="3375982"/>
            <a:ext cx="1036320" cy="338554"/>
          </a:xfrm>
          <a:prstGeom prst="rect">
            <a:avLst/>
          </a:prstGeom>
          <a:noFill/>
        </p:spPr>
        <p:txBody>
          <a:bodyPr wrap="square" rtlCol="0">
            <a:spAutoFit/>
          </a:bodyPr>
          <a:lstStyle/>
          <a:p>
            <a:r>
              <a:rPr lang="en-US" sz="1600" b="1">
                <a:solidFill>
                  <a:srgbClr val="15788D"/>
                </a:solidFill>
              </a:rPr>
              <a:t>LP815</a:t>
            </a:r>
          </a:p>
        </p:txBody>
      </p:sp>
      <p:sp>
        <p:nvSpPr>
          <p:cNvPr id="10" name="TextBox 9">
            <a:extLst>
              <a:ext uri="{FF2B5EF4-FFF2-40B4-BE49-F238E27FC236}">
                <a16:creationId xmlns:a16="http://schemas.microsoft.com/office/drawing/2014/main" id="{E261ECCE-CB85-8224-7AE9-83122E3D553B}"/>
              </a:ext>
            </a:extLst>
          </p:cNvPr>
          <p:cNvSpPr txBox="1"/>
          <p:nvPr/>
        </p:nvSpPr>
        <p:spPr>
          <a:xfrm>
            <a:off x="396072" y="573534"/>
            <a:ext cx="12503060" cy="646331"/>
          </a:xfrm>
          <a:prstGeom prst="rect">
            <a:avLst/>
          </a:prstGeom>
          <a:noFill/>
        </p:spPr>
        <p:txBody>
          <a:bodyPr wrap="square">
            <a:spAutoFit/>
          </a:bodyPr>
          <a:lstStyle/>
          <a:p>
            <a:r>
              <a:rPr lang="en-US" sz="3600"/>
              <a:t>Improved </a:t>
            </a:r>
            <a:r>
              <a:rPr lang="en-US" sz="3600" dirty="0"/>
              <a:t>nighttime temperature comfort </a:t>
            </a:r>
          </a:p>
        </p:txBody>
      </p:sp>
      <p:pic>
        <p:nvPicPr>
          <p:cNvPr id="2" name="Picture 1" descr="A graph of different colored lines&#10;&#10;AI-generated content may be incorrect.">
            <a:extLst>
              <a:ext uri="{FF2B5EF4-FFF2-40B4-BE49-F238E27FC236}">
                <a16:creationId xmlns:a16="http://schemas.microsoft.com/office/drawing/2014/main" id="{AC4D1FFA-334B-37A6-64A8-A6A0757F96BB}"/>
              </a:ext>
            </a:extLst>
          </p:cNvPr>
          <p:cNvPicPr>
            <a:picLocks noChangeAspect="1"/>
          </p:cNvPicPr>
          <p:nvPr/>
        </p:nvPicPr>
        <p:blipFill>
          <a:blip r:embed="rId3"/>
          <a:srcRect l="1060" t="11663" r="50705" b="2409"/>
          <a:stretch>
            <a:fillRect/>
          </a:stretch>
        </p:blipFill>
        <p:spPr>
          <a:xfrm>
            <a:off x="196768" y="2065516"/>
            <a:ext cx="5609143" cy="3929834"/>
          </a:xfrm>
          <a:prstGeom prst="rect">
            <a:avLst/>
          </a:prstGeom>
        </p:spPr>
      </p:pic>
      <p:pic>
        <p:nvPicPr>
          <p:cNvPr id="4" name="Picture 3" descr="A graph of different colored lines&#10;&#10;AI-generated content may be incorrect.">
            <a:extLst>
              <a:ext uri="{FF2B5EF4-FFF2-40B4-BE49-F238E27FC236}">
                <a16:creationId xmlns:a16="http://schemas.microsoft.com/office/drawing/2014/main" id="{B3E9BD8C-6BBA-429A-E251-22167D43A804}"/>
              </a:ext>
            </a:extLst>
          </p:cNvPr>
          <p:cNvPicPr>
            <a:picLocks noChangeAspect="1"/>
          </p:cNvPicPr>
          <p:nvPr/>
        </p:nvPicPr>
        <p:blipFill>
          <a:blip r:embed="rId3"/>
          <a:srcRect l="50329" t="11114" r="1067" b="4578"/>
          <a:stretch>
            <a:fillRect/>
          </a:stretch>
        </p:blipFill>
        <p:spPr>
          <a:xfrm>
            <a:off x="5992755" y="2040278"/>
            <a:ext cx="5777403" cy="3941201"/>
          </a:xfrm>
          <a:prstGeom prst="rect">
            <a:avLst/>
          </a:prstGeom>
        </p:spPr>
      </p:pic>
      <p:sp>
        <p:nvSpPr>
          <p:cNvPr id="7" name="TextBox 6">
            <a:extLst>
              <a:ext uri="{FF2B5EF4-FFF2-40B4-BE49-F238E27FC236}">
                <a16:creationId xmlns:a16="http://schemas.microsoft.com/office/drawing/2014/main" id="{4AC04EA1-620D-130D-3144-670BF1DBD40D}"/>
              </a:ext>
            </a:extLst>
          </p:cNvPr>
          <p:cNvSpPr txBox="1"/>
          <p:nvPr/>
        </p:nvSpPr>
        <p:spPr>
          <a:xfrm>
            <a:off x="396072" y="1153018"/>
            <a:ext cx="9928716" cy="738664"/>
          </a:xfrm>
          <a:prstGeom prst="rect">
            <a:avLst/>
          </a:prstGeom>
          <a:noFill/>
        </p:spPr>
        <p:txBody>
          <a:bodyPr wrap="square">
            <a:spAutoFit/>
          </a:bodyPr>
          <a:lstStyle/>
          <a:p>
            <a:r>
              <a:rPr lang="en-US" sz="2100"/>
              <a:t>Regardless of age or ethnicity, LP815 had a </a:t>
            </a:r>
            <a:r>
              <a:rPr lang="en-US" sz="2100" i="1"/>
              <a:t>significant decrease </a:t>
            </a:r>
            <a:r>
              <a:rPr lang="en-US" sz="2100"/>
              <a:t>on elevated nighttime body heat over time</a:t>
            </a:r>
          </a:p>
        </p:txBody>
      </p:sp>
      <p:sp>
        <p:nvSpPr>
          <p:cNvPr id="15" name="TextBox 14">
            <a:extLst>
              <a:ext uri="{FF2B5EF4-FFF2-40B4-BE49-F238E27FC236}">
                <a16:creationId xmlns:a16="http://schemas.microsoft.com/office/drawing/2014/main" id="{F413E4D8-73AC-9E9C-B26F-BE9DD88D39D6}"/>
              </a:ext>
            </a:extLst>
          </p:cNvPr>
          <p:cNvSpPr txBox="1"/>
          <p:nvPr/>
        </p:nvSpPr>
        <p:spPr>
          <a:xfrm rot="16200000">
            <a:off x="5324422" y="2194569"/>
            <a:ext cx="1276448" cy="338554"/>
          </a:xfrm>
          <a:prstGeom prst="rect">
            <a:avLst/>
          </a:prstGeom>
          <a:noFill/>
        </p:spPr>
        <p:txBody>
          <a:bodyPr wrap="square" rtlCol="0">
            <a:spAutoFit/>
          </a:bodyPr>
          <a:lstStyle/>
          <a:p>
            <a:r>
              <a:rPr lang="en-US" sz="1600" b="1">
                <a:solidFill>
                  <a:srgbClr val="FAB3A3"/>
                </a:solidFill>
              </a:rPr>
              <a:t>Placebo</a:t>
            </a:r>
          </a:p>
        </p:txBody>
      </p:sp>
      <p:sp>
        <p:nvSpPr>
          <p:cNvPr id="18" name="TextBox 17">
            <a:extLst>
              <a:ext uri="{FF2B5EF4-FFF2-40B4-BE49-F238E27FC236}">
                <a16:creationId xmlns:a16="http://schemas.microsoft.com/office/drawing/2014/main" id="{50E4CAEC-3477-CE26-8FE7-C747F6EBB429}"/>
              </a:ext>
            </a:extLst>
          </p:cNvPr>
          <p:cNvSpPr txBox="1"/>
          <p:nvPr/>
        </p:nvSpPr>
        <p:spPr>
          <a:xfrm rot="16200000">
            <a:off x="11273382" y="1995212"/>
            <a:ext cx="1276448" cy="338554"/>
          </a:xfrm>
          <a:prstGeom prst="rect">
            <a:avLst/>
          </a:prstGeom>
          <a:noFill/>
        </p:spPr>
        <p:txBody>
          <a:bodyPr wrap="square" rtlCol="0">
            <a:spAutoFit/>
          </a:bodyPr>
          <a:lstStyle/>
          <a:p>
            <a:r>
              <a:rPr lang="en-US" sz="1600" b="1"/>
              <a:t>LP815</a:t>
            </a:r>
          </a:p>
        </p:txBody>
      </p:sp>
      <p:sp>
        <p:nvSpPr>
          <p:cNvPr id="6" name="TextBox 5">
            <a:extLst>
              <a:ext uri="{FF2B5EF4-FFF2-40B4-BE49-F238E27FC236}">
                <a16:creationId xmlns:a16="http://schemas.microsoft.com/office/drawing/2014/main" id="{29212766-A733-484B-7077-F8D773F8553D}"/>
              </a:ext>
            </a:extLst>
          </p:cNvPr>
          <p:cNvSpPr txBox="1"/>
          <p:nvPr/>
        </p:nvSpPr>
        <p:spPr>
          <a:xfrm>
            <a:off x="10850117" y="5493842"/>
            <a:ext cx="1061623" cy="769441"/>
          </a:xfrm>
          <a:prstGeom prst="rect">
            <a:avLst/>
          </a:prstGeom>
          <a:noFill/>
        </p:spPr>
        <p:txBody>
          <a:bodyPr wrap="square" lIns="91440" tIns="45720" rIns="91440" bIns="45720" anchor="t">
            <a:spAutoFit/>
          </a:bodyPr>
          <a:lstStyle/>
          <a:p>
            <a:endParaRPr lang="en-US" sz="1400"/>
          </a:p>
          <a:p>
            <a:r>
              <a:rPr lang="en-US" sz="1600" b="1"/>
              <a:t>n=71</a:t>
            </a:r>
            <a:endParaRPr lang="en-US" sz="1600" b="1">
              <a:cs typeface="Arial"/>
            </a:endParaRPr>
          </a:p>
          <a:p>
            <a:r>
              <a:rPr lang="en-US" sz="1400" b="1"/>
              <a:t> </a:t>
            </a:r>
            <a:endParaRPr lang="en-US" b="1">
              <a:cs typeface="Arial"/>
            </a:endParaRPr>
          </a:p>
        </p:txBody>
      </p:sp>
      <p:sp>
        <p:nvSpPr>
          <p:cNvPr id="5" name="TextBox 4">
            <a:extLst>
              <a:ext uri="{FF2B5EF4-FFF2-40B4-BE49-F238E27FC236}">
                <a16:creationId xmlns:a16="http://schemas.microsoft.com/office/drawing/2014/main" id="{CDB6B46E-D162-DC64-C3D0-A80B54E7C83D}"/>
              </a:ext>
            </a:extLst>
          </p:cNvPr>
          <p:cNvSpPr txBox="1"/>
          <p:nvPr/>
        </p:nvSpPr>
        <p:spPr>
          <a:xfrm>
            <a:off x="10196974" y="1517058"/>
            <a:ext cx="2813233" cy="523220"/>
          </a:xfrm>
          <a:prstGeom prst="rect">
            <a:avLst/>
          </a:prstGeom>
          <a:noFill/>
        </p:spPr>
        <p:txBody>
          <a:bodyPr wrap="square" lIns="91440" tIns="45720" rIns="91440" bIns="45720" anchor="t">
            <a:spAutoFit/>
          </a:bodyPr>
          <a:lstStyle/>
          <a:p>
            <a:endParaRPr lang="en-US" sz="1400"/>
          </a:p>
          <a:p>
            <a:r>
              <a:rPr lang="en-US" sz="1400" b="1"/>
              <a:t>N = 71; p = 0.05 </a:t>
            </a:r>
            <a:endParaRPr lang="en-US" b="1">
              <a:cs typeface="Arial"/>
            </a:endParaRPr>
          </a:p>
        </p:txBody>
      </p:sp>
    </p:spTree>
    <p:extLst>
      <p:ext uri="{BB962C8B-B14F-4D97-AF65-F5344CB8AC3E}">
        <p14:creationId xmlns:p14="http://schemas.microsoft.com/office/powerpoint/2010/main" val="22295509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7FC5F-3980-29E1-8B19-43A3B66B3EF0}"/>
            </a:ext>
          </a:extLst>
        </p:cNvPr>
        <p:cNvGrpSpPr/>
        <p:nvPr/>
      </p:nvGrpSpPr>
      <p:grpSpPr>
        <a:xfrm>
          <a:off x="0" y="0"/>
          <a:ext cx="0" cy="0"/>
          <a:chOff x="0" y="0"/>
          <a:chExt cx="0" cy="0"/>
        </a:xfrm>
      </p:grpSpPr>
      <p:sp>
        <p:nvSpPr>
          <p:cNvPr id="9" name="Slide Number Placeholder 15">
            <a:extLst>
              <a:ext uri="{FF2B5EF4-FFF2-40B4-BE49-F238E27FC236}">
                <a16:creationId xmlns:a16="http://schemas.microsoft.com/office/drawing/2014/main" id="{613B2543-3BDC-2118-4D89-0752B65D7332}"/>
              </a:ext>
            </a:extLst>
          </p:cNvPr>
          <p:cNvSpPr>
            <a:spLocks noGrp="1"/>
          </p:cNvSpPr>
          <p:nvPr>
            <p:ph type="sldNum" sz="quarter" idx="14"/>
          </p:nvPr>
        </p:nvSpPr>
        <p:spPr>
          <a:prstGeom prst="rect">
            <a:avLst/>
          </a:prstGeom>
        </p:spPr>
        <p:txBody>
          <a:bodyPr/>
          <a:lstStyle>
            <a:lvl1pPr>
              <a:defRPr sz="1000">
                <a:solidFill>
                  <a:srgbClr val="1E8197"/>
                </a:solidFill>
              </a:defRPr>
            </a:lvl1pPr>
          </a:lstStyle>
          <a:p>
            <a:r>
              <a:rPr lang="en-US"/>
              <a:t>PAGE </a:t>
            </a:r>
            <a:fld id="{BDBF9DCE-55C5-154E-AC34-7A0AB594817D}" type="slidenum">
              <a:rPr lang="en-US" smtClean="0"/>
              <a:pPr/>
              <a:t>41</a:t>
            </a:fld>
            <a:endParaRPr lang="en-US"/>
          </a:p>
        </p:txBody>
      </p:sp>
      <p:sp>
        <p:nvSpPr>
          <p:cNvPr id="17" name="Title 1">
            <a:extLst>
              <a:ext uri="{FF2B5EF4-FFF2-40B4-BE49-F238E27FC236}">
                <a16:creationId xmlns:a16="http://schemas.microsoft.com/office/drawing/2014/main" id="{6F0C9CF3-39DE-38F6-8119-A984AE3E2DBD}"/>
              </a:ext>
            </a:extLst>
          </p:cNvPr>
          <p:cNvSpPr txBox="1">
            <a:spLocks/>
          </p:cNvSpPr>
          <p:nvPr/>
        </p:nvSpPr>
        <p:spPr>
          <a:xfrm>
            <a:off x="378651" y="419082"/>
            <a:ext cx="11881483" cy="12631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rgbClr val="1E8197"/>
                </a:solidFill>
                <a:latin typeface="Arial" panose="020B0604020202020204" pitchFamily="34" charset="0"/>
                <a:ea typeface="+mj-ea"/>
                <a:cs typeface="Arial" panose="020B0604020202020204" pitchFamily="34" charset="0"/>
              </a:defRPr>
            </a:lvl1pPr>
          </a:lstStyle>
          <a:p>
            <a:r>
              <a:rPr lang="en-US" sz="3800">
                <a:latin typeface="Arial"/>
                <a:cs typeface="Arial"/>
              </a:rPr>
              <a:t>LP815 for women</a:t>
            </a:r>
          </a:p>
        </p:txBody>
      </p:sp>
      <p:grpSp>
        <p:nvGrpSpPr>
          <p:cNvPr id="38" name="Group 37">
            <a:extLst>
              <a:ext uri="{FF2B5EF4-FFF2-40B4-BE49-F238E27FC236}">
                <a16:creationId xmlns:a16="http://schemas.microsoft.com/office/drawing/2014/main" id="{A5F92BD7-70BA-5F86-307D-BE04E23079BC}"/>
              </a:ext>
            </a:extLst>
          </p:cNvPr>
          <p:cNvGrpSpPr/>
          <p:nvPr/>
        </p:nvGrpSpPr>
        <p:grpSpPr>
          <a:xfrm>
            <a:off x="378651" y="1653055"/>
            <a:ext cx="6903892" cy="4213198"/>
            <a:chOff x="605324" y="1749894"/>
            <a:chExt cx="6355987" cy="3940551"/>
          </a:xfrm>
        </p:grpSpPr>
        <p:sp>
          <p:nvSpPr>
            <p:cNvPr id="23" name="TextBox 22">
              <a:extLst>
                <a:ext uri="{FF2B5EF4-FFF2-40B4-BE49-F238E27FC236}">
                  <a16:creationId xmlns:a16="http://schemas.microsoft.com/office/drawing/2014/main" id="{6F9A383C-91BC-77EA-E78F-91CFDF393E7D}"/>
                </a:ext>
              </a:extLst>
            </p:cNvPr>
            <p:cNvSpPr txBox="1"/>
            <p:nvPr/>
          </p:nvSpPr>
          <p:spPr>
            <a:xfrm>
              <a:off x="605324" y="1749894"/>
              <a:ext cx="3347796" cy="369332"/>
            </a:xfrm>
            <a:prstGeom prst="rect">
              <a:avLst/>
            </a:prstGeom>
            <a:noFill/>
          </p:spPr>
          <p:txBody>
            <a:bodyPr wrap="square" lIns="91440" tIns="45720" rIns="91440" bIns="45720" anchor="t">
              <a:spAutoFit/>
            </a:bodyPr>
            <a:lstStyle/>
            <a:p>
              <a:pPr>
                <a:buClr>
                  <a:schemeClr val="bg1"/>
                </a:buClr>
              </a:pPr>
              <a:r>
                <a:rPr lang="en-US" b="1"/>
                <a:t>BENEFIT AREAS</a:t>
              </a:r>
            </a:p>
          </p:txBody>
        </p:sp>
        <p:sp>
          <p:nvSpPr>
            <p:cNvPr id="22" name="TextBox 21">
              <a:extLst>
                <a:ext uri="{FF2B5EF4-FFF2-40B4-BE49-F238E27FC236}">
                  <a16:creationId xmlns:a16="http://schemas.microsoft.com/office/drawing/2014/main" id="{8376DB92-BB40-D7FB-892A-30B1FFA3B72C}"/>
                </a:ext>
              </a:extLst>
            </p:cNvPr>
            <p:cNvSpPr txBox="1"/>
            <p:nvPr/>
          </p:nvSpPr>
          <p:spPr>
            <a:xfrm>
              <a:off x="861963" y="2107713"/>
              <a:ext cx="5394481" cy="1237796"/>
            </a:xfrm>
            <a:prstGeom prst="rect">
              <a:avLst/>
            </a:prstGeom>
            <a:noFill/>
          </p:spPr>
          <p:txBody>
            <a:bodyPr wrap="square">
              <a:spAutoFit/>
            </a:bodyPr>
            <a:lstStyle/>
            <a:p>
              <a:pPr marL="285750" indent="-285750">
                <a:buFont typeface="Arial" panose="020B0604020202020204" pitchFamily="34" charset="0"/>
                <a:buChar char="•"/>
              </a:pPr>
              <a:r>
                <a:rPr lang="en-US" sz="2000"/>
                <a:t>Tension and stress support</a:t>
              </a:r>
            </a:p>
            <a:p>
              <a:pPr marL="285750" indent="-285750">
                <a:buFont typeface="Arial" panose="020B0604020202020204" pitchFamily="34" charset="0"/>
                <a:buChar char="•"/>
              </a:pPr>
              <a:r>
                <a:rPr lang="en-US" sz="2000"/>
                <a:t>Helps reduce irritability</a:t>
              </a:r>
            </a:p>
            <a:p>
              <a:pPr marL="285750" indent="-285750">
                <a:buFont typeface="Arial" panose="020B0604020202020204" pitchFamily="34" charset="0"/>
                <a:buChar char="•"/>
              </a:pPr>
              <a:r>
                <a:rPr lang="en-US" sz="2000"/>
                <a:t>Supports deep, restorative sleep</a:t>
              </a:r>
            </a:p>
            <a:p>
              <a:pPr marL="285750" indent="-285750">
                <a:buFont typeface="Arial" panose="020B0604020202020204" pitchFamily="34" charset="0"/>
                <a:buChar char="•"/>
              </a:pPr>
              <a:r>
                <a:rPr lang="en-US" sz="2000"/>
                <a:t>Promotes restful, temperature-balanced sleep</a:t>
              </a:r>
            </a:p>
          </p:txBody>
        </p:sp>
        <p:sp>
          <p:nvSpPr>
            <p:cNvPr id="30" name="TextBox 29">
              <a:extLst>
                <a:ext uri="{FF2B5EF4-FFF2-40B4-BE49-F238E27FC236}">
                  <a16:creationId xmlns:a16="http://schemas.microsoft.com/office/drawing/2014/main" id="{3A506487-C4D6-F19B-F164-E29A560DE876}"/>
                </a:ext>
              </a:extLst>
            </p:cNvPr>
            <p:cNvSpPr txBox="1"/>
            <p:nvPr/>
          </p:nvSpPr>
          <p:spPr>
            <a:xfrm>
              <a:off x="605324" y="3631173"/>
              <a:ext cx="3347796" cy="369332"/>
            </a:xfrm>
            <a:prstGeom prst="rect">
              <a:avLst/>
            </a:prstGeom>
            <a:noFill/>
          </p:spPr>
          <p:txBody>
            <a:bodyPr wrap="square" lIns="91440" tIns="45720" rIns="91440" bIns="45720" anchor="t">
              <a:spAutoFit/>
            </a:bodyPr>
            <a:lstStyle/>
            <a:p>
              <a:pPr>
                <a:buClr>
                  <a:schemeClr val="bg1"/>
                </a:buClr>
              </a:pPr>
              <a:r>
                <a:rPr lang="en-US" b="1"/>
                <a:t>APPLICATIONS</a:t>
              </a:r>
            </a:p>
          </p:txBody>
        </p:sp>
        <p:sp>
          <p:nvSpPr>
            <p:cNvPr id="32" name="TextBox 31">
              <a:extLst>
                <a:ext uri="{FF2B5EF4-FFF2-40B4-BE49-F238E27FC236}">
                  <a16:creationId xmlns:a16="http://schemas.microsoft.com/office/drawing/2014/main" id="{F51FCBC2-FF62-04BC-EAB8-1D118738F4DC}"/>
                </a:ext>
              </a:extLst>
            </p:cNvPr>
            <p:cNvSpPr txBox="1"/>
            <p:nvPr/>
          </p:nvSpPr>
          <p:spPr>
            <a:xfrm>
              <a:off x="861963" y="4026120"/>
              <a:ext cx="6099348" cy="707886"/>
            </a:xfrm>
            <a:prstGeom prst="rect">
              <a:avLst/>
            </a:prstGeom>
            <a:noFill/>
          </p:spPr>
          <p:txBody>
            <a:bodyPr wrap="square">
              <a:spAutoFit/>
            </a:bodyPr>
            <a:lstStyle/>
            <a:p>
              <a:pPr marL="285750" indent="-285750">
                <a:buFont typeface="Arial" panose="020B0604020202020204" pitchFamily="34" charset="0"/>
                <a:buChar char="•"/>
              </a:pPr>
              <a:r>
                <a:rPr lang="en-US" sz="2000"/>
                <a:t>PMS, perimenopause, menopause support</a:t>
              </a:r>
            </a:p>
            <a:p>
              <a:pPr marL="285750" indent="-285750">
                <a:buFont typeface="Arial" panose="020B0604020202020204" pitchFamily="34" charset="0"/>
                <a:buChar char="•"/>
              </a:pPr>
              <a:r>
                <a:rPr lang="en-US" sz="2000"/>
                <a:t>Hormonal support</a:t>
              </a:r>
            </a:p>
          </p:txBody>
        </p:sp>
        <p:sp>
          <p:nvSpPr>
            <p:cNvPr id="33" name="TextBox 32">
              <a:extLst>
                <a:ext uri="{FF2B5EF4-FFF2-40B4-BE49-F238E27FC236}">
                  <a16:creationId xmlns:a16="http://schemas.microsoft.com/office/drawing/2014/main" id="{418C38B8-754B-63A3-9C37-B13C2767885D}"/>
                </a:ext>
              </a:extLst>
            </p:cNvPr>
            <p:cNvSpPr txBox="1"/>
            <p:nvPr/>
          </p:nvSpPr>
          <p:spPr>
            <a:xfrm>
              <a:off x="605324" y="4943099"/>
              <a:ext cx="3347796" cy="369332"/>
            </a:xfrm>
            <a:prstGeom prst="rect">
              <a:avLst/>
            </a:prstGeom>
            <a:noFill/>
          </p:spPr>
          <p:txBody>
            <a:bodyPr wrap="square" lIns="91440" tIns="45720" rIns="91440" bIns="45720" anchor="t">
              <a:spAutoFit/>
            </a:bodyPr>
            <a:lstStyle/>
            <a:p>
              <a:pPr>
                <a:buClr>
                  <a:schemeClr val="bg1"/>
                </a:buClr>
              </a:pPr>
              <a:r>
                <a:rPr lang="en-US" b="1"/>
                <a:t>RECOMMENDED DOSAGE</a:t>
              </a:r>
            </a:p>
          </p:txBody>
        </p:sp>
        <p:sp>
          <p:nvSpPr>
            <p:cNvPr id="34" name="TextBox 33">
              <a:extLst>
                <a:ext uri="{FF2B5EF4-FFF2-40B4-BE49-F238E27FC236}">
                  <a16:creationId xmlns:a16="http://schemas.microsoft.com/office/drawing/2014/main" id="{5BD6B485-9BCE-7ACF-8DD9-6B39B3B54B79}"/>
                </a:ext>
              </a:extLst>
            </p:cNvPr>
            <p:cNvSpPr txBox="1"/>
            <p:nvPr/>
          </p:nvSpPr>
          <p:spPr>
            <a:xfrm>
              <a:off x="861963" y="5316227"/>
              <a:ext cx="6099348" cy="374218"/>
            </a:xfrm>
            <a:prstGeom prst="rect">
              <a:avLst/>
            </a:prstGeom>
            <a:noFill/>
          </p:spPr>
          <p:txBody>
            <a:bodyPr wrap="square">
              <a:spAutoFit/>
            </a:bodyPr>
            <a:lstStyle/>
            <a:p>
              <a:pPr marL="285750" indent="-285750">
                <a:buFont typeface="Arial" panose="020B0604020202020204" pitchFamily="34" charset="0"/>
                <a:buChar char="•"/>
              </a:pPr>
              <a:r>
                <a:rPr lang="en-US" sz="2000"/>
                <a:t>5 billion CFU (50 mg per day)</a:t>
              </a:r>
            </a:p>
          </p:txBody>
        </p:sp>
      </p:grpSp>
      <p:grpSp>
        <p:nvGrpSpPr>
          <p:cNvPr id="37" name="Group 36">
            <a:extLst>
              <a:ext uri="{FF2B5EF4-FFF2-40B4-BE49-F238E27FC236}">
                <a16:creationId xmlns:a16="http://schemas.microsoft.com/office/drawing/2014/main" id="{8F0EC94A-0890-9D3C-F9BB-CD4542BE1219}"/>
              </a:ext>
            </a:extLst>
          </p:cNvPr>
          <p:cNvGrpSpPr/>
          <p:nvPr/>
        </p:nvGrpSpPr>
        <p:grpSpPr>
          <a:xfrm>
            <a:off x="5895093" y="5388867"/>
            <a:ext cx="5939520" cy="466344"/>
            <a:chOff x="6096000" y="5504084"/>
            <a:chExt cx="5939520" cy="462234"/>
          </a:xfrm>
        </p:grpSpPr>
        <p:sp>
          <p:nvSpPr>
            <p:cNvPr id="36" name="Rounded Rectangle 35">
              <a:extLst>
                <a:ext uri="{FF2B5EF4-FFF2-40B4-BE49-F238E27FC236}">
                  <a16:creationId xmlns:a16="http://schemas.microsoft.com/office/drawing/2014/main" id="{88A8F7BA-FA5B-88F9-EA1F-631777FEDC92}"/>
                </a:ext>
              </a:extLst>
            </p:cNvPr>
            <p:cNvSpPr/>
            <p:nvPr/>
          </p:nvSpPr>
          <p:spPr>
            <a:xfrm>
              <a:off x="6096000" y="5504084"/>
              <a:ext cx="5729207" cy="462234"/>
            </a:xfrm>
            <a:prstGeom prst="roundRect">
              <a:avLst/>
            </a:prstGeom>
            <a:solidFill>
              <a:srgbClr val="D7DD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0DC2AF8D-97C1-5C61-3E23-EAECEE303AC6}"/>
                </a:ext>
              </a:extLst>
            </p:cNvPr>
            <p:cNvSpPr txBox="1"/>
            <p:nvPr/>
          </p:nvSpPr>
          <p:spPr>
            <a:xfrm>
              <a:off x="6175925" y="5550535"/>
              <a:ext cx="5859595" cy="369332"/>
            </a:xfrm>
            <a:prstGeom prst="rect">
              <a:avLst/>
            </a:prstGeom>
            <a:noFill/>
          </p:spPr>
          <p:txBody>
            <a:bodyPr wrap="square">
              <a:spAutoFit/>
            </a:bodyPr>
            <a:lstStyle/>
            <a:p>
              <a:r>
                <a:rPr lang="en-US"/>
                <a:t>GRAS | Allergen-free | Non-GMO | Produced in USA</a:t>
              </a:r>
            </a:p>
          </p:txBody>
        </p:sp>
      </p:grpSp>
      <p:pic>
        <p:nvPicPr>
          <p:cNvPr id="20" name="Picture 19" descr="A white circle with blue lines on it&#10;&#10;AI-generated content may be incorrect.">
            <a:extLst>
              <a:ext uri="{FF2B5EF4-FFF2-40B4-BE49-F238E27FC236}">
                <a16:creationId xmlns:a16="http://schemas.microsoft.com/office/drawing/2014/main" id="{37B60831-4B71-D83E-759F-8A21CEC929CA}"/>
              </a:ext>
            </a:extLst>
          </p:cNvPr>
          <p:cNvPicPr>
            <a:picLocks noChangeAspect="1"/>
          </p:cNvPicPr>
          <p:nvPr/>
        </p:nvPicPr>
        <p:blipFill>
          <a:blip r:embed="rId3"/>
          <a:srcRect l="10235" t="8985" r="10193" b="10145"/>
          <a:stretch>
            <a:fillRect/>
          </a:stretch>
        </p:blipFill>
        <p:spPr>
          <a:xfrm>
            <a:off x="6673277" y="1049653"/>
            <a:ext cx="4172838" cy="4240881"/>
          </a:xfrm>
          <a:prstGeom prst="rect">
            <a:avLst/>
          </a:prstGeom>
        </p:spPr>
      </p:pic>
    </p:spTree>
    <p:extLst>
      <p:ext uri="{BB962C8B-B14F-4D97-AF65-F5344CB8AC3E}">
        <p14:creationId xmlns:p14="http://schemas.microsoft.com/office/powerpoint/2010/main" val="27095797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CE41-F1C5-F392-AA64-C3977BE48B28}"/>
              </a:ext>
            </a:extLst>
          </p:cNvPr>
          <p:cNvSpPr>
            <a:spLocks noGrp="1"/>
          </p:cNvSpPr>
          <p:nvPr>
            <p:ph type="title"/>
          </p:nvPr>
        </p:nvSpPr>
        <p:spPr>
          <a:xfrm>
            <a:off x="313338" y="-1690705"/>
            <a:ext cx="9484406" cy="3045558"/>
          </a:xfrm>
        </p:spPr>
        <p:txBody>
          <a:bodyPr>
            <a:normAutofit/>
          </a:bodyPr>
          <a:lstStyle/>
          <a:p>
            <a:r>
              <a:rPr lang="en-US" sz="3600" dirty="0">
                <a:solidFill>
                  <a:srgbClr val="15788D"/>
                </a:solidFill>
                <a:latin typeface="Arial"/>
                <a:cs typeface="Arial"/>
              </a:rPr>
              <a:t>GABA LP815 for Women</a:t>
            </a:r>
            <a:br>
              <a:rPr lang="en-US" sz="3600" dirty="0">
                <a:solidFill>
                  <a:srgbClr val="15788D"/>
                </a:solidFill>
                <a:latin typeface="Arial"/>
                <a:cs typeface="Arial"/>
              </a:rPr>
            </a:br>
            <a:r>
              <a:rPr lang="en-US" sz="3600" dirty="0">
                <a:solidFill>
                  <a:schemeClr val="tx1">
                    <a:lumMod val="60000"/>
                    <a:lumOff val="40000"/>
                  </a:schemeClr>
                </a:solidFill>
                <a:latin typeface="Arial"/>
                <a:cs typeface="Arial"/>
              </a:rPr>
              <a:t>Claims &amp; Benefits</a:t>
            </a:r>
            <a:r>
              <a:rPr lang="en-US" sz="2800" baseline="30000" dirty="0">
                <a:solidFill>
                  <a:schemeClr val="tx1">
                    <a:lumMod val="60000"/>
                    <a:lumOff val="40000"/>
                  </a:schemeClr>
                </a:solidFill>
                <a:latin typeface="Arial"/>
                <a:cs typeface="Arial"/>
              </a:rPr>
              <a:t> </a:t>
            </a:r>
            <a:endParaRPr lang="en-US" sz="3600" baseline="30000" dirty="0">
              <a:solidFill>
                <a:schemeClr val="tx1">
                  <a:lumMod val="60000"/>
                  <a:lumOff val="40000"/>
                </a:schemeClr>
              </a:solidFill>
            </a:endParaRPr>
          </a:p>
        </p:txBody>
      </p:sp>
      <p:sp>
        <p:nvSpPr>
          <p:cNvPr id="19" name="TextBox 18">
            <a:extLst>
              <a:ext uri="{FF2B5EF4-FFF2-40B4-BE49-F238E27FC236}">
                <a16:creationId xmlns:a16="http://schemas.microsoft.com/office/drawing/2014/main" id="{393C7F3D-9A6C-C5BA-8B8C-087727DAE66D}"/>
              </a:ext>
            </a:extLst>
          </p:cNvPr>
          <p:cNvSpPr txBox="1"/>
          <p:nvPr/>
        </p:nvSpPr>
        <p:spPr>
          <a:xfrm>
            <a:off x="9359153" y="7996518"/>
            <a:ext cx="184731" cy="369332"/>
          </a:xfrm>
          <a:prstGeom prst="rect">
            <a:avLst/>
          </a:prstGeom>
          <a:noFill/>
        </p:spPr>
        <p:txBody>
          <a:bodyPr wrap="none" rtlCol="0">
            <a:spAutoFit/>
          </a:bodyPr>
          <a:lstStyle/>
          <a:p>
            <a:endParaRPr lang="en-US"/>
          </a:p>
        </p:txBody>
      </p:sp>
      <p:sp>
        <p:nvSpPr>
          <p:cNvPr id="6" name="Slide Number Placeholder 2">
            <a:extLst>
              <a:ext uri="{FF2B5EF4-FFF2-40B4-BE49-F238E27FC236}">
                <a16:creationId xmlns:a16="http://schemas.microsoft.com/office/drawing/2014/main" id="{86F7FBD6-1C39-5521-C302-B382923B46E9}"/>
              </a:ext>
            </a:extLst>
          </p:cNvPr>
          <p:cNvSpPr txBox="1">
            <a:spLocks/>
          </p:cNvSpPr>
          <p:nvPr/>
        </p:nvSpPr>
        <p:spPr>
          <a:xfrm>
            <a:off x="10548747" y="6355588"/>
            <a:ext cx="11337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PAGE </a:t>
            </a:r>
            <a:fld id="{BDBF9DCE-55C5-154E-AC34-7A0AB594817D}" type="slidenum">
              <a:rPr lang="en-US" sz="1200" smtClean="0"/>
              <a:pPr/>
              <a:t>42</a:t>
            </a:fld>
            <a:endParaRPr lang="en-US" sz="1200"/>
          </a:p>
        </p:txBody>
      </p:sp>
      <p:sp>
        <p:nvSpPr>
          <p:cNvPr id="10" name="TextBox 9">
            <a:extLst>
              <a:ext uri="{FF2B5EF4-FFF2-40B4-BE49-F238E27FC236}">
                <a16:creationId xmlns:a16="http://schemas.microsoft.com/office/drawing/2014/main" id="{7BCBB1E8-F596-38D5-0C18-BF0A2882E4AC}"/>
              </a:ext>
            </a:extLst>
          </p:cNvPr>
          <p:cNvSpPr txBox="1"/>
          <p:nvPr/>
        </p:nvSpPr>
        <p:spPr>
          <a:xfrm>
            <a:off x="313338" y="1615858"/>
            <a:ext cx="9969524" cy="4524315"/>
          </a:xfrm>
          <a:prstGeom prst="rect">
            <a:avLst/>
          </a:prstGeom>
          <a:noFill/>
        </p:spPr>
        <p:txBody>
          <a:bodyPr wrap="none" rtlCol="0">
            <a:spAutoFit/>
          </a:bodyPr>
          <a:lstStyle/>
          <a:p>
            <a:r>
              <a:rPr lang="en-US" sz="2400" dirty="0">
                <a:solidFill>
                  <a:schemeClr val="tx1">
                    <a:lumMod val="60000"/>
                    <a:lumOff val="40000"/>
                  </a:schemeClr>
                </a:solidFill>
              </a:rPr>
              <a:t>Structure/Function Claims</a:t>
            </a:r>
          </a:p>
          <a:p>
            <a:pPr marL="800100" lvl="1" indent="-342900">
              <a:buFont typeface="Arial" panose="020B0604020202020204" pitchFamily="34" charset="0"/>
              <a:buChar char="•"/>
            </a:pPr>
            <a:r>
              <a:rPr lang="en-US" sz="2000" dirty="0"/>
              <a:t>Tension and stress support</a:t>
            </a:r>
          </a:p>
          <a:p>
            <a:pPr marL="800100" lvl="1" indent="-342900">
              <a:buFont typeface="Arial" panose="020B0604020202020204" pitchFamily="34" charset="0"/>
              <a:buChar char="•"/>
            </a:pPr>
            <a:r>
              <a:rPr lang="en-US" sz="2000" dirty="0"/>
              <a:t>Helps reduce irritability</a:t>
            </a:r>
          </a:p>
          <a:p>
            <a:pPr marL="800100" lvl="1" indent="-342900">
              <a:buFont typeface="Arial" panose="020B0604020202020204" pitchFamily="34" charset="0"/>
              <a:buChar char="•"/>
            </a:pPr>
            <a:r>
              <a:rPr lang="en-US" sz="2000" dirty="0"/>
              <a:t>Supports deep, restorative sleep </a:t>
            </a:r>
          </a:p>
          <a:p>
            <a:pPr marL="800100" lvl="1" indent="-342900">
              <a:buFont typeface="Arial" panose="020B0604020202020204" pitchFamily="34" charset="0"/>
              <a:buChar char="•"/>
            </a:pPr>
            <a:endParaRPr lang="en-US" sz="2000" dirty="0">
              <a:solidFill>
                <a:schemeClr val="tx2"/>
              </a:solidFill>
            </a:endParaRPr>
          </a:p>
          <a:p>
            <a:r>
              <a:rPr lang="en-US" sz="2400" dirty="0">
                <a:solidFill>
                  <a:schemeClr val="tx1">
                    <a:lumMod val="60000"/>
                    <a:lumOff val="40000"/>
                  </a:schemeClr>
                </a:solidFill>
              </a:rPr>
              <a:t>Benefits</a:t>
            </a:r>
          </a:p>
          <a:p>
            <a:pPr marL="800100" lvl="1" indent="-342900">
              <a:buFont typeface="Arial" panose="020B0604020202020204" pitchFamily="34" charset="0"/>
              <a:buChar char="•"/>
            </a:pPr>
            <a:r>
              <a:rPr lang="en-US" sz="2000" dirty="0"/>
              <a:t>67% of women reduced stress by week 2</a:t>
            </a:r>
          </a:p>
          <a:p>
            <a:pPr marL="800100" lvl="1" indent="-342900">
              <a:buFont typeface="Arial" panose="020B0604020202020204" pitchFamily="34" charset="0"/>
              <a:buChar char="•"/>
            </a:pPr>
            <a:r>
              <a:rPr lang="en-US" sz="2000" dirty="0"/>
              <a:t>100% of women improved sleep by week 6</a:t>
            </a:r>
          </a:p>
          <a:p>
            <a:pPr marL="800100" lvl="1" indent="-342900">
              <a:buFont typeface="Arial" panose="020B0604020202020204" pitchFamily="34" charset="0"/>
              <a:buChar char="•"/>
            </a:pPr>
            <a:r>
              <a:rPr lang="en-US" sz="2000" dirty="0"/>
              <a:t>ALL women experienced significant decrease in nighttime temperature comfort </a:t>
            </a:r>
            <a:br>
              <a:rPr lang="en-US" sz="2000" dirty="0"/>
            </a:br>
            <a:r>
              <a:rPr lang="en-US" sz="2000" dirty="0"/>
              <a:t>– proven to lower elevated nighttime body heat</a:t>
            </a:r>
          </a:p>
          <a:p>
            <a:pPr marL="800100" lvl="1" indent="-342900">
              <a:buFont typeface="Arial" panose="020B0604020202020204" pitchFamily="34" charset="0"/>
              <a:buChar char="•"/>
            </a:pPr>
            <a:r>
              <a:rPr lang="en-US" sz="2000" dirty="0"/>
              <a:t>Benefits felt as early as week 2</a:t>
            </a:r>
          </a:p>
          <a:p>
            <a:pPr marL="800100" lvl="1" indent="-342900">
              <a:buFont typeface="Arial" panose="020B0604020202020204" pitchFamily="34" charset="0"/>
              <a:buChar char="•"/>
            </a:pPr>
            <a:r>
              <a:rPr lang="en-US" sz="2000" dirty="0"/>
              <a:t>No GI distress observed in clinical testing</a:t>
            </a:r>
          </a:p>
          <a:p>
            <a:pPr lvl="1"/>
            <a:endParaRPr lang="en-US" sz="2000" dirty="0"/>
          </a:p>
          <a:p>
            <a:pPr marL="800100" lvl="1" indent="-342900">
              <a:buFont typeface="Arial" panose="020B0604020202020204" pitchFamily="34" charset="0"/>
              <a:buChar char="•"/>
            </a:pPr>
            <a:endParaRPr lang="en-US" sz="2000" dirty="0">
              <a:solidFill>
                <a:schemeClr val="tx2"/>
              </a:solidFill>
            </a:endParaRPr>
          </a:p>
        </p:txBody>
      </p:sp>
      <p:pic>
        <p:nvPicPr>
          <p:cNvPr id="3" name="Picture 2">
            <a:extLst>
              <a:ext uri="{FF2B5EF4-FFF2-40B4-BE49-F238E27FC236}">
                <a16:creationId xmlns:a16="http://schemas.microsoft.com/office/drawing/2014/main" id="{25985AEC-F28B-85A8-ADDA-99E9C9FA9F1E}"/>
              </a:ext>
            </a:extLst>
          </p:cNvPr>
          <p:cNvPicPr>
            <a:picLocks noChangeAspect="1"/>
          </p:cNvPicPr>
          <p:nvPr/>
        </p:nvPicPr>
        <p:blipFill>
          <a:blip r:embed="rId3"/>
          <a:srcRect l="-1" t="19069" r="18715"/>
          <a:stretch/>
        </p:blipFill>
        <p:spPr>
          <a:xfrm>
            <a:off x="9065734" y="0"/>
            <a:ext cx="3264811" cy="3250580"/>
          </a:xfrm>
          <a:prstGeom prst="rect">
            <a:avLst/>
          </a:prstGeom>
        </p:spPr>
      </p:pic>
    </p:spTree>
    <p:extLst>
      <p:ext uri="{BB962C8B-B14F-4D97-AF65-F5344CB8AC3E}">
        <p14:creationId xmlns:p14="http://schemas.microsoft.com/office/powerpoint/2010/main" val="13654485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25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DF992-3EAD-5805-26E9-C341946001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E70F52-A795-5C8D-CA7D-B99461DD1020}"/>
              </a:ext>
            </a:extLst>
          </p:cNvPr>
          <p:cNvSpPr>
            <a:spLocks noGrp="1"/>
          </p:cNvSpPr>
          <p:nvPr>
            <p:ph type="title"/>
          </p:nvPr>
        </p:nvSpPr>
        <p:spPr>
          <a:xfrm>
            <a:off x="709411" y="562825"/>
            <a:ext cx="10515600" cy="1325563"/>
          </a:xfrm>
        </p:spPr>
        <p:txBody>
          <a:bodyPr>
            <a:normAutofit/>
          </a:bodyPr>
          <a:lstStyle/>
          <a:p>
            <a:r>
              <a:rPr lang="en-US" dirty="0">
                <a:latin typeface="Arial"/>
                <a:cs typeface="Arial"/>
              </a:rPr>
              <a:t>Why we are excited … </a:t>
            </a:r>
          </a:p>
        </p:txBody>
      </p:sp>
      <p:sp>
        <p:nvSpPr>
          <p:cNvPr id="3" name="Content Placeholder 2">
            <a:extLst>
              <a:ext uri="{FF2B5EF4-FFF2-40B4-BE49-F238E27FC236}">
                <a16:creationId xmlns:a16="http://schemas.microsoft.com/office/drawing/2014/main" id="{5771FAE0-97E0-B90A-7361-68A141A83D95}"/>
              </a:ext>
            </a:extLst>
          </p:cNvPr>
          <p:cNvSpPr>
            <a:spLocks noGrp="1"/>
          </p:cNvSpPr>
          <p:nvPr>
            <p:ph idx="1"/>
          </p:nvPr>
        </p:nvSpPr>
        <p:spPr>
          <a:xfrm>
            <a:off x="505904" y="1598703"/>
            <a:ext cx="6849981" cy="4437062"/>
          </a:xfrm>
        </p:spPr>
        <p:txBody>
          <a:bodyPr vert="horz" lIns="91440" tIns="45720" rIns="91440" bIns="45720" rtlCol="0" anchor="t">
            <a:noAutofit/>
          </a:bodyPr>
          <a:lstStyle/>
          <a:p>
            <a:r>
              <a:rPr lang="en-US" sz="2000" dirty="0">
                <a:solidFill>
                  <a:schemeClr val="tx1"/>
                </a:solidFill>
                <a:latin typeface="Arial"/>
                <a:cs typeface="Arial"/>
              </a:rPr>
              <a:t>LP815 acts as a GABA factory in the gut, signaling microbial production that increases GABA production</a:t>
            </a:r>
            <a:br>
              <a:rPr lang="en-US" sz="2000" dirty="0">
                <a:solidFill>
                  <a:schemeClr val="tx1"/>
                </a:solidFill>
                <a:latin typeface="Arial"/>
                <a:cs typeface="Arial"/>
              </a:rPr>
            </a:br>
            <a:endParaRPr lang="en-US" sz="2000" dirty="0">
              <a:solidFill>
                <a:schemeClr val="tx1"/>
              </a:solidFill>
              <a:latin typeface="Arial"/>
              <a:cs typeface="Arial"/>
            </a:endParaRPr>
          </a:p>
          <a:p>
            <a:r>
              <a:rPr lang="en-US" sz="2000" dirty="0">
                <a:solidFill>
                  <a:schemeClr val="tx1"/>
                </a:solidFill>
                <a:latin typeface="Arial"/>
                <a:cs typeface="Arial"/>
              </a:rPr>
              <a:t>Sustained and stable GABA release for long-lasting, dual action stress, sleep, and mood support</a:t>
            </a:r>
            <a:br>
              <a:rPr lang="en-US" sz="2000" dirty="0">
                <a:solidFill>
                  <a:schemeClr val="tx1"/>
                </a:solidFill>
                <a:latin typeface="Arial"/>
                <a:cs typeface="Arial"/>
              </a:rPr>
            </a:br>
            <a:endParaRPr lang="en-US" sz="2000" dirty="0">
              <a:solidFill>
                <a:schemeClr val="tx1"/>
              </a:solidFill>
              <a:latin typeface="Arial"/>
              <a:cs typeface="Arial"/>
            </a:endParaRPr>
          </a:p>
          <a:p>
            <a:r>
              <a:rPr lang="en-US" sz="2000" dirty="0">
                <a:solidFill>
                  <a:schemeClr val="tx1"/>
                </a:solidFill>
                <a:latin typeface="Arial"/>
                <a:cs typeface="Arial"/>
              </a:rPr>
              <a:t>Proven to increase GABA levels by day 7 and keep them sustained through week 6</a:t>
            </a:r>
            <a:br>
              <a:rPr lang="en-US" sz="2000" dirty="0">
                <a:solidFill>
                  <a:schemeClr val="tx1"/>
                </a:solidFill>
                <a:latin typeface="Arial"/>
                <a:cs typeface="Arial"/>
              </a:rPr>
            </a:br>
            <a:endParaRPr lang="en-US" sz="2000" dirty="0">
              <a:solidFill>
                <a:schemeClr val="tx1"/>
              </a:solidFill>
            </a:endParaRPr>
          </a:p>
          <a:p>
            <a:r>
              <a:rPr lang="en-US" sz="2000" dirty="0">
                <a:solidFill>
                  <a:schemeClr val="tx1"/>
                </a:solidFill>
                <a:latin typeface="Arial"/>
                <a:cs typeface="Arial"/>
              </a:rPr>
              <a:t>Quality of life solution compared to acute, short-term release stress &amp; sleep supplements</a:t>
            </a:r>
            <a:br>
              <a:rPr lang="en-US" sz="1600" b="1" dirty="0">
                <a:solidFill>
                  <a:schemeClr val="tx1"/>
                </a:solidFill>
                <a:latin typeface="Arial"/>
                <a:cs typeface="Arial"/>
              </a:rPr>
            </a:br>
            <a:endParaRPr lang="en-US" sz="1600">
              <a:solidFill>
                <a:srgbClr val="000000"/>
              </a:solidFill>
              <a:latin typeface="Arial"/>
              <a:cs typeface="Arial"/>
            </a:endParaRPr>
          </a:p>
          <a:p>
            <a:r>
              <a:rPr lang="en-US" sz="2000" dirty="0">
                <a:solidFill>
                  <a:schemeClr val="tx1"/>
                </a:solidFill>
                <a:latin typeface="Arial"/>
                <a:cs typeface="Arial"/>
              </a:rPr>
              <a:t>No GI distress/side effects/no next-day drowsiness</a:t>
            </a:r>
          </a:p>
          <a:p>
            <a:pPr marL="0" indent="0">
              <a:buNone/>
            </a:pPr>
            <a:endParaRPr lang="en-US" sz="2000" dirty="0">
              <a:solidFill>
                <a:schemeClr val="tx1"/>
              </a:solidFill>
              <a:latin typeface="Arial"/>
              <a:cs typeface="Arial"/>
            </a:endParaRPr>
          </a:p>
          <a:p>
            <a:endParaRPr lang="en-US" sz="2000" dirty="0">
              <a:solidFill>
                <a:schemeClr val="tx1"/>
              </a:solidFill>
              <a:latin typeface="Arial"/>
              <a:cs typeface="Arial"/>
            </a:endParaRPr>
          </a:p>
          <a:p>
            <a:endParaRPr lang="en-US" sz="1800" b="1" dirty="0"/>
          </a:p>
        </p:txBody>
      </p:sp>
      <p:pic>
        <p:nvPicPr>
          <p:cNvPr id="5" name="Picture 4">
            <a:extLst>
              <a:ext uri="{FF2B5EF4-FFF2-40B4-BE49-F238E27FC236}">
                <a16:creationId xmlns:a16="http://schemas.microsoft.com/office/drawing/2014/main" id="{D429BA90-140E-8F84-B469-DD4FD1307A0E}"/>
              </a:ext>
            </a:extLst>
          </p:cNvPr>
          <p:cNvPicPr>
            <a:picLocks noChangeAspect="1"/>
          </p:cNvPicPr>
          <p:nvPr/>
        </p:nvPicPr>
        <p:blipFill>
          <a:blip r:embed="rId3" cstate="email">
            <a:extLst>
              <a:ext uri="{28A0092B-C50C-407E-A947-70E740481C1C}">
                <a14:useLocalDpi xmlns:a14="http://schemas.microsoft.com/office/drawing/2010/main"/>
              </a:ext>
            </a:extLst>
          </a:blip>
          <a:srcRect l="-1"/>
          <a:stretch/>
        </p:blipFill>
        <p:spPr>
          <a:xfrm>
            <a:off x="7099729" y="0"/>
            <a:ext cx="5168471" cy="5145942"/>
          </a:xfrm>
          <a:prstGeom prst="rect">
            <a:avLst/>
          </a:prstGeom>
        </p:spPr>
      </p:pic>
    </p:spTree>
    <p:extLst>
      <p:ext uri="{BB962C8B-B14F-4D97-AF65-F5344CB8AC3E}">
        <p14:creationId xmlns:p14="http://schemas.microsoft.com/office/powerpoint/2010/main" val="2386988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7FC5F-3980-29E1-8B19-43A3B66B3EF0}"/>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BD057848-F099-0A23-C5CC-435622BF486D}"/>
              </a:ext>
            </a:extLst>
          </p:cNvPr>
          <p:cNvCxnSpPr>
            <a:cxnSpLocks/>
          </p:cNvCxnSpPr>
          <p:nvPr/>
        </p:nvCxnSpPr>
        <p:spPr>
          <a:xfrm>
            <a:off x="3474718" y="1544863"/>
            <a:ext cx="51802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0A89B686-6C35-1690-CD5F-80648AB13D19}"/>
              </a:ext>
            </a:extLst>
          </p:cNvPr>
          <p:cNvSpPr/>
          <p:nvPr/>
        </p:nvSpPr>
        <p:spPr>
          <a:xfrm>
            <a:off x="8154138" y="2723454"/>
            <a:ext cx="3199660" cy="3113590"/>
          </a:xfrm>
          <a:prstGeom prst="roundRect">
            <a:avLst>
              <a:gd name="adj" fmla="val 5515"/>
            </a:avLst>
          </a:prstGeom>
          <a:solidFill>
            <a:srgbClr val="5D99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05DDF1F4-5D4A-BD87-DC88-B18344DF905D}"/>
              </a:ext>
            </a:extLst>
          </p:cNvPr>
          <p:cNvSpPr/>
          <p:nvPr/>
        </p:nvSpPr>
        <p:spPr>
          <a:xfrm>
            <a:off x="4669985" y="2728935"/>
            <a:ext cx="3199660" cy="3113590"/>
          </a:xfrm>
          <a:prstGeom prst="roundRect">
            <a:avLst>
              <a:gd name="adj" fmla="val 5515"/>
            </a:avLst>
          </a:prstGeom>
          <a:solidFill>
            <a:srgbClr val="4277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1DD246BE-911B-88E3-7483-A8567CAB41F2}"/>
              </a:ext>
            </a:extLst>
          </p:cNvPr>
          <p:cNvCxnSpPr>
            <a:cxnSpLocks/>
          </p:cNvCxnSpPr>
          <p:nvPr/>
        </p:nvCxnSpPr>
        <p:spPr>
          <a:xfrm>
            <a:off x="3218639" y="2401925"/>
            <a:ext cx="550214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D6A51F4-09C3-23C1-D0EF-13D32699682F}"/>
              </a:ext>
            </a:extLst>
          </p:cNvPr>
          <p:cNvPicPr>
            <a:picLocks noChangeAspect="1"/>
          </p:cNvPicPr>
          <p:nvPr/>
        </p:nvPicPr>
        <p:blipFill>
          <a:blip r:embed="rId3"/>
          <a:srcRect l="-1" t="19069" r="18715"/>
          <a:stretch/>
        </p:blipFill>
        <p:spPr>
          <a:xfrm flipH="1">
            <a:off x="-89059" y="0"/>
            <a:ext cx="3719304" cy="3703034"/>
          </a:xfrm>
          <a:prstGeom prst="rect">
            <a:avLst/>
          </a:prstGeom>
        </p:spPr>
      </p:pic>
      <p:sp>
        <p:nvSpPr>
          <p:cNvPr id="14" name="Rounded Rectangle 13">
            <a:extLst>
              <a:ext uri="{FF2B5EF4-FFF2-40B4-BE49-F238E27FC236}">
                <a16:creationId xmlns:a16="http://schemas.microsoft.com/office/drawing/2014/main" id="{779EDF83-D6CB-F3C7-884B-5F1A2F063FA0}"/>
              </a:ext>
            </a:extLst>
          </p:cNvPr>
          <p:cNvSpPr/>
          <p:nvPr/>
        </p:nvSpPr>
        <p:spPr>
          <a:xfrm>
            <a:off x="1096274" y="2723454"/>
            <a:ext cx="3363446" cy="3113590"/>
          </a:xfrm>
          <a:prstGeom prst="roundRect">
            <a:avLst>
              <a:gd name="adj" fmla="val 551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5">
            <a:extLst>
              <a:ext uri="{FF2B5EF4-FFF2-40B4-BE49-F238E27FC236}">
                <a16:creationId xmlns:a16="http://schemas.microsoft.com/office/drawing/2014/main" id="{613B2543-3BDC-2118-4D89-0752B65D7332}"/>
              </a:ext>
            </a:extLst>
          </p:cNvPr>
          <p:cNvSpPr>
            <a:spLocks noGrp="1"/>
          </p:cNvSpPr>
          <p:nvPr>
            <p:ph type="sldNum" sz="quarter" idx="14"/>
          </p:nvPr>
        </p:nvSpPr>
        <p:spPr>
          <a:prstGeom prst="rect">
            <a:avLst/>
          </a:prstGeom>
        </p:spPr>
        <p:txBody>
          <a:bodyPr/>
          <a:lstStyle>
            <a:lvl1pPr>
              <a:defRPr sz="1000">
                <a:solidFill>
                  <a:srgbClr val="1E8197"/>
                </a:solidFill>
              </a:defRPr>
            </a:lvl1pPr>
          </a:lstStyle>
          <a:p>
            <a:r>
              <a:rPr lang="en-US"/>
              <a:t>PAGE </a:t>
            </a:r>
            <a:fld id="{BDBF9DCE-55C5-154E-AC34-7A0AB594817D}" type="slidenum">
              <a:rPr lang="en-US" smtClean="0"/>
              <a:pPr/>
              <a:t>6</a:t>
            </a:fld>
            <a:endParaRPr lang="en-US"/>
          </a:p>
        </p:txBody>
      </p:sp>
      <p:sp>
        <p:nvSpPr>
          <p:cNvPr id="17" name="Title 1">
            <a:extLst>
              <a:ext uri="{FF2B5EF4-FFF2-40B4-BE49-F238E27FC236}">
                <a16:creationId xmlns:a16="http://schemas.microsoft.com/office/drawing/2014/main" id="{6F0C9CF3-39DE-38F6-8119-A984AE3E2DBD}"/>
              </a:ext>
            </a:extLst>
          </p:cNvPr>
          <p:cNvSpPr txBox="1">
            <a:spLocks/>
          </p:cNvSpPr>
          <p:nvPr/>
        </p:nvSpPr>
        <p:spPr>
          <a:xfrm>
            <a:off x="3474718" y="1357491"/>
            <a:ext cx="563933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rgbClr val="1E8197"/>
                </a:solidFill>
                <a:latin typeface="Arial" panose="020B0604020202020204" pitchFamily="34" charset="0"/>
                <a:ea typeface="+mj-ea"/>
                <a:cs typeface="Arial" panose="020B0604020202020204" pitchFamily="34" charset="0"/>
              </a:defRPr>
            </a:lvl1pPr>
          </a:lstStyle>
          <a:p>
            <a:r>
              <a:rPr lang="en-US" sz="3400">
                <a:latin typeface="Arial"/>
                <a:cs typeface="Arial"/>
              </a:rPr>
              <a:t>LP815</a:t>
            </a:r>
            <a:r>
              <a:rPr lang="en-US" sz="3400" baseline="30000">
                <a:latin typeface="Arial"/>
                <a:cs typeface="Arial"/>
              </a:rPr>
              <a:t>®</a:t>
            </a:r>
          </a:p>
        </p:txBody>
      </p:sp>
      <p:sp>
        <p:nvSpPr>
          <p:cNvPr id="23" name="TextBox 22">
            <a:extLst>
              <a:ext uri="{FF2B5EF4-FFF2-40B4-BE49-F238E27FC236}">
                <a16:creationId xmlns:a16="http://schemas.microsoft.com/office/drawing/2014/main" id="{6F9A383C-91BC-77EA-E78F-91CFDF393E7D}"/>
              </a:ext>
            </a:extLst>
          </p:cNvPr>
          <p:cNvSpPr txBox="1"/>
          <p:nvPr/>
        </p:nvSpPr>
        <p:spPr>
          <a:xfrm>
            <a:off x="1096274" y="2835380"/>
            <a:ext cx="3347796" cy="3242298"/>
          </a:xfrm>
          <a:prstGeom prst="rect">
            <a:avLst/>
          </a:prstGeom>
          <a:noFill/>
        </p:spPr>
        <p:txBody>
          <a:bodyPr wrap="square" lIns="91440" tIns="45720" rIns="91440" bIns="45720" anchor="t">
            <a:spAutoFit/>
          </a:bodyPr>
          <a:lstStyle/>
          <a:p>
            <a:pPr algn="ctr">
              <a:buClr>
                <a:schemeClr val="bg1"/>
              </a:buClr>
            </a:pPr>
            <a:r>
              <a:rPr lang="en-US" sz="2000" b="1">
                <a:solidFill>
                  <a:schemeClr val="bg1"/>
                </a:solidFill>
              </a:rPr>
              <a:t>MULTI BENEFIT</a:t>
            </a:r>
            <a:br>
              <a:rPr lang="en-US" sz="2000" b="1"/>
            </a:br>
            <a:endParaRPr lang="en-US" sz="2000" b="1">
              <a:solidFill>
                <a:schemeClr val="bg1"/>
              </a:solidFill>
            </a:endParaRPr>
          </a:p>
          <a:p>
            <a:pPr marL="285750" marR="0" lvl="0" indent="-285750">
              <a:lnSpc>
                <a:spcPct val="107000"/>
              </a:lnSpc>
              <a:spcBef>
                <a:spcPts val="0"/>
              </a:spcBef>
              <a:spcAft>
                <a:spcPts val="600"/>
              </a:spcAft>
              <a:buClr>
                <a:schemeClr val="bg1"/>
              </a:buClr>
              <a:buFont typeface="Arial,Sans-Serif" panose="020B0604020202020204" pitchFamily="34" charset="0"/>
              <a:buChar char="•"/>
            </a:pPr>
            <a:r>
              <a:rPr lang="en-US" sz="1600">
                <a:solidFill>
                  <a:schemeClr val="bg1"/>
                </a:solidFill>
              </a:rPr>
              <a:t>Helps reduce feelings of irritability</a:t>
            </a:r>
            <a:endParaRPr lang="en-US" sz="1600">
              <a:solidFill>
                <a:schemeClr val="bg1"/>
              </a:solidFill>
              <a:cs typeface="Arial"/>
            </a:endParaRPr>
          </a:p>
          <a:p>
            <a:pPr marL="285750" marR="0" lvl="0" indent="-285750">
              <a:lnSpc>
                <a:spcPct val="107000"/>
              </a:lnSpc>
              <a:spcBef>
                <a:spcPts val="0"/>
              </a:spcBef>
              <a:spcAft>
                <a:spcPts val="600"/>
              </a:spcAft>
              <a:buFont typeface="Arial,Sans-Serif" panose="020B0604020202020204" pitchFamily="34" charset="0"/>
              <a:buChar char="•"/>
            </a:pPr>
            <a:r>
              <a:rPr lang="en-US" sz="1600">
                <a:solidFill>
                  <a:schemeClr val="bg1"/>
                </a:solidFill>
              </a:rPr>
              <a:t>Promotes a calm mood </a:t>
            </a:r>
            <a:endParaRPr lang="en-US" sz="1600">
              <a:solidFill>
                <a:schemeClr val="bg1"/>
              </a:solidFill>
              <a:cs typeface="Arial"/>
            </a:endParaRPr>
          </a:p>
          <a:p>
            <a:pPr marL="285750" marR="0" lvl="0" indent="-285750">
              <a:lnSpc>
                <a:spcPct val="107000"/>
              </a:lnSpc>
              <a:spcBef>
                <a:spcPts val="0"/>
              </a:spcBef>
              <a:spcAft>
                <a:spcPts val="600"/>
              </a:spcAft>
              <a:buFont typeface="Arial,Sans-Serif" panose="020B0604020202020204" pitchFamily="34" charset="0"/>
              <a:buChar char="•"/>
            </a:pPr>
            <a:r>
              <a:rPr lang="en-US" sz="1600">
                <a:solidFill>
                  <a:schemeClr val="bg1"/>
                </a:solidFill>
              </a:rPr>
              <a:t>Supports a healthy stress management</a:t>
            </a:r>
            <a:endParaRPr lang="en-US" sz="1600">
              <a:solidFill>
                <a:schemeClr val="bg1"/>
              </a:solidFill>
              <a:cs typeface="Arial"/>
            </a:endParaRPr>
          </a:p>
          <a:p>
            <a:pPr marL="285750" indent="-285750">
              <a:lnSpc>
                <a:spcPct val="107000"/>
              </a:lnSpc>
              <a:spcAft>
                <a:spcPts val="600"/>
              </a:spcAft>
              <a:buFont typeface="Arial,Sans-Serif" panose="020B0604020202020204" pitchFamily="34" charset="0"/>
              <a:buChar char="•"/>
            </a:pPr>
            <a:r>
              <a:rPr lang="en-US" sz="1600">
                <a:solidFill>
                  <a:schemeClr val="bg1"/>
                </a:solidFill>
                <a:cs typeface="Arial"/>
              </a:rPr>
              <a:t>Supports deep restorative sleep</a:t>
            </a:r>
          </a:p>
          <a:p>
            <a:pPr marL="285750" indent="-285750">
              <a:lnSpc>
                <a:spcPct val="107000"/>
              </a:lnSpc>
              <a:spcAft>
                <a:spcPts val="600"/>
              </a:spcAft>
              <a:buFont typeface="Arial,Sans-Serif" panose="020B0604020202020204" pitchFamily="34" charset="0"/>
              <a:buChar char="•"/>
            </a:pPr>
            <a:r>
              <a:rPr lang="en-US" sz="1600">
                <a:solidFill>
                  <a:schemeClr val="bg1"/>
                </a:solidFill>
                <a:cs typeface="Arial"/>
              </a:rPr>
              <a:t>Helps relieve night sweats</a:t>
            </a:r>
          </a:p>
          <a:p>
            <a:pPr marL="285750" indent="-285750">
              <a:lnSpc>
                <a:spcPct val="107000"/>
              </a:lnSpc>
              <a:spcAft>
                <a:spcPts val="600"/>
              </a:spcAft>
              <a:buClr>
                <a:schemeClr val="bg1"/>
              </a:buClr>
              <a:buFont typeface="Arial" panose="020B0604020202020204" pitchFamily="34" charset="0"/>
              <a:buChar char="•"/>
            </a:pPr>
            <a:endParaRPr lang="en-US" sz="2000">
              <a:solidFill>
                <a:schemeClr val="bg1"/>
              </a:solidFill>
              <a:cs typeface="Arial"/>
            </a:endParaRPr>
          </a:p>
        </p:txBody>
      </p:sp>
      <p:sp>
        <p:nvSpPr>
          <p:cNvPr id="26" name="TextBox 25">
            <a:extLst>
              <a:ext uri="{FF2B5EF4-FFF2-40B4-BE49-F238E27FC236}">
                <a16:creationId xmlns:a16="http://schemas.microsoft.com/office/drawing/2014/main" id="{46B953E3-2ABD-D674-0F0F-F2D7AB7FF962}"/>
              </a:ext>
            </a:extLst>
          </p:cNvPr>
          <p:cNvSpPr txBox="1"/>
          <p:nvPr/>
        </p:nvSpPr>
        <p:spPr>
          <a:xfrm>
            <a:off x="4761753" y="2879133"/>
            <a:ext cx="2949916" cy="2431435"/>
          </a:xfrm>
          <a:prstGeom prst="rect">
            <a:avLst/>
          </a:prstGeom>
          <a:noFill/>
        </p:spPr>
        <p:txBody>
          <a:bodyPr wrap="square">
            <a:spAutoFit/>
          </a:bodyPr>
          <a:lstStyle/>
          <a:p>
            <a:pPr marL="0" indent="0" algn="ctr">
              <a:lnSpc>
                <a:spcPct val="100000"/>
              </a:lnSpc>
              <a:spcBef>
                <a:spcPts val="0"/>
              </a:spcBef>
              <a:spcAft>
                <a:spcPts val="600"/>
              </a:spcAft>
              <a:buFont typeface="Arial" panose="020B0604020202020204" pitchFamily="34" charset="0"/>
              <a:buNone/>
            </a:pPr>
            <a:r>
              <a:rPr lang="en-US" sz="2000" b="1">
                <a:solidFill>
                  <a:schemeClr val="bg1"/>
                </a:solidFill>
                <a:ea typeface="+mn-lt"/>
                <a:cs typeface="+mn-lt"/>
                <a:sym typeface="Calibri"/>
              </a:rPr>
              <a:t>LOW DAILY DOSE</a:t>
            </a:r>
          </a:p>
          <a:p>
            <a:pPr marL="0" indent="0">
              <a:lnSpc>
                <a:spcPct val="100000"/>
              </a:lnSpc>
              <a:spcBef>
                <a:spcPts val="0"/>
              </a:spcBef>
              <a:spcAft>
                <a:spcPts val="600"/>
              </a:spcAft>
              <a:buFont typeface="Arial" panose="020B0604020202020204" pitchFamily="34" charset="0"/>
              <a:buNone/>
            </a:pPr>
            <a:endParaRPr lang="en-US" b="1">
              <a:solidFill>
                <a:schemeClr val="bg1"/>
              </a:solidFill>
              <a:ea typeface="+mn-lt"/>
              <a:cs typeface="+mn-lt"/>
              <a:sym typeface="Calibri"/>
            </a:endParaRPr>
          </a:p>
          <a:p>
            <a:pPr marL="285750" indent="-285750">
              <a:buFont typeface="Arial" panose="020B0604020202020204" pitchFamily="34" charset="0"/>
              <a:buChar char="•"/>
            </a:pPr>
            <a:r>
              <a:rPr lang="en-US" sz="1800" i="1">
                <a:solidFill>
                  <a:schemeClr val="bg1"/>
                </a:solidFill>
                <a:latin typeface="Arial"/>
                <a:cs typeface="Arial"/>
              </a:rPr>
              <a:t>L. plantarum </a:t>
            </a:r>
            <a:r>
              <a:rPr lang="en-US" sz="1800">
                <a:solidFill>
                  <a:schemeClr val="bg1"/>
                </a:solidFill>
                <a:latin typeface="Arial"/>
                <a:cs typeface="Arial"/>
              </a:rPr>
              <a:t>815 (LP815</a:t>
            </a:r>
            <a:r>
              <a:rPr lang="en-US" sz="1800" baseline="30000">
                <a:solidFill>
                  <a:schemeClr val="bg1"/>
                </a:solidFill>
                <a:latin typeface="Arial"/>
                <a:cs typeface="Arial"/>
              </a:rPr>
              <a:t>TM</a:t>
            </a:r>
            <a:r>
              <a:rPr lang="en-US" sz="1800">
                <a:solidFill>
                  <a:schemeClr val="bg1"/>
                </a:solidFill>
                <a:latin typeface="Arial"/>
                <a:cs typeface="Arial"/>
              </a:rPr>
              <a:t>)</a:t>
            </a:r>
            <a:r>
              <a:rPr lang="en-US">
                <a:solidFill>
                  <a:schemeClr val="bg1"/>
                </a:solidFill>
                <a:latin typeface="Arial"/>
                <a:cs typeface="Arial"/>
              </a:rPr>
              <a:t> 50mg</a:t>
            </a:r>
            <a:r>
              <a:rPr lang="en-US" sz="1800">
                <a:solidFill>
                  <a:schemeClr val="bg1"/>
                </a:solidFill>
                <a:latin typeface="Arial"/>
                <a:cs typeface="Arial"/>
              </a:rPr>
              <a:t>*</a:t>
            </a:r>
            <a:r>
              <a:rPr lang="en-US">
                <a:solidFill>
                  <a:schemeClr val="bg1"/>
                </a:solidFill>
                <a:latin typeface="Arial"/>
                <a:cs typeface="Arial"/>
              </a:rPr>
              <a:t> </a:t>
            </a:r>
            <a:endParaRPr lang="en-US" sz="1800">
              <a:solidFill>
                <a:schemeClr val="bg1"/>
              </a:solidFill>
              <a:latin typeface="Arial" panose="020B0604020202020204" pitchFamily="34" charset="0"/>
              <a:cs typeface="Arial" panose="020B0604020202020204" pitchFamily="34" charset="0"/>
            </a:endParaRPr>
          </a:p>
          <a:p>
            <a:endParaRPr lang="en-US" sz="1800">
              <a:solidFill>
                <a:schemeClr val="bg1"/>
              </a:solidFill>
              <a:latin typeface="Arial" panose="020B0604020202020204" pitchFamily="34" charset="0"/>
              <a:cs typeface="Arial" panose="020B0604020202020204" pitchFamily="34" charset="0"/>
            </a:endParaRPr>
          </a:p>
          <a:p>
            <a:endParaRPr lang="en-US" sz="1800">
              <a:solidFill>
                <a:schemeClr val="bg1"/>
              </a:solidFill>
              <a:latin typeface="Arial" panose="020B0604020202020204" pitchFamily="34" charset="0"/>
              <a:cs typeface="Arial" panose="020B0604020202020204" pitchFamily="34" charset="0"/>
            </a:endParaRPr>
          </a:p>
          <a:p>
            <a:endParaRPr lang="en-US" sz="1800">
              <a:solidFill>
                <a:schemeClr val="bg1"/>
              </a:solidFill>
              <a:latin typeface="Arial" panose="020B0604020202020204" pitchFamily="34" charset="0"/>
              <a:cs typeface="Arial" panose="020B0604020202020204" pitchFamily="34" charset="0"/>
            </a:endParaRPr>
          </a:p>
          <a:p>
            <a:pPr marL="0" indent="0">
              <a:buNone/>
            </a:pPr>
            <a:r>
              <a:rPr lang="en-US" sz="1400">
                <a:solidFill>
                  <a:schemeClr val="bg1"/>
                </a:solidFill>
                <a:latin typeface="Arial"/>
                <a:cs typeface="Arial"/>
              </a:rPr>
              <a:t>*5 Billion CFU</a:t>
            </a:r>
            <a:endParaRPr lang="en-US" sz="1400" b="1">
              <a:solidFill>
                <a:schemeClr val="bg1"/>
              </a:solidFill>
              <a:ea typeface="+mn-lt"/>
              <a:cs typeface="+mn-lt"/>
              <a:sym typeface="Calibri"/>
            </a:endParaRPr>
          </a:p>
        </p:txBody>
      </p:sp>
      <p:grpSp>
        <p:nvGrpSpPr>
          <p:cNvPr id="7" name="Group 6">
            <a:extLst>
              <a:ext uri="{FF2B5EF4-FFF2-40B4-BE49-F238E27FC236}">
                <a16:creationId xmlns:a16="http://schemas.microsoft.com/office/drawing/2014/main" id="{DD1126DA-A238-BEB5-53E7-D94C1F665B0E}"/>
              </a:ext>
            </a:extLst>
          </p:cNvPr>
          <p:cNvGrpSpPr/>
          <p:nvPr/>
        </p:nvGrpSpPr>
        <p:grpSpPr>
          <a:xfrm>
            <a:off x="8806188" y="1545120"/>
            <a:ext cx="1148006" cy="885712"/>
            <a:chOff x="9049586" y="1524920"/>
            <a:chExt cx="1148006" cy="885712"/>
          </a:xfrm>
        </p:grpSpPr>
        <p:sp>
          <p:nvSpPr>
            <p:cNvPr id="8" name="Rectangle: Rounded Corners 7">
              <a:extLst>
                <a:ext uri="{FF2B5EF4-FFF2-40B4-BE49-F238E27FC236}">
                  <a16:creationId xmlns:a16="http://schemas.microsoft.com/office/drawing/2014/main" id="{8DB7547D-0F9C-D1C1-E145-D95A85396078}"/>
                </a:ext>
              </a:extLst>
            </p:cNvPr>
            <p:cNvSpPr/>
            <p:nvPr/>
          </p:nvSpPr>
          <p:spPr>
            <a:xfrm>
              <a:off x="9049586" y="1524920"/>
              <a:ext cx="1148006" cy="885712"/>
            </a:xfrm>
            <a:prstGeom prst="roundRect">
              <a:avLst>
                <a:gd name="adj" fmla="val 463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Rounded Corners 9">
              <a:extLst>
                <a:ext uri="{FF2B5EF4-FFF2-40B4-BE49-F238E27FC236}">
                  <a16:creationId xmlns:a16="http://schemas.microsoft.com/office/drawing/2014/main" id="{65A1A3F6-9CC0-B970-6850-D98D0D720B08}"/>
                </a:ext>
              </a:extLst>
            </p:cNvPr>
            <p:cNvSpPr/>
            <p:nvPr/>
          </p:nvSpPr>
          <p:spPr>
            <a:xfrm>
              <a:off x="9084549" y="1559788"/>
              <a:ext cx="1076325" cy="815975"/>
            </a:xfrm>
            <a:prstGeom prst="roundRect">
              <a:avLst>
                <a:gd name="adj" fmla="val 463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A black and white sign with a butterfly and a plant&#10;&#10;AI-generated content may be incorrect.">
              <a:extLst>
                <a:ext uri="{FF2B5EF4-FFF2-40B4-BE49-F238E27FC236}">
                  <a16:creationId xmlns:a16="http://schemas.microsoft.com/office/drawing/2014/main" id="{A87D44A9-A9F1-97A4-41A9-A930AABC7E2B}"/>
                </a:ext>
              </a:extLst>
            </p:cNvPr>
            <p:cNvPicPr>
              <a:picLocks noChangeAspect="1"/>
            </p:cNvPicPr>
            <p:nvPr/>
          </p:nvPicPr>
          <p:blipFill>
            <a:blip r:embed="rId4"/>
            <a:stretch>
              <a:fillRect/>
            </a:stretch>
          </p:blipFill>
          <p:spPr>
            <a:xfrm>
              <a:off x="9114048" y="1587888"/>
              <a:ext cx="1017326" cy="759773"/>
            </a:xfrm>
            <a:prstGeom prst="rect">
              <a:avLst/>
            </a:prstGeom>
          </p:spPr>
        </p:pic>
      </p:grpSp>
      <p:sp>
        <p:nvSpPr>
          <p:cNvPr id="3" name="TextBox 2">
            <a:extLst>
              <a:ext uri="{FF2B5EF4-FFF2-40B4-BE49-F238E27FC236}">
                <a16:creationId xmlns:a16="http://schemas.microsoft.com/office/drawing/2014/main" id="{B6E899E9-B2B5-F305-D4CC-1A330BCB08A6}"/>
              </a:ext>
            </a:extLst>
          </p:cNvPr>
          <p:cNvSpPr txBox="1"/>
          <p:nvPr/>
        </p:nvSpPr>
        <p:spPr>
          <a:xfrm>
            <a:off x="8139883" y="2891904"/>
            <a:ext cx="3238348" cy="2893100"/>
          </a:xfrm>
          <a:prstGeom prst="rect">
            <a:avLst/>
          </a:prstGeom>
          <a:noFill/>
        </p:spPr>
        <p:txBody>
          <a:bodyPr wrap="square">
            <a:spAutoFit/>
          </a:bodyPr>
          <a:lstStyle/>
          <a:p>
            <a:pPr algn="ctr"/>
            <a:r>
              <a:rPr lang="en-US" sz="2000" b="1">
                <a:solidFill>
                  <a:schemeClr val="bg1"/>
                </a:solidFill>
                <a:latin typeface="+mj-lt"/>
              </a:rPr>
              <a:t>SUPPLY CHAIN</a:t>
            </a:r>
          </a:p>
          <a:p>
            <a:endParaRPr lang="en-US" b="1">
              <a:solidFill>
                <a:schemeClr val="bg1"/>
              </a:solidFill>
              <a:latin typeface="+mj-lt"/>
            </a:endParaRPr>
          </a:p>
          <a:p>
            <a:pPr marL="285750" indent="-285750">
              <a:buFont typeface="Arial" panose="020B0604020202020204" pitchFamily="34" charset="0"/>
              <a:buChar char="•"/>
            </a:pPr>
            <a:r>
              <a:rPr lang="en-US">
                <a:solidFill>
                  <a:schemeClr val="bg1"/>
                </a:solidFill>
                <a:latin typeface="+mj-lt"/>
              </a:rPr>
              <a:t>Manufactured in USA</a:t>
            </a:r>
          </a:p>
          <a:p>
            <a:pPr marL="285750" indent="-285750">
              <a:buFont typeface="Arial" panose="020B0604020202020204" pitchFamily="34" charset="0"/>
              <a:buChar char="•"/>
            </a:pPr>
            <a:r>
              <a:rPr lang="en-US">
                <a:solidFill>
                  <a:schemeClr val="bg1"/>
                </a:solidFill>
                <a:latin typeface="+mj-lt"/>
              </a:rPr>
              <a:t>Scaled to meet demand</a:t>
            </a:r>
          </a:p>
          <a:p>
            <a:pPr marL="285750" indent="-285750">
              <a:buFont typeface="Arial" panose="020B0604020202020204" pitchFamily="34" charset="0"/>
              <a:buChar char="•"/>
            </a:pPr>
            <a:r>
              <a:rPr lang="en-US">
                <a:solidFill>
                  <a:schemeClr val="bg1"/>
                </a:solidFill>
                <a:latin typeface="+mj-lt"/>
              </a:rPr>
              <a:t>Non-GMO Project Verified</a:t>
            </a:r>
          </a:p>
          <a:p>
            <a:pPr marL="285750" indent="-285750">
              <a:buFont typeface="Arial" panose="020B0604020202020204" pitchFamily="34" charset="0"/>
              <a:buChar char="•"/>
            </a:pPr>
            <a:r>
              <a:rPr lang="en-US">
                <a:solidFill>
                  <a:schemeClr val="bg1"/>
                </a:solidFill>
                <a:latin typeface="+mj-lt"/>
              </a:rPr>
              <a:t>Allergen-free</a:t>
            </a:r>
          </a:p>
          <a:p>
            <a:pPr marL="285750" indent="-285750">
              <a:buFont typeface="Arial" panose="020B0604020202020204" pitchFamily="34" charset="0"/>
              <a:buChar char="•"/>
            </a:pPr>
            <a:r>
              <a:rPr lang="en-US">
                <a:solidFill>
                  <a:schemeClr val="bg1"/>
                </a:solidFill>
                <a:latin typeface="+mj-lt"/>
              </a:rPr>
              <a:t>Kosher</a:t>
            </a:r>
          </a:p>
          <a:p>
            <a:pPr marL="285750" indent="-285750">
              <a:buFont typeface="Arial" panose="020B0604020202020204" pitchFamily="34" charset="0"/>
              <a:buChar char="•"/>
            </a:pPr>
            <a:r>
              <a:rPr lang="en-US">
                <a:solidFill>
                  <a:schemeClr val="bg1"/>
                </a:solidFill>
                <a:latin typeface="+mj-lt"/>
              </a:rPr>
              <a:t>Self-affirmed GRAS</a:t>
            </a:r>
          </a:p>
          <a:p>
            <a:endParaRPr lang="en-US">
              <a:solidFill>
                <a:schemeClr val="bg1"/>
              </a:solidFill>
              <a:latin typeface="+mj-lt"/>
            </a:endParaRPr>
          </a:p>
          <a:p>
            <a:r>
              <a:rPr lang="en-US">
                <a:solidFill>
                  <a:schemeClr val="bg1"/>
                </a:solidFill>
                <a:latin typeface="+mj-lt"/>
              </a:rPr>
              <a:t> </a:t>
            </a:r>
          </a:p>
        </p:txBody>
      </p:sp>
    </p:spTree>
    <p:extLst>
      <p:ext uri="{BB962C8B-B14F-4D97-AF65-F5344CB8AC3E}">
        <p14:creationId xmlns:p14="http://schemas.microsoft.com/office/powerpoint/2010/main" val="2436339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5A3A0-1932-1F80-30CC-5528A6016063}"/>
            </a:ext>
          </a:extLst>
        </p:cNvPr>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0984866E-523D-E2CE-BF71-612DE67FCA27}"/>
              </a:ext>
            </a:extLst>
          </p:cNvPr>
          <p:cNvPicPr>
            <a:picLocks noChangeAspect="1"/>
          </p:cNvPicPr>
          <p:nvPr/>
        </p:nvPicPr>
        <p:blipFill>
          <a:blip r:embed="rId2"/>
          <a:srcRect l="24079" t="25159" r="24979" b="47570"/>
          <a:stretch/>
        </p:blipFill>
        <p:spPr>
          <a:xfrm>
            <a:off x="441554" y="2040109"/>
            <a:ext cx="10969802" cy="3303309"/>
          </a:xfrm>
          <a:prstGeom prst="rect">
            <a:avLst/>
          </a:prstGeom>
        </p:spPr>
      </p:pic>
      <p:sp>
        <p:nvSpPr>
          <p:cNvPr id="10" name="Title 9">
            <a:extLst>
              <a:ext uri="{FF2B5EF4-FFF2-40B4-BE49-F238E27FC236}">
                <a16:creationId xmlns:a16="http://schemas.microsoft.com/office/drawing/2014/main" id="{83EB9D94-8B98-8BB9-5AB7-7ED7C7233DEA}"/>
              </a:ext>
            </a:extLst>
          </p:cNvPr>
          <p:cNvSpPr>
            <a:spLocks noGrp="1"/>
          </p:cNvSpPr>
          <p:nvPr>
            <p:ph type="title"/>
          </p:nvPr>
        </p:nvSpPr>
        <p:spPr>
          <a:xfrm>
            <a:off x="558644" y="448610"/>
            <a:ext cx="11522145" cy="1662870"/>
          </a:xfrm>
        </p:spPr>
        <p:txBody>
          <a:bodyPr>
            <a:normAutofit/>
          </a:bodyPr>
          <a:lstStyle/>
          <a:p>
            <a:r>
              <a:rPr lang="en-US" sz="3000"/>
              <a:t>Mental well-being is a significant struggle for your consumers.</a:t>
            </a:r>
            <a:br>
              <a:rPr lang="en-US" sz="3000"/>
            </a:br>
            <a:r>
              <a:rPr lang="en-US" sz="3000" b="1"/>
              <a:t>We’re here to help. </a:t>
            </a:r>
          </a:p>
        </p:txBody>
      </p:sp>
      <p:sp>
        <p:nvSpPr>
          <p:cNvPr id="4" name="Slide Number Placeholder 3">
            <a:extLst>
              <a:ext uri="{FF2B5EF4-FFF2-40B4-BE49-F238E27FC236}">
                <a16:creationId xmlns:a16="http://schemas.microsoft.com/office/drawing/2014/main" id="{AD285C9E-9F48-AAD7-CC54-62C177960D4F}"/>
              </a:ext>
            </a:extLst>
          </p:cNvPr>
          <p:cNvSpPr>
            <a:spLocks noGrp="1"/>
          </p:cNvSpPr>
          <p:nvPr>
            <p:ph type="sldNum" sz="quarter" idx="14"/>
          </p:nvPr>
        </p:nvSpPr>
        <p:spPr/>
        <p:txBody>
          <a:bodyPr/>
          <a:lstStyle/>
          <a:p>
            <a:r>
              <a:rPr lang="en-US"/>
              <a:t>PAGE </a:t>
            </a:r>
            <a:fld id="{BDBF9DCE-55C5-154E-AC34-7A0AB594817D}" type="slidenum">
              <a:rPr lang="en-US" smtClean="0"/>
              <a:pPr/>
              <a:t>7</a:t>
            </a:fld>
            <a:endParaRPr lang="en-US"/>
          </a:p>
        </p:txBody>
      </p:sp>
      <p:sp>
        <p:nvSpPr>
          <p:cNvPr id="2" name="TextBox 1">
            <a:extLst>
              <a:ext uri="{FF2B5EF4-FFF2-40B4-BE49-F238E27FC236}">
                <a16:creationId xmlns:a16="http://schemas.microsoft.com/office/drawing/2014/main" id="{02145B3C-9C3D-55C4-4BDC-6D4CEF793F5A}"/>
              </a:ext>
            </a:extLst>
          </p:cNvPr>
          <p:cNvSpPr txBox="1"/>
          <p:nvPr/>
        </p:nvSpPr>
        <p:spPr>
          <a:xfrm>
            <a:off x="8299172" y="6520072"/>
            <a:ext cx="6109252" cy="246221"/>
          </a:xfrm>
          <a:prstGeom prst="rect">
            <a:avLst/>
          </a:prstGeom>
          <a:noFill/>
        </p:spPr>
        <p:txBody>
          <a:bodyPr wrap="square">
            <a:spAutoFit/>
          </a:bodyPr>
          <a:lstStyle/>
          <a:p>
            <a:r>
              <a:rPr lang="en-US" sz="1000">
                <a:latin typeface="Arial"/>
                <a:cs typeface="Arial"/>
              </a:rPr>
              <a:t>Source: Verb Biotics 2024 Consumer Health Survey</a:t>
            </a:r>
            <a:endParaRPr lang="en-US" sz="1000"/>
          </a:p>
        </p:txBody>
      </p:sp>
      <p:pic>
        <p:nvPicPr>
          <p:cNvPr id="6" name="Picture 5" descr="A screenshot of a computer&#10;&#10;Description automatically generated">
            <a:extLst>
              <a:ext uri="{FF2B5EF4-FFF2-40B4-BE49-F238E27FC236}">
                <a16:creationId xmlns:a16="http://schemas.microsoft.com/office/drawing/2014/main" id="{4126A654-EF0B-0F48-A4A5-7C50F8DD0EA9}"/>
              </a:ext>
            </a:extLst>
          </p:cNvPr>
          <p:cNvPicPr>
            <a:picLocks noChangeAspect="1"/>
          </p:cNvPicPr>
          <p:nvPr/>
        </p:nvPicPr>
        <p:blipFill>
          <a:blip r:embed="rId3"/>
          <a:srcRect l="26341" t="50479" r="27359" b="25390"/>
          <a:stretch/>
        </p:blipFill>
        <p:spPr>
          <a:xfrm>
            <a:off x="999422" y="2456699"/>
            <a:ext cx="9846393" cy="2886719"/>
          </a:xfrm>
          <a:prstGeom prst="rect">
            <a:avLst/>
          </a:prstGeom>
        </p:spPr>
      </p:pic>
    </p:spTree>
    <p:extLst>
      <p:ext uri="{BB962C8B-B14F-4D97-AF65-F5344CB8AC3E}">
        <p14:creationId xmlns:p14="http://schemas.microsoft.com/office/powerpoint/2010/main" val="19503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7E9BA-9955-0072-DE1E-3B79E6B0EF0C}"/>
              </a:ext>
            </a:extLst>
          </p:cNvPr>
          <p:cNvSpPr>
            <a:spLocks noGrp="1"/>
          </p:cNvSpPr>
          <p:nvPr>
            <p:ph type="title"/>
          </p:nvPr>
        </p:nvSpPr>
        <p:spPr>
          <a:xfrm>
            <a:off x="742203" y="429260"/>
            <a:ext cx="10515600" cy="981761"/>
          </a:xfrm>
        </p:spPr>
        <p:txBody>
          <a:bodyPr/>
          <a:lstStyle/>
          <a:p>
            <a:r>
              <a:rPr lang="en-US"/>
              <a:t>Why GABA? </a:t>
            </a:r>
          </a:p>
        </p:txBody>
      </p:sp>
      <p:sp>
        <p:nvSpPr>
          <p:cNvPr id="3" name="Content Placeholder 2">
            <a:extLst>
              <a:ext uri="{FF2B5EF4-FFF2-40B4-BE49-F238E27FC236}">
                <a16:creationId xmlns:a16="http://schemas.microsoft.com/office/drawing/2014/main" id="{B173A3A7-C0AE-AD38-E7CF-F6D40CB6974A}"/>
              </a:ext>
            </a:extLst>
          </p:cNvPr>
          <p:cNvSpPr>
            <a:spLocks noGrp="1"/>
          </p:cNvSpPr>
          <p:nvPr>
            <p:ph idx="1"/>
          </p:nvPr>
        </p:nvSpPr>
        <p:spPr>
          <a:xfrm>
            <a:off x="838200" y="1761229"/>
            <a:ext cx="6526427" cy="4351338"/>
          </a:xfrm>
        </p:spPr>
        <p:txBody>
          <a:bodyPr vert="horz" lIns="91440" tIns="45720" rIns="91440" bIns="45720" rtlCol="0" anchor="t">
            <a:normAutofit/>
          </a:bodyPr>
          <a:lstStyle/>
          <a:p>
            <a:r>
              <a:rPr lang="en-US" sz="2600" b="1">
                <a:solidFill>
                  <a:srgbClr val="138895"/>
                </a:solidFill>
                <a:latin typeface="+mn-lt"/>
                <a:cs typeface="Arial"/>
              </a:rPr>
              <a:t>A major inhibitory neurotransmitter:</a:t>
            </a:r>
            <a:r>
              <a:rPr lang="en-US" sz="2400" b="1">
                <a:solidFill>
                  <a:srgbClr val="138895"/>
                </a:solidFill>
                <a:latin typeface="+mn-lt"/>
                <a:cs typeface="Arial"/>
              </a:rPr>
              <a:t> </a:t>
            </a:r>
            <a:r>
              <a:rPr lang="en-US" sz="2400">
                <a:solidFill>
                  <a:srgbClr val="138895"/>
                </a:solidFill>
                <a:latin typeface="+mn-lt"/>
                <a:cs typeface="Arial"/>
              </a:rPr>
              <a:t>Gamma-Aminobutyric</a:t>
            </a:r>
            <a:r>
              <a:rPr lang="en-US" sz="2400">
                <a:solidFill>
                  <a:srgbClr val="138895"/>
                </a:solidFill>
                <a:effectLst/>
                <a:latin typeface="+mn-lt"/>
                <a:cs typeface="Arial"/>
              </a:rPr>
              <a:t> Acid (GABA)</a:t>
            </a:r>
            <a:r>
              <a:rPr lang="en-US" sz="2400">
                <a:solidFill>
                  <a:srgbClr val="138895"/>
                </a:solidFill>
                <a:latin typeface="+mn-lt"/>
                <a:cs typeface="Arial"/>
              </a:rPr>
              <a:t> </a:t>
            </a:r>
            <a:r>
              <a:rPr lang="en-US" sz="2400">
                <a:solidFill>
                  <a:srgbClr val="138895"/>
                </a:solidFill>
                <a:effectLst/>
                <a:latin typeface="+mn-lt"/>
                <a:cs typeface="Arial"/>
              </a:rPr>
              <a:t>is</a:t>
            </a:r>
            <a:r>
              <a:rPr lang="en-US" sz="2400">
                <a:solidFill>
                  <a:srgbClr val="138895"/>
                </a:solidFill>
                <a:latin typeface="+mn-lt"/>
                <a:cs typeface="Arial"/>
              </a:rPr>
              <a:t> a</a:t>
            </a:r>
            <a:r>
              <a:rPr lang="en-US" sz="2400">
                <a:solidFill>
                  <a:srgbClr val="138895"/>
                </a:solidFill>
                <a:effectLst/>
                <a:latin typeface="+mn-lt"/>
                <a:cs typeface="Arial"/>
              </a:rPr>
              <a:t> metabolite with a fundamental role in</a:t>
            </a:r>
            <a:r>
              <a:rPr lang="en-US" sz="2400">
                <a:solidFill>
                  <a:srgbClr val="138895"/>
                </a:solidFill>
                <a:latin typeface="+mn-lt"/>
                <a:cs typeface="Arial"/>
              </a:rPr>
              <a:t> </a:t>
            </a:r>
            <a:r>
              <a:rPr lang="en-US" sz="2400">
                <a:solidFill>
                  <a:srgbClr val="138895"/>
                </a:solidFill>
                <a:effectLst/>
                <a:latin typeface="+mn-lt"/>
                <a:cs typeface="Arial"/>
              </a:rPr>
              <a:t>signaling the nervous system</a:t>
            </a:r>
            <a:r>
              <a:rPr lang="en-US" sz="2400">
                <a:solidFill>
                  <a:srgbClr val="138895"/>
                </a:solidFill>
                <a:latin typeface="+mn-lt"/>
                <a:cs typeface="Arial"/>
              </a:rPr>
              <a:t>.</a:t>
            </a:r>
            <a:endParaRPr lang="en-US" sz="2400">
              <a:solidFill>
                <a:srgbClr val="138895"/>
              </a:solidFill>
              <a:effectLst/>
              <a:latin typeface="+mn-lt"/>
              <a:cs typeface="Arial"/>
            </a:endParaRPr>
          </a:p>
          <a:p>
            <a:r>
              <a:rPr lang="en-US" sz="2600" b="1">
                <a:solidFill>
                  <a:srgbClr val="138895"/>
                </a:solidFill>
                <a:latin typeface="+mn-lt"/>
                <a:cs typeface="Arial"/>
              </a:rPr>
              <a:t>Ma</a:t>
            </a:r>
            <a:r>
              <a:rPr lang="en-US" sz="2600" b="1">
                <a:solidFill>
                  <a:srgbClr val="138895"/>
                </a:solidFill>
                <a:effectLst/>
                <a:latin typeface="+mn-lt"/>
                <a:cs typeface="Arial"/>
              </a:rPr>
              <a:t>in mechanism = slow the stimulation</a:t>
            </a:r>
            <a:r>
              <a:rPr lang="en-US" sz="2400" b="1">
                <a:solidFill>
                  <a:srgbClr val="138895"/>
                </a:solidFill>
                <a:effectLst/>
                <a:latin typeface="+mn-lt"/>
                <a:cs typeface="Arial"/>
              </a:rPr>
              <a:t> </a:t>
            </a:r>
            <a:r>
              <a:rPr lang="en-US" sz="2400">
                <a:solidFill>
                  <a:srgbClr val="138895"/>
                </a:solidFill>
                <a:effectLst/>
                <a:latin typeface="+mn-lt"/>
                <a:cs typeface="Arial"/>
              </a:rPr>
              <a:t>of</a:t>
            </a:r>
            <a:r>
              <a:rPr lang="en-US" sz="2400">
                <a:solidFill>
                  <a:srgbClr val="138895"/>
                </a:solidFill>
                <a:latin typeface="+mn-lt"/>
                <a:cs typeface="Arial"/>
              </a:rPr>
              <a:t> </a:t>
            </a:r>
            <a:r>
              <a:rPr lang="en-US" sz="2400">
                <a:solidFill>
                  <a:srgbClr val="138895"/>
                </a:solidFill>
                <a:effectLst/>
                <a:latin typeface="+mn-lt"/>
                <a:cs typeface="Arial"/>
              </a:rPr>
              <a:t>certain nerve signals in the brain</a:t>
            </a:r>
            <a:r>
              <a:rPr lang="en-US" sz="2400">
                <a:solidFill>
                  <a:srgbClr val="138895"/>
                </a:solidFill>
                <a:latin typeface="+mn-lt"/>
                <a:cs typeface="Arial"/>
              </a:rPr>
              <a:t>.</a:t>
            </a:r>
            <a:endParaRPr lang="en-US" sz="2400">
              <a:solidFill>
                <a:srgbClr val="138895"/>
              </a:solidFill>
              <a:effectLst/>
              <a:latin typeface="+mn-lt"/>
              <a:cs typeface="Arial"/>
            </a:endParaRPr>
          </a:p>
          <a:p>
            <a:r>
              <a:rPr lang="en-US" sz="2600" b="1">
                <a:solidFill>
                  <a:srgbClr val="138895"/>
                </a:solidFill>
                <a:latin typeface="+mn-lt"/>
                <a:cs typeface="Arial"/>
              </a:rPr>
              <a:t>Provides a calming effect</a:t>
            </a:r>
            <a:r>
              <a:rPr lang="en-US" sz="2400">
                <a:solidFill>
                  <a:srgbClr val="138895"/>
                </a:solidFill>
                <a:latin typeface="+mn-lt"/>
                <a:cs typeface="Arial"/>
              </a:rPr>
              <a:t> by</a:t>
            </a:r>
            <a:r>
              <a:rPr lang="en-US" sz="2400">
                <a:solidFill>
                  <a:srgbClr val="138895"/>
                </a:solidFill>
                <a:effectLst/>
                <a:latin typeface="+mn-lt"/>
                <a:cs typeface="Arial"/>
              </a:rPr>
              <a:t> </a:t>
            </a:r>
            <a:r>
              <a:rPr lang="en-US" sz="2400">
                <a:solidFill>
                  <a:srgbClr val="138895"/>
                </a:solidFill>
                <a:latin typeface="+mn-lt"/>
                <a:cs typeface="Arial"/>
              </a:rPr>
              <a:t>preventing</a:t>
            </a:r>
            <a:r>
              <a:rPr lang="en-US" sz="2400">
                <a:solidFill>
                  <a:srgbClr val="138895"/>
                </a:solidFill>
                <a:effectLst/>
                <a:latin typeface="+mn-lt"/>
                <a:cs typeface="Arial"/>
              </a:rPr>
              <a:t> neurons from firing and </a:t>
            </a:r>
            <a:r>
              <a:rPr lang="en-US" sz="2400">
                <a:solidFill>
                  <a:srgbClr val="138895"/>
                </a:solidFill>
                <a:latin typeface="+mn-lt"/>
                <a:cs typeface="Arial"/>
              </a:rPr>
              <a:t>regulating</a:t>
            </a:r>
            <a:r>
              <a:rPr lang="en-US" sz="2400">
                <a:solidFill>
                  <a:srgbClr val="138895"/>
                </a:solidFill>
                <a:effectLst/>
                <a:latin typeface="+mn-lt"/>
                <a:cs typeface="Arial"/>
              </a:rPr>
              <a:t> how quickly </a:t>
            </a:r>
            <a:r>
              <a:rPr lang="en-US" sz="2400">
                <a:solidFill>
                  <a:srgbClr val="138895"/>
                </a:solidFill>
                <a:latin typeface="+mn-lt"/>
                <a:cs typeface="Arial"/>
              </a:rPr>
              <a:t>they react.</a:t>
            </a:r>
            <a:endParaRPr lang="en-US" sz="2400">
              <a:solidFill>
                <a:srgbClr val="138895"/>
              </a:solidFill>
            </a:endParaRPr>
          </a:p>
        </p:txBody>
      </p:sp>
      <p:pic>
        <p:nvPicPr>
          <p:cNvPr id="6" name="Picture 5">
            <a:extLst>
              <a:ext uri="{FF2B5EF4-FFF2-40B4-BE49-F238E27FC236}">
                <a16:creationId xmlns:a16="http://schemas.microsoft.com/office/drawing/2014/main" id="{A6873C1E-8BAB-E865-1F23-4DF1564E4677}"/>
              </a:ext>
            </a:extLst>
          </p:cNvPr>
          <p:cNvPicPr>
            <a:picLocks noChangeAspect="1"/>
          </p:cNvPicPr>
          <p:nvPr/>
        </p:nvPicPr>
        <p:blipFill>
          <a:blip r:embed="rId3"/>
          <a:stretch>
            <a:fillRect/>
          </a:stretch>
        </p:blipFill>
        <p:spPr>
          <a:xfrm>
            <a:off x="7597473" y="1418921"/>
            <a:ext cx="3760713" cy="3760713"/>
          </a:xfrm>
          <a:prstGeom prst="rect">
            <a:avLst/>
          </a:prstGeom>
        </p:spPr>
      </p:pic>
      <p:sp>
        <p:nvSpPr>
          <p:cNvPr id="7" name="Slide Number Placeholder 15">
            <a:extLst>
              <a:ext uri="{FF2B5EF4-FFF2-40B4-BE49-F238E27FC236}">
                <a16:creationId xmlns:a16="http://schemas.microsoft.com/office/drawing/2014/main" id="{DDAF1E2F-526D-45F3-EAB9-5CDF41B3A4D2}"/>
              </a:ext>
            </a:extLst>
          </p:cNvPr>
          <p:cNvSpPr>
            <a:spLocks noGrp="1"/>
          </p:cNvSpPr>
          <p:nvPr>
            <p:ph type="sldNum" sz="quarter" idx="14"/>
          </p:nvPr>
        </p:nvSpPr>
        <p:spPr>
          <a:xfrm>
            <a:off x="10955660" y="6339046"/>
            <a:ext cx="805051" cy="365125"/>
          </a:xfrm>
          <a:prstGeom prst="rect">
            <a:avLst/>
          </a:prstGeom>
        </p:spPr>
        <p:txBody>
          <a:bodyPr/>
          <a:lstStyle>
            <a:lvl1pPr>
              <a:defRPr sz="1000">
                <a:solidFill>
                  <a:srgbClr val="1E8197"/>
                </a:solidFill>
              </a:defRPr>
            </a:lvl1pPr>
          </a:lstStyle>
          <a:p>
            <a:pPr algn="r"/>
            <a:r>
              <a:rPr lang="en-US">
                <a:solidFill>
                  <a:schemeClr val="tx1"/>
                </a:solidFill>
              </a:rPr>
              <a:t>PAGE </a:t>
            </a:r>
            <a:fld id="{BDBF9DCE-55C5-154E-AC34-7A0AB594817D}" type="slidenum">
              <a:rPr lang="en-US" smtClean="0">
                <a:solidFill>
                  <a:schemeClr val="tx1"/>
                </a:solidFill>
              </a:rPr>
              <a:pPr algn="r"/>
              <a:t>8</a:t>
            </a:fld>
            <a:endParaRPr lang="en-US">
              <a:solidFill>
                <a:schemeClr val="tx1"/>
              </a:solidFill>
            </a:endParaRPr>
          </a:p>
        </p:txBody>
      </p:sp>
      <p:cxnSp>
        <p:nvCxnSpPr>
          <p:cNvPr id="8" name="Straight Connector 7">
            <a:extLst>
              <a:ext uri="{FF2B5EF4-FFF2-40B4-BE49-F238E27FC236}">
                <a16:creationId xmlns:a16="http://schemas.microsoft.com/office/drawing/2014/main" id="{2F22528E-FA4E-44EF-1CC8-1173FCB84826}"/>
              </a:ext>
            </a:extLst>
          </p:cNvPr>
          <p:cNvCxnSpPr>
            <a:cxnSpLocks/>
          </p:cNvCxnSpPr>
          <p:nvPr/>
        </p:nvCxnSpPr>
        <p:spPr>
          <a:xfrm flipH="1">
            <a:off x="838200" y="1411021"/>
            <a:ext cx="63905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0782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Pentagon 79">
            <a:extLst>
              <a:ext uri="{FF2B5EF4-FFF2-40B4-BE49-F238E27FC236}">
                <a16:creationId xmlns:a16="http://schemas.microsoft.com/office/drawing/2014/main" id="{3DA58DE7-810A-FE48-AE8C-DA86A5984D6A}"/>
              </a:ext>
            </a:extLst>
          </p:cNvPr>
          <p:cNvSpPr/>
          <p:nvPr/>
        </p:nvSpPr>
        <p:spPr>
          <a:xfrm>
            <a:off x="-9212" y="1783041"/>
            <a:ext cx="10920001" cy="3260658"/>
          </a:xfrm>
          <a:prstGeom prst="homePlate">
            <a:avLst>
              <a:gd name="adj" fmla="val 48798"/>
            </a:avLst>
          </a:prstGeom>
          <a:gradFill>
            <a:gsLst>
              <a:gs pos="30000">
                <a:schemeClr val="accent5">
                  <a:lumMod val="90000"/>
                </a:schemeClr>
              </a:gs>
              <a:gs pos="0">
                <a:schemeClr val="tx2">
                  <a:lumMod val="20000"/>
                  <a:lumOff val="80000"/>
                </a:schemeClr>
              </a:gs>
              <a:gs pos="100000">
                <a:schemeClr val="accent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latin typeface="Arial" panose="020B0604020202020204" pitchFamily="34" charset="0"/>
              <a:cs typeface="Arial" panose="020B0604020202020204" pitchFamily="34" charset="0"/>
            </a:endParaRPr>
          </a:p>
        </p:txBody>
      </p:sp>
      <p:sp>
        <p:nvSpPr>
          <p:cNvPr id="78" name="TextBox 77">
            <a:extLst>
              <a:ext uri="{FF2B5EF4-FFF2-40B4-BE49-F238E27FC236}">
                <a16:creationId xmlns:a16="http://schemas.microsoft.com/office/drawing/2014/main" id="{28C28441-66C9-BD9D-FE67-AF36F0ED0796}"/>
              </a:ext>
            </a:extLst>
          </p:cNvPr>
          <p:cNvSpPr txBox="1"/>
          <p:nvPr/>
        </p:nvSpPr>
        <p:spPr>
          <a:xfrm>
            <a:off x="5225143" y="7707086"/>
            <a:ext cx="184731" cy="369332"/>
          </a:xfrm>
          <a:prstGeom prst="rect">
            <a:avLst/>
          </a:prstGeom>
          <a:noFill/>
        </p:spPr>
        <p:txBody>
          <a:bodyPr wrap="none" rtlCol="0">
            <a:spAutoFit/>
          </a:bodyPr>
          <a:lstStyle/>
          <a:p>
            <a:endParaRPr lang="en-US">
              <a:latin typeface="Arial" panose="020B0604020202020204" pitchFamily="34" charset="0"/>
              <a:cs typeface="Arial" panose="020B0604020202020204" pitchFamily="34" charset="0"/>
            </a:endParaRPr>
          </a:p>
        </p:txBody>
      </p:sp>
      <p:cxnSp>
        <p:nvCxnSpPr>
          <p:cNvPr id="75" name="Straight Connector 74">
            <a:extLst>
              <a:ext uri="{FF2B5EF4-FFF2-40B4-BE49-F238E27FC236}">
                <a16:creationId xmlns:a16="http://schemas.microsoft.com/office/drawing/2014/main" id="{EBB27724-6637-56F6-67B2-B314F74FFAF5}"/>
              </a:ext>
            </a:extLst>
          </p:cNvPr>
          <p:cNvCxnSpPr>
            <a:cxnSpLocks/>
          </p:cNvCxnSpPr>
          <p:nvPr/>
        </p:nvCxnSpPr>
        <p:spPr>
          <a:xfrm>
            <a:off x="7666095" y="3310469"/>
            <a:ext cx="683069" cy="0"/>
          </a:xfrm>
          <a:prstGeom prst="line">
            <a:avLst/>
          </a:prstGeom>
          <a:ln w="38100" cap="rnd" cmpd="sng" algn="ctr">
            <a:solidFill>
              <a:schemeClr val="tx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2" name="Straight Connector 71">
            <a:extLst>
              <a:ext uri="{FF2B5EF4-FFF2-40B4-BE49-F238E27FC236}">
                <a16:creationId xmlns:a16="http://schemas.microsoft.com/office/drawing/2014/main" id="{1299322D-4055-0938-534C-CFBB92743D0C}"/>
              </a:ext>
            </a:extLst>
          </p:cNvPr>
          <p:cNvCxnSpPr>
            <a:cxnSpLocks/>
          </p:cNvCxnSpPr>
          <p:nvPr/>
        </p:nvCxnSpPr>
        <p:spPr>
          <a:xfrm>
            <a:off x="4125161" y="3318191"/>
            <a:ext cx="752442" cy="0"/>
          </a:xfrm>
          <a:prstGeom prst="line">
            <a:avLst/>
          </a:prstGeom>
          <a:ln w="38100" cap="rnd" cmpd="sng" algn="ctr">
            <a:solidFill>
              <a:schemeClr val="tx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3" name="Straight Connector 72">
            <a:extLst>
              <a:ext uri="{FF2B5EF4-FFF2-40B4-BE49-F238E27FC236}">
                <a16:creationId xmlns:a16="http://schemas.microsoft.com/office/drawing/2014/main" id="{4A415222-BFC7-A11C-7C65-00B56AEB0D9C}"/>
              </a:ext>
            </a:extLst>
          </p:cNvPr>
          <p:cNvCxnSpPr>
            <a:cxnSpLocks/>
          </p:cNvCxnSpPr>
          <p:nvPr/>
        </p:nvCxnSpPr>
        <p:spPr>
          <a:xfrm>
            <a:off x="5902609" y="3310469"/>
            <a:ext cx="711340" cy="0"/>
          </a:xfrm>
          <a:prstGeom prst="line">
            <a:avLst/>
          </a:prstGeom>
          <a:ln w="38100" cap="rnd" cmpd="sng" algn="ctr">
            <a:solidFill>
              <a:schemeClr val="tx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21" name="Group 20">
            <a:extLst>
              <a:ext uri="{FF2B5EF4-FFF2-40B4-BE49-F238E27FC236}">
                <a16:creationId xmlns:a16="http://schemas.microsoft.com/office/drawing/2014/main" id="{6BB0FF5F-3E8F-7315-5775-FC661550F3D5}"/>
              </a:ext>
            </a:extLst>
          </p:cNvPr>
          <p:cNvGrpSpPr/>
          <p:nvPr/>
        </p:nvGrpSpPr>
        <p:grpSpPr>
          <a:xfrm>
            <a:off x="9412925" y="2218416"/>
            <a:ext cx="2236117" cy="2882448"/>
            <a:chOff x="9412925" y="2218416"/>
            <a:chExt cx="2236117" cy="2882448"/>
          </a:xfrm>
        </p:grpSpPr>
        <p:pic>
          <p:nvPicPr>
            <p:cNvPr id="76" name="Picture 75">
              <a:extLst>
                <a:ext uri="{FF2B5EF4-FFF2-40B4-BE49-F238E27FC236}">
                  <a16:creationId xmlns:a16="http://schemas.microsoft.com/office/drawing/2014/main" id="{A4C0E7C5-D240-C8D5-2587-7FB5044B5457}"/>
                </a:ext>
              </a:extLst>
            </p:cNvPr>
            <p:cNvPicPr>
              <a:picLocks noChangeAspect="1"/>
            </p:cNvPicPr>
            <p:nvPr/>
          </p:nvPicPr>
          <p:blipFill>
            <a:blip r:embed="rId3"/>
            <a:srcRect/>
            <a:stretch/>
          </p:blipFill>
          <p:spPr>
            <a:xfrm>
              <a:off x="9412925" y="2218416"/>
              <a:ext cx="2236117" cy="2236117"/>
            </a:xfrm>
            <a:prstGeom prst="rect">
              <a:avLst/>
            </a:prstGeom>
          </p:spPr>
        </p:pic>
        <p:sp>
          <p:nvSpPr>
            <p:cNvPr id="77" name="TextBox 76">
              <a:extLst>
                <a:ext uri="{FF2B5EF4-FFF2-40B4-BE49-F238E27FC236}">
                  <a16:creationId xmlns:a16="http://schemas.microsoft.com/office/drawing/2014/main" id="{D809CC13-0A9C-35B8-02D2-37C52F0D3B1C}"/>
                </a:ext>
              </a:extLst>
            </p:cNvPr>
            <p:cNvSpPr txBox="1"/>
            <p:nvPr/>
          </p:nvSpPr>
          <p:spPr>
            <a:xfrm>
              <a:off x="9722977" y="4454533"/>
              <a:ext cx="1771172" cy="646331"/>
            </a:xfrm>
            <a:prstGeom prst="rect">
              <a:avLst/>
            </a:prstGeom>
            <a:noFill/>
          </p:spPr>
          <p:txBody>
            <a:bodyPr wrap="square" rtlCol="0">
              <a:spAutoFit/>
            </a:bodyPr>
            <a:lstStyle/>
            <a:p>
              <a:pPr algn="ctr"/>
              <a:r>
                <a:rPr lang="en-US" sz="1200">
                  <a:latin typeface="Arial" panose="020B0604020202020204" pitchFamily="34" charset="0"/>
                  <a:cs typeface="Arial" panose="020B0604020202020204" pitchFamily="34" charset="0"/>
                </a:rPr>
                <a:t>Add in mood, </a:t>
              </a:r>
              <a:br>
                <a:rPr lang="en-US" sz="1200">
                  <a:latin typeface="Arial" panose="020B0604020202020204" pitchFamily="34" charset="0"/>
                  <a:cs typeface="Arial" panose="020B0604020202020204" pitchFamily="34" charset="0"/>
                </a:rPr>
              </a:br>
              <a:r>
                <a:rPr lang="en-US" sz="1200">
                  <a:latin typeface="Arial" panose="020B0604020202020204" pitchFamily="34" charset="0"/>
                  <a:cs typeface="Arial" panose="020B0604020202020204" pitchFamily="34" charset="0"/>
                </a:rPr>
                <a:t>stress, and relaxation dietary supplements</a:t>
              </a:r>
            </a:p>
          </p:txBody>
        </p:sp>
      </p:grpSp>
      <p:sp>
        <p:nvSpPr>
          <p:cNvPr id="92" name="Chevron 91">
            <a:extLst>
              <a:ext uri="{FF2B5EF4-FFF2-40B4-BE49-F238E27FC236}">
                <a16:creationId xmlns:a16="http://schemas.microsoft.com/office/drawing/2014/main" id="{B0AF6894-BEF6-F74F-EACC-A311E4888357}"/>
              </a:ext>
            </a:extLst>
          </p:cNvPr>
          <p:cNvSpPr/>
          <p:nvPr/>
        </p:nvSpPr>
        <p:spPr>
          <a:xfrm>
            <a:off x="2597379" y="3068607"/>
            <a:ext cx="416153" cy="491068"/>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grpSp>
        <p:nvGrpSpPr>
          <p:cNvPr id="42" name="Group 41">
            <a:extLst>
              <a:ext uri="{FF2B5EF4-FFF2-40B4-BE49-F238E27FC236}">
                <a16:creationId xmlns:a16="http://schemas.microsoft.com/office/drawing/2014/main" id="{96814A01-69E0-39AE-6E82-6A39707DB5E7}"/>
              </a:ext>
            </a:extLst>
          </p:cNvPr>
          <p:cNvGrpSpPr/>
          <p:nvPr/>
        </p:nvGrpSpPr>
        <p:grpSpPr>
          <a:xfrm>
            <a:off x="8303234" y="2569738"/>
            <a:ext cx="1361236" cy="1518986"/>
            <a:chOff x="8303234" y="2811286"/>
            <a:chExt cx="1361236" cy="1518986"/>
          </a:xfrm>
        </p:grpSpPr>
        <p:grpSp>
          <p:nvGrpSpPr>
            <p:cNvPr id="52" name="Group 51">
              <a:extLst>
                <a:ext uri="{FF2B5EF4-FFF2-40B4-BE49-F238E27FC236}">
                  <a16:creationId xmlns:a16="http://schemas.microsoft.com/office/drawing/2014/main" id="{4019ADF6-95AC-01D3-04CA-ED062017BADF}"/>
                </a:ext>
              </a:extLst>
            </p:cNvPr>
            <p:cNvGrpSpPr/>
            <p:nvPr/>
          </p:nvGrpSpPr>
          <p:grpSpPr>
            <a:xfrm>
              <a:off x="8303234" y="2811286"/>
              <a:ext cx="340603" cy="1518986"/>
              <a:chOff x="7522573" y="2646648"/>
              <a:chExt cx="340603" cy="1518986"/>
            </a:xfrm>
            <a:solidFill>
              <a:schemeClr val="tx1"/>
            </a:solidFill>
          </p:grpSpPr>
          <p:sp>
            <p:nvSpPr>
              <p:cNvPr id="47" name="Rectangle 46">
                <a:extLst>
                  <a:ext uri="{FF2B5EF4-FFF2-40B4-BE49-F238E27FC236}">
                    <a16:creationId xmlns:a16="http://schemas.microsoft.com/office/drawing/2014/main" id="{0D2EB67E-ADAC-84AC-25D5-21599BAA5FFD}"/>
                  </a:ext>
                </a:extLst>
              </p:cNvPr>
              <p:cNvSpPr/>
              <p:nvPr/>
            </p:nvSpPr>
            <p:spPr>
              <a:xfrm flipH="1">
                <a:off x="7522573" y="2646648"/>
                <a:ext cx="45719" cy="150971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5E3FC380-ACD5-FD0A-73EC-A261C88CB973}"/>
                  </a:ext>
                </a:extLst>
              </p:cNvPr>
              <p:cNvSpPr/>
              <p:nvPr/>
            </p:nvSpPr>
            <p:spPr>
              <a:xfrm rot="5400000">
                <a:off x="7681445" y="2510636"/>
                <a:ext cx="45719" cy="317743"/>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2D4708D3-77C3-71D8-C851-93A2442F0345}"/>
                  </a:ext>
                </a:extLst>
              </p:cNvPr>
              <p:cNvSpPr/>
              <p:nvPr/>
            </p:nvSpPr>
            <p:spPr>
              <a:xfrm rot="5400000">
                <a:off x="7658585" y="3983903"/>
                <a:ext cx="45719" cy="317743"/>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28" name="TextBox 27">
              <a:extLst>
                <a:ext uri="{FF2B5EF4-FFF2-40B4-BE49-F238E27FC236}">
                  <a16:creationId xmlns:a16="http://schemas.microsoft.com/office/drawing/2014/main" id="{BFFCEC84-AB2D-95CB-36CB-838AC3BFF683}"/>
                </a:ext>
              </a:extLst>
            </p:cNvPr>
            <p:cNvSpPr txBox="1"/>
            <p:nvPr/>
          </p:nvSpPr>
          <p:spPr>
            <a:xfrm>
              <a:off x="8445503" y="2919709"/>
              <a:ext cx="1218967" cy="1145635"/>
            </a:xfrm>
            <a:prstGeom prst="rect">
              <a:avLst/>
            </a:prstGeom>
            <a:noFill/>
          </p:spPr>
          <p:txBody>
            <a:bodyPr wrap="square" rtlCol="0" anchor="ctr">
              <a:spAutoFit/>
            </a:bodyPr>
            <a:lstStyle/>
            <a:p>
              <a:pPr>
                <a:lnSpc>
                  <a:spcPct val="200000"/>
                </a:lnSpc>
              </a:pPr>
              <a:r>
                <a:rPr lang="en-US" sz="1200">
                  <a:latin typeface="Arial" panose="020B0604020202020204" pitchFamily="34" charset="0"/>
                  <a:ea typeface="Acid Grotesk" panose="020B0003030200060204" pitchFamily="34" charset="77"/>
                  <a:cs typeface="Arial" panose="020B0604020202020204" pitchFamily="34" charset="0"/>
                </a:rPr>
                <a:t>Regulatory</a:t>
              </a:r>
            </a:p>
            <a:p>
              <a:pPr>
                <a:lnSpc>
                  <a:spcPct val="200000"/>
                </a:lnSpc>
              </a:pPr>
              <a:r>
                <a:rPr lang="en-US" sz="1200">
                  <a:latin typeface="Arial" panose="020B0604020202020204" pitchFamily="34" charset="0"/>
                  <a:ea typeface="Acid Grotesk" panose="020B0003030200060204" pitchFamily="34" charset="77"/>
                  <a:cs typeface="Arial" panose="020B0604020202020204" pitchFamily="34" charset="0"/>
                </a:rPr>
                <a:t>Clinicals</a:t>
              </a:r>
            </a:p>
            <a:p>
              <a:pPr>
                <a:lnSpc>
                  <a:spcPct val="200000"/>
                </a:lnSpc>
              </a:pPr>
              <a:r>
                <a:rPr lang="en-US" sz="1200">
                  <a:latin typeface="Arial" panose="020B0604020202020204" pitchFamily="34" charset="0"/>
                  <a:ea typeface="Acid Grotesk" panose="020B0003030200060204" pitchFamily="34" charset="77"/>
                  <a:cs typeface="Arial" panose="020B0604020202020204" pitchFamily="34" charset="0"/>
                </a:rPr>
                <a:t>Scale</a:t>
              </a:r>
            </a:p>
          </p:txBody>
        </p:sp>
      </p:grpSp>
      <p:pic>
        <p:nvPicPr>
          <p:cNvPr id="22" name="Picture 21">
            <a:extLst>
              <a:ext uri="{FF2B5EF4-FFF2-40B4-BE49-F238E27FC236}">
                <a16:creationId xmlns:a16="http://schemas.microsoft.com/office/drawing/2014/main" id="{7E20EED3-0208-DDC0-8F4E-CB5FA0F791B8}"/>
              </a:ext>
            </a:extLst>
          </p:cNvPr>
          <p:cNvPicPr>
            <a:picLocks noChangeAspect="1"/>
          </p:cNvPicPr>
          <p:nvPr/>
        </p:nvPicPr>
        <p:blipFill>
          <a:blip r:embed="rId4"/>
          <a:srcRect/>
          <a:stretch/>
        </p:blipFill>
        <p:spPr>
          <a:xfrm>
            <a:off x="397247" y="2112422"/>
            <a:ext cx="1992194" cy="1992194"/>
          </a:xfrm>
          <a:prstGeom prst="rect">
            <a:avLst/>
          </a:prstGeom>
        </p:spPr>
      </p:pic>
      <p:grpSp>
        <p:nvGrpSpPr>
          <p:cNvPr id="31" name="Group 30">
            <a:extLst>
              <a:ext uri="{FF2B5EF4-FFF2-40B4-BE49-F238E27FC236}">
                <a16:creationId xmlns:a16="http://schemas.microsoft.com/office/drawing/2014/main" id="{45DF3251-8B74-B8D2-A17A-A5137EA040E0}"/>
              </a:ext>
            </a:extLst>
          </p:cNvPr>
          <p:cNvGrpSpPr/>
          <p:nvPr/>
        </p:nvGrpSpPr>
        <p:grpSpPr>
          <a:xfrm>
            <a:off x="2857988" y="1967708"/>
            <a:ext cx="1992194" cy="461665"/>
            <a:chOff x="2857988" y="2209256"/>
            <a:chExt cx="1992194" cy="461665"/>
          </a:xfrm>
        </p:grpSpPr>
        <p:sp>
          <p:nvSpPr>
            <p:cNvPr id="13" name="TextBox 12">
              <a:extLst>
                <a:ext uri="{FF2B5EF4-FFF2-40B4-BE49-F238E27FC236}">
                  <a16:creationId xmlns:a16="http://schemas.microsoft.com/office/drawing/2014/main" id="{59AC444A-2CE6-566C-AC64-2DE5CF0F2573}"/>
                </a:ext>
              </a:extLst>
            </p:cNvPr>
            <p:cNvSpPr txBox="1"/>
            <p:nvPr/>
          </p:nvSpPr>
          <p:spPr>
            <a:xfrm>
              <a:off x="2857988" y="2209256"/>
              <a:ext cx="1992194" cy="461665"/>
            </a:xfrm>
            <a:prstGeom prst="rect">
              <a:avLst/>
            </a:prstGeom>
            <a:noFill/>
          </p:spPr>
          <p:txBody>
            <a:bodyPr wrap="square" rtlCol="0">
              <a:spAutoFit/>
            </a:bodyPr>
            <a:lstStyle/>
            <a:p>
              <a:pPr algn="ctr"/>
              <a:r>
                <a:rPr lang="en-US" sz="1200" b="1">
                  <a:latin typeface="Arial" panose="020B0604020202020204" pitchFamily="34" charset="0"/>
                  <a:ea typeface="Acid Grotesk Bold" panose="020B0003030200060204" pitchFamily="34" charset="77"/>
                  <a:cs typeface="Arial" panose="020B0604020202020204" pitchFamily="34" charset="0"/>
                </a:rPr>
                <a:t>HEALTH </a:t>
              </a:r>
            </a:p>
            <a:p>
              <a:pPr algn="ctr"/>
              <a:r>
                <a:rPr lang="en-US" sz="1200" b="1">
                  <a:latin typeface="Arial" panose="020B0604020202020204" pitchFamily="34" charset="0"/>
                  <a:ea typeface="Acid Grotesk Bold" panose="020B0003030200060204" pitchFamily="34" charset="77"/>
                  <a:cs typeface="Arial" panose="020B0604020202020204" pitchFamily="34" charset="0"/>
                </a:rPr>
                <a:t>INDICATION</a:t>
              </a:r>
            </a:p>
          </p:txBody>
        </p:sp>
        <p:cxnSp>
          <p:nvCxnSpPr>
            <p:cNvPr id="23" name="Straight Connector 22">
              <a:extLst>
                <a:ext uri="{FF2B5EF4-FFF2-40B4-BE49-F238E27FC236}">
                  <a16:creationId xmlns:a16="http://schemas.microsoft.com/office/drawing/2014/main" id="{8819805D-9570-B591-5E1A-8FABAAA5B822}"/>
                </a:ext>
              </a:extLst>
            </p:cNvPr>
            <p:cNvCxnSpPr>
              <a:cxnSpLocks/>
            </p:cNvCxnSpPr>
            <p:nvPr/>
          </p:nvCxnSpPr>
          <p:spPr>
            <a:xfrm>
              <a:off x="3383756" y="2670921"/>
              <a:ext cx="90004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9ECB5949-297C-E5A7-877D-E3E75A219DD1}"/>
              </a:ext>
            </a:extLst>
          </p:cNvPr>
          <p:cNvGrpSpPr/>
          <p:nvPr/>
        </p:nvGrpSpPr>
        <p:grpSpPr>
          <a:xfrm>
            <a:off x="4898331" y="1967708"/>
            <a:ext cx="1266439" cy="461665"/>
            <a:chOff x="4898331" y="2209256"/>
            <a:chExt cx="1266439" cy="461665"/>
          </a:xfrm>
        </p:grpSpPr>
        <p:sp>
          <p:nvSpPr>
            <p:cNvPr id="15" name="TextBox 14">
              <a:extLst>
                <a:ext uri="{FF2B5EF4-FFF2-40B4-BE49-F238E27FC236}">
                  <a16:creationId xmlns:a16="http://schemas.microsoft.com/office/drawing/2014/main" id="{560CD97B-DCAD-2C38-B2C7-2397789C60DB}"/>
                </a:ext>
              </a:extLst>
            </p:cNvPr>
            <p:cNvSpPr txBox="1"/>
            <p:nvPr/>
          </p:nvSpPr>
          <p:spPr>
            <a:xfrm>
              <a:off x="4898331" y="2209256"/>
              <a:ext cx="1266439" cy="461665"/>
            </a:xfrm>
            <a:prstGeom prst="rect">
              <a:avLst/>
            </a:prstGeom>
            <a:noFill/>
          </p:spPr>
          <p:txBody>
            <a:bodyPr wrap="square" rtlCol="0">
              <a:spAutoFit/>
            </a:bodyPr>
            <a:lstStyle/>
            <a:p>
              <a:pPr algn="ctr"/>
              <a:r>
                <a:rPr lang="en-US" sz="1200" b="1">
                  <a:latin typeface="Arial" panose="020B0604020202020204" pitchFamily="34" charset="0"/>
                  <a:ea typeface="Acid Grotesk Bold" panose="020B0003030200060204" pitchFamily="34" charset="77"/>
                  <a:cs typeface="Arial" panose="020B0604020202020204" pitchFamily="34" charset="0"/>
                </a:rPr>
                <a:t>MECHANISMS </a:t>
              </a:r>
            </a:p>
            <a:p>
              <a:pPr algn="ctr"/>
              <a:r>
                <a:rPr lang="en-US" sz="1200" b="1">
                  <a:latin typeface="Arial" panose="020B0604020202020204" pitchFamily="34" charset="0"/>
                  <a:ea typeface="Acid Grotesk Bold" panose="020B0003030200060204" pitchFamily="34" charset="77"/>
                  <a:cs typeface="Arial" panose="020B0604020202020204" pitchFamily="34" charset="0"/>
                </a:rPr>
                <a:t>OF ACTION</a:t>
              </a:r>
            </a:p>
          </p:txBody>
        </p:sp>
        <p:cxnSp>
          <p:nvCxnSpPr>
            <p:cNvPr id="27" name="Straight Connector 26">
              <a:extLst>
                <a:ext uri="{FF2B5EF4-FFF2-40B4-BE49-F238E27FC236}">
                  <a16:creationId xmlns:a16="http://schemas.microsoft.com/office/drawing/2014/main" id="{D4FF2187-7517-5B56-D677-8A202F129656}"/>
                </a:ext>
              </a:extLst>
            </p:cNvPr>
            <p:cNvCxnSpPr>
              <a:cxnSpLocks/>
            </p:cNvCxnSpPr>
            <p:nvPr/>
          </p:nvCxnSpPr>
          <p:spPr>
            <a:xfrm>
              <a:off x="5052536" y="2670921"/>
              <a:ext cx="90004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A29BFE89-1B32-8992-7E26-CC019EDCEE58}"/>
              </a:ext>
            </a:extLst>
          </p:cNvPr>
          <p:cNvGrpSpPr/>
          <p:nvPr/>
        </p:nvGrpSpPr>
        <p:grpSpPr>
          <a:xfrm>
            <a:off x="6288937" y="1783042"/>
            <a:ext cx="1767076" cy="646331"/>
            <a:chOff x="6288937" y="2024590"/>
            <a:chExt cx="1767076" cy="646331"/>
          </a:xfrm>
        </p:grpSpPr>
        <p:sp>
          <p:nvSpPr>
            <p:cNvPr id="24" name="TextBox 23">
              <a:extLst>
                <a:ext uri="{FF2B5EF4-FFF2-40B4-BE49-F238E27FC236}">
                  <a16:creationId xmlns:a16="http://schemas.microsoft.com/office/drawing/2014/main" id="{A3CD958C-BCC0-B452-87CA-5DDC694AB87F}"/>
                </a:ext>
              </a:extLst>
            </p:cNvPr>
            <p:cNvSpPr txBox="1"/>
            <p:nvPr/>
          </p:nvSpPr>
          <p:spPr>
            <a:xfrm>
              <a:off x="6288937" y="2024590"/>
              <a:ext cx="1767076" cy="646331"/>
            </a:xfrm>
            <a:prstGeom prst="rect">
              <a:avLst/>
            </a:prstGeom>
            <a:noFill/>
          </p:spPr>
          <p:txBody>
            <a:bodyPr wrap="square" rtlCol="0">
              <a:spAutoFit/>
            </a:bodyPr>
            <a:lstStyle/>
            <a:p>
              <a:pPr algn="ctr"/>
              <a:r>
                <a:rPr lang="en-US" sz="1200" b="1">
                  <a:latin typeface="Arial" panose="020B0604020202020204" pitchFamily="34" charset="0"/>
                  <a:ea typeface="Acid Grotesk Bold" panose="020B0003030200060204" pitchFamily="34" charset="77"/>
                  <a:cs typeface="Arial" panose="020B0604020202020204" pitchFamily="34" charset="0"/>
                </a:rPr>
                <a:t>STRAIN IDENTIFICATION/</a:t>
              </a:r>
              <a:br>
                <a:rPr lang="en-US" sz="1200" b="1">
                  <a:latin typeface="Arial" panose="020B0604020202020204" pitchFamily="34" charset="0"/>
                  <a:ea typeface="Acid Grotesk Bold" panose="020B0003030200060204" pitchFamily="34" charset="77"/>
                  <a:cs typeface="Arial" panose="020B0604020202020204" pitchFamily="34" charset="0"/>
                </a:rPr>
              </a:br>
              <a:r>
                <a:rPr lang="en-US" sz="1200" b="1">
                  <a:latin typeface="Arial" panose="020B0604020202020204" pitchFamily="34" charset="0"/>
                  <a:ea typeface="Acid Grotesk Bold" panose="020B0003030200060204" pitchFamily="34" charset="77"/>
                  <a:cs typeface="Arial" panose="020B0604020202020204" pitchFamily="34" charset="0"/>
                </a:rPr>
                <a:t>OPTIMIZATION</a:t>
              </a:r>
            </a:p>
          </p:txBody>
        </p:sp>
        <p:cxnSp>
          <p:nvCxnSpPr>
            <p:cNvPr id="29" name="Straight Connector 28">
              <a:extLst>
                <a:ext uri="{FF2B5EF4-FFF2-40B4-BE49-F238E27FC236}">
                  <a16:creationId xmlns:a16="http://schemas.microsoft.com/office/drawing/2014/main" id="{E10C0818-1448-2421-9E7B-1C191EEEB5F3}"/>
                </a:ext>
              </a:extLst>
            </p:cNvPr>
            <p:cNvCxnSpPr>
              <a:cxnSpLocks/>
            </p:cNvCxnSpPr>
            <p:nvPr/>
          </p:nvCxnSpPr>
          <p:spPr>
            <a:xfrm>
              <a:off x="6690836" y="2670921"/>
              <a:ext cx="90004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7986FC77-C051-F897-CF94-D7D7B8CA8878}"/>
              </a:ext>
            </a:extLst>
          </p:cNvPr>
          <p:cNvGrpSpPr/>
          <p:nvPr/>
        </p:nvGrpSpPr>
        <p:grpSpPr>
          <a:xfrm>
            <a:off x="2925510" y="2533295"/>
            <a:ext cx="1804617" cy="1895333"/>
            <a:chOff x="2925510" y="2533295"/>
            <a:chExt cx="1804617" cy="1895333"/>
          </a:xfrm>
        </p:grpSpPr>
        <p:pic>
          <p:nvPicPr>
            <p:cNvPr id="6" name="Picture 5">
              <a:extLst>
                <a:ext uri="{FF2B5EF4-FFF2-40B4-BE49-F238E27FC236}">
                  <a16:creationId xmlns:a16="http://schemas.microsoft.com/office/drawing/2014/main" id="{58FEF20D-702B-B447-0F55-C493A872D681}"/>
                </a:ext>
              </a:extLst>
            </p:cNvPr>
            <p:cNvPicPr>
              <a:picLocks noChangeAspect="1"/>
            </p:cNvPicPr>
            <p:nvPr/>
          </p:nvPicPr>
          <p:blipFill>
            <a:blip r:embed="rId5"/>
            <a:srcRect/>
            <a:stretch/>
          </p:blipFill>
          <p:spPr>
            <a:xfrm>
              <a:off x="3087439" y="2533295"/>
              <a:ext cx="1538785" cy="1538785"/>
            </a:xfrm>
            <a:prstGeom prst="rect">
              <a:avLst/>
            </a:prstGeom>
          </p:spPr>
        </p:pic>
        <p:sp>
          <p:nvSpPr>
            <p:cNvPr id="11" name="TextBox 10">
              <a:extLst>
                <a:ext uri="{FF2B5EF4-FFF2-40B4-BE49-F238E27FC236}">
                  <a16:creationId xmlns:a16="http://schemas.microsoft.com/office/drawing/2014/main" id="{6662823A-3A9D-539E-81A0-B078AE2AD535}"/>
                </a:ext>
              </a:extLst>
            </p:cNvPr>
            <p:cNvSpPr txBox="1"/>
            <p:nvPr/>
          </p:nvSpPr>
          <p:spPr>
            <a:xfrm>
              <a:off x="2925510" y="4151629"/>
              <a:ext cx="1804617" cy="276999"/>
            </a:xfrm>
            <a:prstGeom prst="rect">
              <a:avLst/>
            </a:prstGeom>
            <a:noFill/>
          </p:spPr>
          <p:txBody>
            <a:bodyPr wrap="square" lIns="91440" tIns="45720" rIns="91440" bIns="45720" rtlCol="0" anchor="t">
              <a:spAutoFit/>
            </a:bodyPr>
            <a:lstStyle/>
            <a:p>
              <a:pPr algn="ctr"/>
              <a:r>
                <a:rPr lang="en-US" sz="1200">
                  <a:latin typeface="Arial"/>
                  <a:cs typeface="Arial"/>
                </a:rPr>
                <a:t>Stress/Mood/Sleep</a:t>
              </a:r>
              <a:endParaRPr lang="en-US" sz="1200">
                <a:latin typeface="Arial" panose="020B060402020202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21F4671D-7212-01C0-58AB-9C875F54C96F}"/>
              </a:ext>
            </a:extLst>
          </p:cNvPr>
          <p:cNvGrpSpPr/>
          <p:nvPr/>
        </p:nvGrpSpPr>
        <p:grpSpPr>
          <a:xfrm>
            <a:off x="4750152" y="2533295"/>
            <a:ext cx="1538785" cy="2436995"/>
            <a:chOff x="4750152" y="2533295"/>
            <a:chExt cx="1538785" cy="2436995"/>
          </a:xfrm>
        </p:grpSpPr>
        <p:pic>
          <p:nvPicPr>
            <p:cNvPr id="8" name="Picture 7">
              <a:extLst>
                <a:ext uri="{FF2B5EF4-FFF2-40B4-BE49-F238E27FC236}">
                  <a16:creationId xmlns:a16="http://schemas.microsoft.com/office/drawing/2014/main" id="{689769D9-047E-97FE-F588-BD68AF7BA1AD}"/>
                </a:ext>
              </a:extLst>
            </p:cNvPr>
            <p:cNvPicPr>
              <a:picLocks noChangeAspect="1"/>
            </p:cNvPicPr>
            <p:nvPr/>
          </p:nvPicPr>
          <p:blipFill>
            <a:blip r:embed="rId6"/>
            <a:srcRect/>
            <a:stretch/>
          </p:blipFill>
          <p:spPr>
            <a:xfrm>
              <a:off x="4750152" y="2533295"/>
              <a:ext cx="1538785" cy="1538785"/>
            </a:xfrm>
            <a:prstGeom prst="rect">
              <a:avLst/>
            </a:prstGeom>
          </p:spPr>
        </p:pic>
        <p:sp>
          <p:nvSpPr>
            <p:cNvPr id="12" name="TextBox 11">
              <a:extLst>
                <a:ext uri="{FF2B5EF4-FFF2-40B4-BE49-F238E27FC236}">
                  <a16:creationId xmlns:a16="http://schemas.microsoft.com/office/drawing/2014/main" id="{4302D5AF-AEC8-B41F-5BA9-1A8C589587DF}"/>
                </a:ext>
              </a:extLst>
            </p:cNvPr>
            <p:cNvSpPr txBox="1"/>
            <p:nvPr/>
          </p:nvSpPr>
          <p:spPr>
            <a:xfrm>
              <a:off x="4890463" y="4139293"/>
              <a:ext cx="1280669" cy="830997"/>
            </a:xfrm>
            <a:prstGeom prst="rect">
              <a:avLst/>
            </a:prstGeom>
            <a:noFill/>
          </p:spPr>
          <p:txBody>
            <a:bodyPr wrap="square" rtlCol="0">
              <a:spAutoFit/>
            </a:bodyPr>
            <a:lstStyle/>
            <a:p>
              <a:pPr algn="ctr"/>
              <a:r>
                <a:rPr lang="en-US" sz="1200">
                  <a:latin typeface="Arial" panose="020B0604020202020204" pitchFamily="34" charset="0"/>
                  <a:cs typeface="Arial" panose="020B0604020202020204" pitchFamily="34" charset="0"/>
                </a:rPr>
                <a:t>Enables sustained GABA production</a:t>
              </a:r>
            </a:p>
          </p:txBody>
        </p:sp>
      </p:grpSp>
      <p:grpSp>
        <p:nvGrpSpPr>
          <p:cNvPr id="19" name="Group 18">
            <a:extLst>
              <a:ext uri="{FF2B5EF4-FFF2-40B4-BE49-F238E27FC236}">
                <a16:creationId xmlns:a16="http://schemas.microsoft.com/office/drawing/2014/main" id="{363C7F2F-97C4-1C27-BB2E-F00668B1DB09}"/>
              </a:ext>
            </a:extLst>
          </p:cNvPr>
          <p:cNvGrpSpPr/>
          <p:nvPr/>
        </p:nvGrpSpPr>
        <p:grpSpPr>
          <a:xfrm>
            <a:off x="6304212" y="2533295"/>
            <a:ext cx="1668684" cy="2436995"/>
            <a:chOff x="6304212" y="2533295"/>
            <a:chExt cx="1668684" cy="2436995"/>
          </a:xfrm>
        </p:grpSpPr>
        <p:pic>
          <p:nvPicPr>
            <p:cNvPr id="9" name="Picture 8">
              <a:extLst>
                <a:ext uri="{FF2B5EF4-FFF2-40B4-BE49-F238E27FC236}">
                  <a16:creationId xmlns:a16="http://schemas.microsoft.com/office/drawing/2014/main" id="{0526B7F5-42B4-3415-67AE-04CF2203F019}"/>
                </a:ext>
              </a:extLst>
            </p:cNvPr>
            <p:cNvPicPr>
              <a:picLocks noChangeAspect="1"/>
            </p:cNvPicPr>
            <p:nvPr/>
          </p:nvPicPr>
          <p:blipFill>
            <a:blip r:embed="rId7"/>
            <a:srcRect/>
            <a:stretch/>
          </p:blipFill>
          <p:spPr>
            <a:xfrm>
              <a:off x="6402765" y="2533295"/>
              <a:ext cx="1538785" cy="1538785"/>
            </a:xfrm>
            <a:prstGeom prst="rect">
              <a:avLst/>
            </a:prstGeom>
          </p:spPr>
        </p:pic>
        <p:sp>
          <p:nvSpPr>
            <p:cNvPr id="14" name="TextBox 13">
              <a:extLst>
                <a:ext uri="{FF2B5EF4-FFF2-40B4-BE49-F238E27FC236}">
                  <a16:creationId xmlns:a16="http://schemas.microsoft.com/office/drawing/2014/main" id="{3A84E5FD-56A6-B4EF-7972-42938472C558}"/>
                </a:ext>
              </a:extLst>
            </p:cNvPr>
            <p:cNvSpPr txBox="1"/>
            <p:nvPr/>
          </p:nvSpPr>
          <p:spPr>
            <a:xfrm>
              <a:off x="6304212" y="4139293"/>
              <a:ext cx="1668684" cy="830997"/>
            </a:xfrm>
            <a:prstGeom prst="rect">
              <a:avLst/>
            </a:prstGeom>
            <a:noFill/>
          </p:spPr>
          <p:txBody>
            <a:bodyPr wrap="square" rtlCol="0">
              <a:spAutoFit/>
            </a:bodyPr>
            <a:lstStyle/>
            <a:p>
              <a:pPr algn="ctr"/>
              <a:r>
                <a:rPr lang="en-US" sz="1200" i="1" err="1">
                  <a:latin typeface="Arial" panose="020B0604020202020204" pitchFamily="34" charset="0"/>
                  <a:cs typeface="Arial" panose="020B0604020202020204" pitchFamily="34" charset="0"/>
                </a:rPr>
                <a:t>Lactiplantibacillus</a:t>
              </a:r>
              <a:r>
                <a:rPr lang="en-US" sz="1200" i="1">
                  <a:latin typeface="Arial" panose="020B0604020202020204" pitchFamily="34" charset="0"/>
                  <a:cs typeface="Arial" panose="020B0604020202020204" pitchFamily="34" charset="0"/>
                </a:rPr>
                <a:t> plantarum</a:t>
              </a:r>
              <a:r>
                <a:rPr lang="en-US" sz="1200" b="1">
                  <a:latin typeface="Arial" panose="020B0604020202020204" pitchFamily="34" charset="0"/>
                  <a:cs typeface="Arial" panose="020B0604020202020204" pitchFamily="34" charset="0"/>
                </a:rPr>
                <a:t>,</a:t>
              </a:r>
              <a:r>
                <a:rPr lang="en-US" sz="1200">
                  <a:latin typeface="Arial" panose="020B0604020202020204" pitchFamily="34" charset="0"/>
                  <a:cs typeface="Arial" panose="020B0604020202020204" pitchFamily="34" charset="0"/>
                </a:rPr>
                <a:t> LP815™, a proprietary strain of lactic acid bacteria </a:t>
              </a:r>
            </a:p>
          </p:txBody>
        </p:sp>
      </p:grpSp>
      <p:sp>
        <p:nvSpPr>
          <p:cNvPr id="3" name="TextBox 2">
            <a:extLst>
              <a:ext uri="{FF2B5EF4-FFF2-40B4-BE49-F238E27FC236}">
                <a16:creationId xmlns:a16="http://schemas.microsoft.com/office/drawing/2014/main" id="{BE2FDA3D-8AB5-5393-B763-0FB91003491B}"/>
              </a:ext>
            </a:extLst>
          </p:cNvPr>
          <p:cNvSpPr txBox="1"/>
          <p:nvPr/>
        </p:nvSpPr>
        <p:spPr>
          <a:xfrm>
            <a:off x="559585" y="753961"/>
            <a:ext cx="8920128" cy="707886"/>
          </a:xfrm>
          <a:prstGeom prst="rect">
            <a:avLst/>
          </a:prstGeom>
          <a:noFill/>
        </p:spPr>
        <p:txBody>
          <a:bodyPr wrap="square" rtlCol="0">
            <a:spAutoFit/>
          </a:bodyPr>
          <a:lstStyle/>
          <a:p>
            <a:r>
              <a:rPr lang="en-US" sz="4000">
                <a:latin typeface="Arial" panose="020B0604020202020204" pitchFamily="34" charset="0"/>
                <a:ea typeface="Acid Grotesk" panose="020B0003030200060204" pitchFamily="34" charset="77"/>
                <a:cs typeface="Arial" panose="020B0604020202020204" pitchFamily="34" charset="0"/>
              </a:rPr>
              <a:t>Function first, intentional design</a:t>
            </a:r>
          </a:p>
        </p:txBody>
      </p:sp>
      <p:sp>
        <p:nvSpPr>
          <p:cNvPr id="2" name="TextBox 1">
            <a:extLst>
              <a:ext uri="{FF2B5EF4-FFF2-40B4-BE49-F238E27FC236}">
                <a16:creationId xmlns:a16="http://schemas.microsoft.com/office/drawing/2014/main" id="{25C81B0E-A28C-D139-1DF3-FDBAD7B9CD7B}"/>
              </a:ext>
            </a:extLst>
          </p:cNvPr>
          <p:cNvSpPr txBox="1"/>
          <p:nvPr/>
        </p:nvSpPr>
        <p:spPr>
          <a:xfrm>
            <a:off x="199522" y="5776234"/>
            <a:ext cx="9464948"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800">
                <a:latin typeface="Arial"/>
                <a:cs typeface="Calibri"/>
                <a:sym typeface="Calibri"/>
              </a:rPr>
              <a:t>Non-GMO, Kosher, Allergen-Free</a:t>
            </a:r>
            <a:r>
              <a:rPr lang="en-US">
                <a:latin typeface="Arial"/>
                <a:cs typeface="Calibri"/>
                <a:sym typeface="Calibri"/>
              </a:rPr>
              <a:t>, </a:t>
            </a:r>
            <a:r>
              <a:rPr lang="en-US" sz="1800">
                <a:latin typeface="Arial"/>
                <a:cs typeface="Calibri"/>
                <a:sym typeface="Calibri"/>
              </a:rPr>
              <a:t>Self-affirmed GRAS</a:t>
            </a:r>
            <a:endParaRPr lang="en-US" sz="1800">
              <a:latin typeface="Arial"/>
              <a:cs typeface="Calibri"/>
            </a:endParaRPr>
          </a:p>
          <a:p>
            <a:pPr marL="285750" indent="-285750">
              <a:buFont typeface="Arial" panose="020B0604020202020204" pitchFamily="34" charset="0"/>
              <a:buChar char="•"/>
            </a:pPr>
            <a:endParaRPr lang="en-US"/>
          </a:p>
        </p:txBody>
      </p:sp>
      <p:sp>
        <p:nvSpPr>
          <p:cNvPr id="4" name="TextBox 3">
            <a:extLst>
              <a:ext uri="{FF2B5EF4-FFF2-40B4-BE49-F238E27FC236}">
                <a16:creationId xmlns:a16="http://schemas.microsoft.com/office/drawing/2014/main" id="{F8BE4B82-D08B-B58F-57D2-815D68DE419E}"/>
              </a:ext>
            </a:extLst>
          </p:cNvPr>
          <p:cNvSpPr txBox="1"/>
          <p:nvPr/>
        </p:nvSpPr>
        <p:spPr>
          <a:xfrm>
            <a:off x="571789" y="4192923"/>
            <a:ext cx="204270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a:cs typeface="Arial"/>
              </a:rPr>
              <a:t>LP815</a:t>
            </a:r>
          </a:p>
        </p:txBody>
      </p:sp>
      <p:sp>
        <p:nvSpPr>
          <p:cNvPr id="5" name="Slide Number Placeholder 15">
            <a:extLst>
              <a:ext uri="{FF2B5EF4-FFF2-40B4-BE49-F238E27FC236}">
                <a16:creationId xmlns:a16="http://schemas.microsoft.com/office/drawing/2014/main" id="{2D8DEF5E-CD34-40EC-3DEC-65E8C686114A}"/>
              </a:ext>
            </a:extLst>
          </p:cNvPr>
          <p:cNvSpPr txBox="1">
            <a:spLocks/>
          </p:cNvSpPr>
          <p:nvPr/>
        </p:nvSpPr>
        <p:spPr>
          <a:xfrm>
            <a:off x="10955660" y="6339046"/>
            <a:ext cx="805051" cy="365125"/>
          </a:xfrm>
          <a:prstGeom prst="rect">
            <a:avLst/>
          </a:prstGeom>
        </p:spPr>
        <p:txBody>
          <a:bodyPr/>
          <a:lstStyle>
            <a:defPPr>
              <a:defRPr lang="en-US"/>
            </a:defPPr>
            <a:lvl1pPr marL="0" algn="l" defTabSz="914400" rtl="0" eaLnBrk="1" latinLnBrk="0" hangingPunct="1">
              <a:defRPr sz="1000" kern="1200">
                <a:solidFill>
                  <a:srgbClr val="1E819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solidFill>
                  <a:schemeClr val="tx1"/>
                </a:solidFill>
              </a:rPr>
              <a:t>PAGE </a:t>
            </a:r>
            <a:fld id="{BDBF9DCE-55C5-154E-AC34-7A0AB594817D}" type="slidenum">
              <a:rPr lang="en-US" smtClean="0">
                <a:solidFill>
                  <a:schemeClr val="tx1"/>
                </a:solidFill>
              </a:rPr>
              <a:pPr algn="r"/>
              <a:t>9</a:t>
            </a:fld>
            <a:endParaRPr lang="en-US">
              <a:solidFill>
                <a:schemeClr val="tx1"/>
              </a:solidFill>
            </a:endParaRPr>
          </a:p>
        </p:txBody>
      </p:sp>
    </p:spTree>
    <p:extLst>
      <p:ext uri="{BB962C8B-B14F-4D97-AF65-F5344CB8AC3E}">
        <p14:creationId xmlns:p14="http://schemas.microsoft.com/office/powerpoint/2010/main" val="2907487004"/>
      </p:ext>
    </p:extLst>
  </p:cSld>
  <p:clrMapOvr>
    <a:masterClrMapping/>
  </p:clrMapOvr>
</p:sld>
</file>

<file path=ppt/theme/theme1.xml><?xml version="1.0" encoding="utf-8"?>
<a:theme xmlns:a="http://schemas.openxmlformats.org/drawingml/2006/main" name="Office Theme">
  <a:themeElements>
    <a:clrScheme name="VERB 1">
      <a:dk1>
        <a:srgbClr val="14788C"/>
      </a:dk1>
      <a:lt1>
        <a:srgbClr val="FFFFFF"/>
      </a:lt1>
      <a:dk2>
        <a:srgbClr val="7CC6CD"/>
      </a:dk2>
      <a:lt2>
        <a:srgbClr val="AEEDFE"/>
      </a:lt2>
      <a:accent1>
        <a:srgbClr val="B7D7FE"/>
      </a:accent1>
      <a:accent2>
        <a:srgbClr val="FF612F"/>
      </a:accent2>
      <a:accent3>
        <a:srgbClr val="F9B4A3"/>
      </a:accent3>
      <a:accent4>
        <a:srgbClr val="7CFF5E"/>
      </a:accent4>
      <a:accent5>
        <a:srgbClr val="EEF8F9"/>
      </a:accent5>
      <a:accent6>
        <a:srgbClr val="AEEDFE"/>
      </a:accent6>
      <a:hlink>
        <a:srgbClr val="14788C"/>
      </a:hlink>
      <a:folHlink>
        <a:srgbClr val="7CC6C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2_Verb_PPT-Template" id="{5E20E2BA-1BCE-6C40-82E9-114DA196727B}" vid="{F26C3495-C15E-C44A-825B-283BE05BEC3A}"/>
    </a:ext>
  </a:extLst>
</a:theme>
</file>

<file path=ppt/theme/theme2.xml><?xml version="1.0" encoding="utf-8"?>
<a:theme xmlns:a="http://schemas.openxmlformats.org/drawingml/2006/main" name="2_Office Theme">
  <a:themeElements>
    <a:clrScheme name="VERB 1">
      <a:dk1>
        <a:srgbClr val="14788C"/>
      </a:dk1>
      <a:lt1>
        <a:srgbClr val="FFFFFF"/>
      </a:lt1>
      <a:dk2>
        <a:srgbClr val="7CC6CD"/>
      </a:dk2>
      <a:lt2>
        <a:srgbClr val="AEEDFE"/>
      </a:lt2>
      <a:accent1>
        <a:srgbClr val="B7D7FE"/>
      </a:accent1>
      <a:accent2>
        <a:srgbClr val="FF612F"/>
      </a:accent2>
      <a:accent3>
        <a:srgbClr val="F9B4A3"/>
      </a:accent3>
      <a:accent4>
        <a:srgbClr val="7CFF5E"/>
      </a:accent4>
      <a:accent5>
        <a:srgbClr val="EEF8F9"/>
      </a:accent5>
      <a:accent6>
        <a:srgbClr val="AEEDFE"/>
      </a:accent6>
      <a:hlink>
        <a:srgbClr val="14788C"/>
      </a:hlink>
      <a:folHlink>
        <a:srgbClr val="7CC6C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2_Verb_PPT-Template" id="{5E20E2BA-1BCE-6C40-82E9-114DA196727B}" vid="{F26C3495-C15E-C44A-825B-283BE05BEC3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4a5e608-b9a8-4169-b409-ef4ce07011e3" xsi:nil="true"/>
    <lcf76f155ced4ddcb4097134ff3c332f xmlns="c6d4e330-f3bc-4eff-a8e7-458e574bb7a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61FC5A172E27A419B1844E9058A88BC" ma:contentTypeVersion="16" ma:contentTypeDescription="Create a new document." ma:contentTypeScope="" ma:versionID="d489cd2d29efde1581d9827d62d1c094">
  <xsd:schema xmlns:xsd="http://www.w3.org/2001/XMLSchema" xmlns:xs="http://www.w3.org/2001/XMLSchema" xmlns:p="http://schemas.microsoft.com/office/2006/metadata/properties" xmlns:ns2="c6d4e330-f3bc-4eff-a8e7-458e574bb7a3" xmlns:ns3="94a5e608-b9a8-4169-b409-ef4ce07011e3" targetNamespace="http://schemas.microsoft.com/office/2006/metadata/properties" ma:root="true" ma:fieldsID="0c0adfa8ff7a615b3219151a968205c9" ns2:_="" ns3:_="">
    <xsd:import namespace="c6d4e330-f3bc-4eff-a8e7-458e574bb7a3"/>
    <xsd:import namespace="94a5e608-b9a8-4169-b409-ef4ce07011e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d4e330-f3bc-4eff-a8e7-458e574bb7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ddbe5cc-61da-445a-bbae-b57468fa6d5c"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a5e608-b9a8-4169-b409-ef4ce07011e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ecddd4a9-811c-4519-a936-324fa8e8bc91}" ma:internalName="TaxCatchAll" ma:showField="CatchAllData" ma:web="94a5e608-b9a8-4169-b409-ef4ce07011e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9735AA-BD75-4F9E-BBDC-5D6680121A6D}">
  <ds:schemaRefs>
    <ds:schemaRef ds:uri="http://schemas.microsoft.com/office/2006/documentManagement/types"/>
    <ds:schemaRef ds:uri="http://purl.org/dc/dcmitype/"/>
    <ds:schemaRef ds:uri="http://www.w3.org/XML/1998/namespace"/>
    <ds:schemaRef ds:uri="c6d4e330-f3bc-4eff-a8e7-458e574bb7a3"/>
    <ds:schemaRef ds:uri="http://schemas.microsoft.com/office/infopath/2007/PartnerControls"/>
    <ds:schemaRef ds:uri="http://schemas.openxmlformats.org/package/2006/metadata/core-properties"/>
    <ds:schemaRef ds:uri="http://purl.org/dc/elements/1.1/"/>
    <ds:schemaRef ds:uri="94a5e608-b9a8-4169-b409-ef4ce07011e3"/>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D0ABE4BF-0C06-40F5-A583-716AC5612B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d4e330-f3bc-4eff-a8e7-458e574bb7a3"/>
    <ds:schemaRef ds:uri="94a5e608-b9a8-4169-b409-ef4ce07011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1C4D1F4-1697-4EE1-900C-903138047F0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200</TotalTime>
  <Words>4125</Words>
  <Application>Microsoft Macintosh PowerPoint</Application>
  <PresentationFormat>Widescreen</PresentationFormat>
  <Paragraphs>563</Paragraphs>
  <Slides>43</Slides>
  <Notes>32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43</vt:i4>
      </vt:variant>
    </vt:vector>
  </HeadingPairs>
  <TitlesOfParts>
    <vt:vector size="55" baseType="lpstr">
      <vt:lpstr>Aptos</vt:lpstr>
      <vt:lpstr>Arial</vt:lpstr>
      <vt:lpstr>Arial,Sans-Serif</vt:lpstr>
      <vt:lpstr>Brill</vt:lpstr>
      <vt:lpstr>Calibri</vt:lpstr>
      <vt:lpstr>Facit</vt:lpstr>
      <vt:lpstr>Playfair Display</vt:lpstr>
      <vt:lpstr>Slack-Lato</vt:lpstr>
      <vt:lpstr>Times New Roman</vt:lpstr>
      <vt:lpstr>Work Sans</vt:lpstr>
      <vt:lpstr>Office Theme</vt:lpstr>
      <vt:lpstr>2_Office Theme</vt:lpstr>
      <vt:lpstr>Improving health  through microbiome  innovation  </vt:lpstr>
      <vt:lpstr>PowerPoint Presentation</vt:lpstr>
      <vt:lpstr>Platforms build upon foundation of science Supporting specific needs states of the target population</vt:lpstr>
      <vt:lpstr>LP815®</vt:lpstr>
      <vt:lpstr>Why we are excited … </vt:lpstr>
      <vt:lpstr>PowerPoint Presentation</vt:lpstr>
      <vt:lpstr>Mental well-being is a significant struggle for your consumers. We’re here to help. </vt:lpstr>
      <vt:lpstr>Why GABA? </vt:lpstr>
      <vt:lpstr>PowerPoint Presentation</vt:lpstr>
      <vt:lpstr>The LP815 Difference</vt:lpstr>
      <vt:lpstr>Unprecedented large-scale screen</vt:lpstr>
      <vt:lpstr>Pilot data: LP815 increases GABA &amp; Serotonin in humans </vt:lpstr>
      <vt:lpstr>GABA Probiotic, LP815</vt:lpstr>
      <vt:lpstr>LP815® for better sleep</vt:lpstr>
      <vt:lpstr>First Human DB-RPC Clinical Trial:  LP815 Stress/Mood Study</vt:lpstr>
      <vt:lpstr>Stress/Mood Study Population</vt:lpstr>
      <vt:lpstr>Stress reduction upon taking LP815 may begin as early as 2 weeks, and reaches significance at 4 weeks.  68% of the 5 billion CFU cohort GAD score improved at week 6 vs. 26% of the placebo cohort (p&lt;0.05).</vt:lpstr>
      <vt:lpstr>LP815 significantly reduced irritability and annoyance in the GAD-7 screening (p=0.04 at week 4 and p=0.1 at week 6).    </vt:lpstr>
      <vt:lpstr>Second Human DB-RPC Clinical Trial:   LP815 Sleep Study  </vt:lpstr>
      <vt:lpstr>Sleep Study Population </vt:lpstr>
      <vt:lpstr>What is the  Insomnia Severity Index?</vt:lpstr>
      <vt:lpstr>PowerPoint Presentation</vt:lpstr>
      <vt:lpstr>ISI sub-questions show improvements across most metrics</vt:lpstr>
      <vt:lpstr>PowerPoint Presentation</vt:lpstr>
      <vt:lpstr>LP815 Improves Women’s Sleep</vt:lpstr>
      <vt:lpstr>LP815 Decreases Night Sweat Severity</vt:lpstr>
      <vt:lpstr>PowerPoint Presentation</vt:lpstr>
      <vt:lpstr>Mechanistic Evidence: LP815 Elevates Urinary GABA</vt:lpstr>
      <vt:lpstr>PowerPoint Presentation</vt:lpstr>
      <vt:lpstr>GABA LP815 Claims &amp; Benefits </vt:lpstr>
      <vt:lpstr>PowerPoint Presentation</vt:lpstr>
      <vt:lpstr>LP815® Compatibility</vt:lpstr>
      <vt:lpstr>PowerPoint Presentation</vt:lpstr>
      <vt:lpstr>LP815™ Applications</vt:lpstr>
      <vt:lpstr>PowerPoint Presentation</vt:lpstr>
      <vt:lpstr>PowerPoint Presentation</vt:lpstr>
      <vt:lpstr>PowerPoint Presentation</vt:lpstr>
      <vt:lpstr>LP815 significantly reduces stress</vt:lpstr>
      <vt:lpstr>PowerPoint Presentation</vt:lpstr>
      <vt:lpstr>PowerPoint Presentation</vt:lpstr>
      <vt:lpstr>PowerPoint Presentation</vt:lpstr>
      <vt:lpstr>GABA LP815 for Women Claims &amp; Benefits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Activating Transformational Breakthroughs in Microbiome Health </dc:title>
  <dc:creator>Amy Hayes</dc:creator>
  <cp:lastModifiedBy>Celestia Howe</cp:lastModifiedBy>
  <cp:revision>249</cp:revision>
  <dcterms:created xsi:type="dcterms:W3CDTF">2023-05-23T23:02:39Z</dcterms:created>
  <dcterms:modified xsi:type="dcterms:W3CDTF">2026-03-31T18:43:32Z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0x010100D61FC5A172E27A419B1844E9058A88BC</vt:lpwstr>
  </property>
</Properties>
</file>