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1.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1"/>
  </p:notesMasterIdLst>
  <p:sldIdLst>
    <p:sldId id="256" r:id="rId5"/>
    <p:sldId id="2147373928" r:id="rId6"/>
    <p:sldId id="259" r:id="rId7"/>
    <p:sldId id="2147473005" r:id="rId8"/>
    <p:sldId id="2147472814" r:id="rId9"/>
    <p:sldId id="2147472987" r:id="rId10"/>
    <p:sldId id="2147472999" r:id="rId11"/>
    <p:sldId id="2147472815" r:id="rId12"/>
    <p:sldId id="2147472818" r:id="rId13"/>
    <p:sldId id="2147472915" r:id="rId14"/>
    <p:sldId id="2147473004" r:id="rId15"/>
    <p:sldId id="2147472918" r:id="rId16"/>
    <p:sldId id="2147373939" r:id="rId17"/>
    <p:sldId id="2147472929" r:id="rId18"/>
    <p:sldId id="2147373938" r:id="rId19"/>
    <p:sldId id="2147472926" r:id="rId20"/>
    <p:sldId id="2147472852" r:id="rId21"/>
    <p:sldId id="2147472855" r:id="rId22"/>
    <p:sldId id="2147472930" r:id="rId23"/>
    <p:sldId id="2147472978" r:id="rId24"/>
    <p:sldId id="2147472927" r:id="rId25"/>
    <p:sldId id="262" r:id="rId26"/>
    <p:sldId id="2147472979" r:id="rId27"/>
    <p:sldId id="2147472980" r:id="rId28"/>
    <p:sldId id="2147472981" r:id="rId29"/>
    <p:sldId id="260" r:id="rId30"/>
    <p:sldId id="2147472971" r:id="rId31"/>
    <p:sldId id="2147472985" r:id="rId32"/>
    <p:sldId id="2147472986" r:id="rId33"/>
    <p:sldId id="2147472977" r:id="rId34"/>
    <p:sldId id="2147472984" r:id="rId35"/>
    <p:sldId id="493" r:id="rId36"/>
    <p:sldId id="2147472872" r:id="rId37"/>
    <p:sldId id="2147472990" r:id="rId38"/>
    <p:sldId id="2147472991" r:id="rId39"/>
    <p:sldId id="2147373874" r:id="rId40"/>
    <p:sldId id="2147472784" r:id="rId41"/>
    <p:sldId id="2147473003" r:id="rId42"/>
    <p:sldId id="2147473000" r:id="rId43"/>
    <p:sldId id="2147472785" r:id="rId44"/>
    <p:sldId id="2147472795" r:id="rId45"/>
    <p:sldId id="2147472805" r:id="rId46"/>
    <p:sldId id="2147472798" r:id="rId47"/>
    <p:sldId id="2147472880" r:id="rId48"/>
    <p:sldId id="2147472799" r:id="rId49"/>
    <p:sldId id="2147472873" r:id="rId50"/>
    <p:sldId id="2147472874" r:id="rId51"/>
    <p:sldId id="2147472881" r:id="rId52"/>
    <p:sldId id="2147472802" r:id="rId53"/>
    <p:sldId id="2147472882" r:id="rId54"/>
    <p:sldId id="2147472883" r:id="rId55"/>
    <p:sldId id="2147472884" r:id="rId56"/>
    <p:sldId id="2147472857" r:id="rId57"/>
    <p:sldId id="2147472885" r:id="rId58"/>
    <p:sldId id="2147472886" r:id="rId59"/>
    <p:sldId id="2147472887" r:id="rId60"/>
    <p:sldId id="2147472888" r:id="rId61"/>
    <p:sldId id="2147472889" r:id="rId62"/>
    <p:sldId id="2147472862" r:id="rId63"/>
    <p:sldId id="2147472861" r:id="rId64"/>
    <p:sldId id="2147472863" r:id="rId65"/>
    <p:sldId id="2147472890" r:id="rId66"/>
    <p:sldId id="2147472992" r:id="rId67"/>
    <p:sldId id="2147472989" r:id="rId68"/>
    <p:sldId id="2147472870" r:id="rId69"/>
    <p:sldId id="2147472877" r:id="rId70"/>
    <p:sldId id="2147472840" r:id="rId71"/>
    <p:sldId id="2147473001" r:id="rId72"/>
    <p:sldId id="2147473002" r:id="rId73"/>
    <p:sldId id="2147472841" r:id="rId74"/>
    <p:sldId id="2147472865" r:id="rId75"/>
    <p:sldId id="2147472914" r:id="rId76"/>
    <p:sldId id="2147472796" r:id="rId77"/>
    <p:sldId id="2147472797" r:id="rId78"/>
    <p:sldId id="2147472892" r:id="rId79"/>
    <p:sldId id="2147472894" r:id="rId80"/>
    <p:sldId id="2147472895" r:id="rId81"/>
    <p:sldId id="2147472896" r:id="rId82"/>
    <p:sldId id="2147472897" r:id="rId83"/>
    <p:sldId id="2147472993" r:id="rId84"/>
    <p:sldId id="2147373949" r:id="rId85"/>
    <p:sldId id="2147373880" r:id="rId86"/>
    <p:sldId id="2147472997" r:id="rId87"/>
    <p:sldId id="2147472998" r:id="rId88"/>
    <p:sldId id="2147472996" r:id="rId89"/>
    <p:sldId id="2147472995"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956825-CA56-0C8A-7D02-06AFC1B60D18}" name="Noah Zimmerman" initials="NZ" userId="S::noahz@verbbiotics.com::65753a51-ec4f-4e8b-87cd-63419c01c7fd" providerId="AD"/>
  <p188:author id="{3867FC46-57E1-6DDC-9246-CF1573CC7A22}" name="Celestia Howe" initials="CH" userId="S::celestiah@verbbiotics.com::94a65b91-49fe-472c-a96d-6907193a4a84" providerId="AD"/>
  <p188:author id="{7B755A6C-9DE4-C0E0-833E-E87992F69AF6}" name="Brooke Burditt" initials="BB" userId="S::brookeb@verbbiotics.com::cfaac0c4-cf29-4d69-8e0e-6e6eefe7168d" providerId="AD"/>
  <p188:author id="{FA7ADBC5-F71D-5348-65F0-37141C39DBD9}" name="Diane Alexander" initials="DA" userId="S::dianea@verbbiotics.com::7ad301ab-933f-4615-a157-6057fcae8b92" providerId="AD"/>
  <p188:author id="{2647ECEC-0D83-7323-56B2-4171D55CD8CB}" name="Todd Beckman" initials="TB" userId="S::toddb@verbbiotics.com::fa73997d-cc3d-47e1-866f-78fe324970e3" providerId="AD"/>
  <p188:author id="{BE0B23FF-AB5D-8CA1-FDCA-D451FD4DA17F}" name="Lauren Winchell" initials="LW" userId="S::laurenw@verbbiotics.com::7ff517dd-959f-4fe7-b016-e6064400945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A85E5"/>
    <a:srgbClr val="E6F0F3"/>
    <a:srgbClr val="000000"/>
    <a:srgbClr val="F6FBFD"/>
    <a:srgbClr val="D1E7FE"/>
    <a:srgbClr val="B8DBFF"/>
    <a:srgbClr val="42778E"/>
    <a:srgbClr val="14687A"/>
    <a:srgbClr val="281A16"/>
    <a:srgbClr val="5D9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CECBDA-BC79-A234-25EB-3977A55DF57E}" v="4" dt="2026-04-08T16:53:12.7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3"/>
    <p:restoredTop sz="94697"/>
  </p:normalViewPr>
  <p:slideViewPr>
    <p:cSldViewPr snapToGrid="0">
      <p:cViewPr varScale="1">
        <p:scale>
          <a:sx n="185" d="100"/>
          <a:sy n="185" d="100"/>
        </p:scale>
        <p:origin x="176"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verbbiotics.sharepoint.com/sites/Business/Shared%20Documents/R&amp;D/VDL%20Data/CaCo-2%20Barrier%20function/20230518%20TEER%20CaCo2%20cell%20tnf.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'[20230518 TEER CaCo2 cell tnf.xlsx]Plate 4 NZ'!$X$3</c:f>
              <c:strCache>
                <c:ptCount val="1"/>
                <c:pt idx="0">
                  <c:v>N.S.</c:v>
                </c:pt>
              </c:strCache>
            </c:strRef>
          </c:tx>
          <c:spPr>
            <a:solidFill>
              <a:schemeClr val="accent6">
                <a:lumMod val="10000"/>
              </a:schemeClr>
            </a:solidFill>
            <a:ln>
              <a:solidFill>
                <a:schemeClr val="accent6">
                  <a:lumMod val="10000"/>
                </a:schemeClr>
              </a:solidFill>
            </a:ln>
            <a:effectLst/>
          </c:spPr>
          <c:invertIfNegative val="0"/>
          <c:cat>
            <c:strRef>
              <c:f>'[20230518 TEER CaCo2 cell tnf.xlsx]Plate 4 NZ'!$Y$2</c:f>
              <c:strCache>
                <c:ptCount val="1"/>
                <c:pt idx="0">
                  <c:v>Avg</c:v>
                </c:pt>
              </c:strCache>
            </c:strRef>
          </c:cat>
          <c:val>
            <c:numRef>
              <c:f>'[20230518 TEER CaCo2 cell tnf.xlsx]Plate 4 NZ'!$Y$3</c:f>
              <c:numCache>
                <c:formatCode>General</c:formatCode>
                <c:ptCount val="1"/>
                <c:pt idx="0">
                  <c:v>100.362875355195</c:v>
                </c:pt>
              </c:numCache>
            </c:numRef>
          </c:val>
          <c:extLst>
            <c:ext xmlns:c16="http://schemas.microsoft.com/office/drawing/2014/chart" uri="{C3380CC4-5D6E-409C-BE32-E72D297353CC}">
              <c16:uniqueId val="{00000000-78C9-3E48-AA25-89FF4BED39A2}"/>
            </c:ext>
          </c:extLst>
        </c:ser>
        <c:ser>
          <c:idx val="1"/>
          <c:order val="1"/>
          <c:tx>
            <c:strRef>
              <c:f>'[20230518 TEER CaCo2 cell tnf.xlsx]Plate 4 NZ'!$X$4</c:f>
              <c:strCache>
                <c:ptCount val="1"/>
                <c:pt idx="0">
                  <c:v>TNF only</c:v>
                </c:pt>
              </c:strCache>
            </c:strRef>
          </c:tx>
          <c:spPr>
            <a:solidFill>
              <a:srgbClr val="FF612F"/>
            </a:solidFill>
            <a:ln>
              <a:noFill/>
            </a:ln>
            <a:effectLst/>
          </c:spPr>
          <c:invertIfNegative val="0"/>
          <c:dPt>
            <c:idx val="0"/>
            <c:invertIfNegative val="0"/>
            <c:bubble3D val="0"/>
            <c:spPr>
              <a:solidFill>
                <a:srgbClr val="FF612F"/>
              </a:solidFill>
              <a:ln>
                <a:solidFill>
                  <a:schemeClr val="accent6">
                    <a:lumMod val="10000"/>
                  </a:schemeClr>
                </a:solidFill>
              </a:ln>
              <a:effectLst/>
            </c:spPr>
            <c:extLst>
              <c:ext xmlns:c16="http://schemas.microsoft.com/office/drawing/2014/chart" uri="{C3380CC4-5D6E-409C-BE32-E72D297353CC}">
                <c16:uniqueId val="{00000002-78C9-3E48-AA25-89FF4BED39A2}"/>
              </c:ext>
            </c:extLst>
          </c:dPt>
          <c:cat>
            <c:strRef>
              <c:f>'[20230518 TEER CaCo2 cell tnf.xlsx]Plate 4 NZ'!$Y$2</c:f>
              <c:strCache>
                <c:ptCount val="1"/>
                <c:pt idx="0">
                  <c:v>Avg</c:v>
                </c:pt>
              </c:strCache>
            </c:strRef>
          </c:cat>
          <c:val>
            <c:numRef>
              <c:f>'[20230518 TEER CaCo2 cell tnf.xlsx]Plate 4 NZ'!$Y$4</c:f>
              <c:numCache>
                <c:formatCode>General</c:formatCode>
                <c:ptCount val="1"/>
                <c:pt idx="0">
                  <c:v>47.1058762302643</c:v>
                </c:pt>
              </c:numCache>
            </c:numRef>
          </c:val>
          <c:extLst>
            <c:ext xmlns:c16="http://schemas.microsoft.com/office/drawing/2014/chart" uri="{C3380CC4-5D6E-409C-BE32-E72D297353CC}">
              <c16:uniqueId val="{00000003-78C9-3E48-AA25-89FF4BED39A2}"/>
            </c:ext>
          </c:extLst>
        </c:ser>
        <c:ser>
          <c:idx val="2"/>
          <c:order val="2"/>
          <c:tx>
            <c:strRef>
              <c:f>'[20230518 TEER CaCo2 cell tnf.xlsx]Plate 4 NZ'!$X$5</c:f>
              <c:strCache>
                <c:ptCount val="1"/>
                <c:pt idx="0">
                  <c:v>Oat/TNF</c:v>
                </c:pt>
              </c:strCache>
            </c:strRef>
          </c:tx>
          <c:spPr>
            <a:solidFill>
              <a:srgbClr val="15788D"/>
            </a:solidFill>
            <a:ln>
              <a:noFill/>
            </a:ln>
            <a:effectLst/>
          </c:spPr>
          <c:invertIfNegative val="0"/>
          <c:dPt>
            <c:idx val="0"/>
            <c:invertIfNegative val="0"/>
            <c:bubble3D val="0"/>
            <c:spPr>
              <a:solidFill>
                <a:srgbClr val="15788D"/>
              </a:solidFill>
              <a:ln>
                <a:solidFill>
                  <a:schemeClr val="accent6">
                    <a:lumMod val="10000"/>
                  </a:schemeClr>
                </a:solidFill>
              </a:ln>
              <a:effectLst/>
            </c:spPr>
            <c:extLst>
              <c:ext xmlns:c16="http://schemas.microsoft.com/office/drawing/2014/chart" uri="{C3380CC4-5D6E-409C-BE32-E72D297353CC}">
                <c16:uniqueId val="{00000005-78C9-3E48-AA25-89FF4BED39A2}"/>
              </c:ext>
            </c:extLst>
          </c:dPt>
          <c:cat>
            <c:strRef>
              <c:f>'[20230518 TEER CaCo2 cell tnf.xlsx]Plate 4 NZ'!$Y$2</c:f>
              <c:strCache>
                <c:ptCount val="1"/>
                <c:pt idx="0">
                  <c:v>Avg</c:v>
                </c:pt>
              </c:strCache>
            </c:strRef>
          </c:cat>
          <c:val>
            <c:numRef>
              <c:f>'[20230518 TEER CaCo2 cell tnf.xlsx]Plate 4 NZ'!$Y$5</c:f>
              <c:numCache>
                <c:formatCode>General</c:formatCode>
                <c:ptCount val="1"/>
                <c:pt idx="0">
                  <c:v>97.43476331499501</c:v>
                </c:pt>
              </c:numCache>
            </c:numRef>
          </c:val>
          <c:extLst>
            <c:ext xmlns:c16="http://schemas.microsoft.com/office/drawing/2014/chart" uri="{C3380CC4-5D6E-409C-BE32-E72D297353CC}">
              <c16:uniqueId val="{00000006-78C9-3E48-AA25-89FF4BED39A2}"/>
            </c:ext>
          </c:extLst>
        </c:ser>
        <c:dLbls>
          <c:showLegendKey val="0"/>
          <c:showVal val="0"/>
          <c:showCatName val="0"/>
          <c:showSerName val="0"/>
          <c:showPercent val="0"/>
          <c:showBubbleSize val="0"/>
        </c:dLbls>
        <c:gapWidth val="219"/>
        <c:overlap val="-27"/>
        <c:axId val="40942544"/>
        <c:axId val="916228255"/>
      </c:barChart>
      <c:catAx>
        <c:axId val="40942544"/>
        <c:scaling>
          <c:orientation val="minMax"/>
        </c:scaling>
        <c:delete val="1"/>
        <c:axPos val="b"/>
        <c:numFmt formatCode="General" sourceLinked="1"/>
        <c:majorTickMark val="none"/>
        <c:minorTickMark val="none"/>
        <c:tickLblPos val="nextTo"/>
        <c:crossAx val="916228255"/>
        <c:crosses val="autoZero"/>
        <c:auto val="1"/>
        <c:lblAlgn val="ctr"/>
        <c:lblOffset val="100"/>
        <c:noMultiLvlLbl val="0"/>
      </c:catAx>
      <c:valAx>
        <c:axId val="916228255"/>
        <c:scaling>
          <c:orientation val="minMax"/>
        </c:scaling>
        <c:delete val="0"/>
        <c:axPos val="l"/>
        <c:majorGridlines>
          <c:spPr>
            <a:ln w="9525" cap="flat" cmpd="sng" algn="ctr">
              <a:solidFill>
                <a:schemeClr val="accent5">
                  <a:lumMod val="90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6">
                        <a:lumMod val="10000"/>
                      </a:schemeClr>
                    </a:solidFill>
                    <a:latin typeface="+mn-lt"/>
                    <a:ea typeface="+mn-ea"/>
                    <a:cs typeface="+mn-cs"/>
                  </a:defRPr>
                </a:pPr>
                <a:r>
                  <a:rPr lang="en-US" sz="1400"/>
                  <a:t>%T</a:t>
                </a:r>
                <a:r>
                  <a:rPr lang="en-US" sz="1400" baseline="-25000"/>
                  <a:t>0</a:t>
                </a:r>
              </a:p>
            </c:rich>
          </c:tx>
          <c:layout>
            <c:manualLayout>
              <c:xMode val="edge"/>
              <c:yMode val="edge"/>
              <c:x val="3.6293350029486721E-2"/>
              <c:y val="0.4161753498341864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accent6">
                      <a:lumMod val="10000"/>
                    </a:schemeClr>
                  </a:solidFill>
                  <a:latin typeface="+mn-lt"/>
                  <a:ea typeface="+mn-ea"/>
                  <a:cs typeface="+mn-cs"/>
                </a:defRPr>
              </a:pPr>
              <a:endParaRPr lang="en-US"/>
            </a:p>
          </c:txPr>
        </c:title>
        <c:numFmt formatCode="General" sourceLinked="1"/>
        <c:majorTickMark val="out"/>
        <c:minorTickMark val="in"/>
        <c:tickLblPos val="nextTo"/>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accent6">
                    <a:lumMod val="10000"/>
                  </a:schemeClr>
                </a:solidFill>
                <a:latin typeface="+mn-lt"/>
                <a:ea typeface="+mn-ea"/>
                <a:cs typeface="+mn-cs"/>
              </a:defRPr>
            </a:pPr>
            <a:endParaRPr lang="en-US"/>
          </a:p>
        </c:txPr>
        <c:crossAx val="4094254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accent6">
              <a:lumMod val="1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8T19:35:40.434"/>
    </inkml:context>
    <inkml:brush xml:id="br0">
      <inkml:brushProperty name="width" value="0.035" units="cm"/>
      <inkml:brushProperty name="height" value="0.03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292F5-C5CE-AB48-ACD9-EBB5A0E5F6BD}"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242A7-B9A9-1941-A425-710C4675CA1D}" type="slidenum">
              <a:rPr lang="en-US" smtClean="0"/>
              <a:t>‹#›</a:t>
            </a:fld>
            <a:endParaRPr lang="en-US"/>
          </a:p>
        </p:txBody>
      </p:sp>
    </p:spTree>
    <p:extLst>
      <p:ext uri="{BB962C8B-B14F-4D97-AF65-F5344CB8AC3E}">
        <p14:creationId xmlns:p14="http://schemas.microsoft.com/office/powerpoint/2010/main" val="158835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ogle.com/search?q=emotional+well-being&amp;oq=sf-36+emotional+health&amp;gs_lcrp=EgZjaHJvbWUyBggAEEUYOTIICAEQABgWGB4yCAgCEAAYFhgeMggIAxAAGBYYHjIICAQQABgWGB4yCAgFEAAYFhgeMggIBhAAGBYYHjIICAcQABgWGB4yCAgIEAAYFhgeMg0ICRAAGIYDGIAEGIoF0gEINDQ4MWowajSoAgCwAgE&amp;sourceid=chrome&amp;ie=UTF-8&amp;mstk=AUtExfADYbrZvtney-leD14QbVYhVohD6dC6EsVUiJvMEZVTYuN8RQUxVVQYv-uXm_mAQCoxQD1CjRrmev8P964HKvb8FYuPBF7g_fyP8TLLgTBjMBuoyMZxN1NJEupOCx_430Y8IbgVhKRvpDKfWkiCeSwJue9knKZ2qz-Yd13uYMJjt2I&amp;csui=3&amp;ved=2ahUKEwijtJXMv8qPAxX0qY4IHSzmIVAQgK4QegQIARAC"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6F23D-29AF-E44D-8899-605FAAB56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567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B8043-437C-C74E-4EB1-31D1D45DF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E4FA1-B50D-057E-C342-A9D4B1CE8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23EDE-3D0E-4709-072A-646B4080099D}"/>
              </a:ext>
            </a:extLst>
          </p:cNvPr>
          <p:cNvSpPr>
            <a:spLocks noGrp="1"/>
          </p:cNvSpPr>
          <p:nvPr>
            <p:ph type="body" idx="1"/>
          </p:nvPr>
        </p:nvSpPr>
        <p:spPr/>
        <p:txBody>
          <a:bodyPr/>
          <a:lstStyle/>
          <a:p>
            <a:r>
              <a:rPr lang="en-US">
                <a:effectLst/>
                <a:latin typeface="Helvetica" pitchFamily="2" charset="0"/>
              </a:rPr>
              <a:t>To better understand how Keystone Postbiotic™ can affect the proliferation of </a:t>
            </a:r>
            <a:r>
              <a:rPr lang="en-US" i="1">
                <a:effectLst/>
                <a:latin typeface="Helvetica" pitchFamily="2" charset="0"/>
              </a:rPr>
              <a:t>Bifidobacterium </a:t>
            </a:r>
            <a:r>
              <a:rPr lang="en-US">
                <a:effectLst/>
                <a:latin typeface="Helvetica" pitchFamily="2" charset="0"/>
              </a:rPr>
              <a:t>in the human intestine, we developed a human fecal-based media seeded with human stool (n=3 donors) to quantify the </a:t>
            </a:r>
            <a:r>
              <a:rPr lang="en-US" i="1">
                <a:effectLst/>
                <a:latin typeface="Helvetica" pitchFamily="2" charset="0"/>
              </a:rPr>
              <a:t>Bifidobacterium </a:t>
            </a:r>
            <a:r>
              <a:rPr lang="en-US">
                <a:effectLst/>
                <a:latin typeface="Helvetica" pitchFamily="2" charset="0"/>
              </a:rPr>
              <a:t>population after 48 hour anaerobic incubation. Measurements of </a:t>
            </a:r>
            <a:r>
              <a:rPr lang="en-US" i="1">
                <a:effectLst/>
                <a:latin typeface="Helvetica" pitchFamily="2" charset="0"/>
              </a:rPr>
              <a:t>Bifidobacterium </a:t>
            </a:r>
            <a:r>
              <a:rPr lang="en-US">
                <a:effectLst/>
                <a:latin typeface="Helvetica" pitchFamily="2" charset="0"/>
              </a:rPr>
              <a:t>were done by quantitative polymerase chain reaction (qPCR) to determine the amount of </a:t>
            </a:r>
            <a:r>
              <a:rPr lang="en-US" i="1">
                <a:effectLst/>
                <a:latin typeface="Helvetica" pitchFamily="2" charset="0"/>
              </a:rPr>
              <a:t>Bifidobacterium </a:t>
            </a:r>
            <a:r>
              <a:rPr lang="en-US">
                <a:effectLst/>
                <a:latin typeface="Helvetica" pitchFamily="2" charset="0"/>
              </a:rPr>
              <a:t>DNA present before and after stimulation with Keystone Postbiotic™. The original </a:t>
            </a:r>
            <a:r>
              <a:rPr lang="en-US" i="1">
                <a:effectLst/>
                <a:latin typeface="Helvetica" pitchFamily="2" charset="0"/>
              </a:rPr>
              <a:t>Bifidobacterium </a:t>
            </a:r>
            <a:r>
              <a:rPr lang="en-US">
                <a:effectLst/>
                <a:latin typeface="Helvetica" pitchFamily="2" charset="0"/>
              </a:rPr>
              <a:t>population was stimulated 54-fold by Keystone Postbiotic™. The inclusion of grapeseed extract with Keystone Postbiotic™ was more supportive toward the fecal </a:t>
            </a:r>
            <a:r>
              <a:rPr lang="en-US" i="1">
                <a:effectLst/>
                <a:latin typeface="Helvetica" pitchFamily="2" charset="0"/>
              </a:rPr>
              <a:t>Bifidobacterium </a:t>
            </a:r>
            <a:r>
              <a:rPr lang="en-US">
                <a:effectLst/>
                <a:latin typeface="Helvetica" pitchFamily="2" charset="0"/>
              </a:rPr>
              <a:t>population which had a 369-fold increase. </a:t>
            </a:r>
            <a:r>
              <a:rPr lang="en-US" i="1">
                <a:effectLst/>
                <a:latin typeface="Helvetica" pitchFamily="2" charset="0"/>
              </a:rPr>
              <a:t>In vitro </a:t>
            </a:r>
            <a:r>
              <a:rPr lang="en-US">
                <a:effectLst/>
                <a:latin typeface="Helvetica" pitchFamily="2" charset="0"/>
              </a:rPr>
              <a:t>studies demonstrated that Keystone Postbiotic™ promotes the proliferation of </a:t>
            </a:r>
            <a:r>
              <a:rPr lang="en-US" i="1">
                <a:effectLst/>
                <a:latin typeface="Helvetica" pitchFamily="2" charset="0"/>
              </a:rPr>
              <a:t>Bifidobacterium </a:t>
            </a:r>
            <a:r>
              <a:rPr lang="en-US">
                <a:effectLst/>
                <a:latin typeface="Helvetica" pitchFamily="2" charset="0"/>
              </a:rPr>
              <a:t>spp., creating the foundation of numerous health-improving effects. </a:t>
            </a:r>
          </a:p>
        </p:txBody>
      </p:sp>
      <p:sp>
        <p:nvSpPr>
          <p:cNvPr id="4" name="Slide Number Placeholder 3">
            <a:extLst>
              <a:ext uri="{FF2B5EF4-FFF2-40B4-BE49-F238E27FC236}">
                <a16:creationId xmlns:a16="http://schemas.microsoft.com/office/drawing/2014/main" id="{2F2C0DB9-EBB2-3A48-565C-DC209317B516}"/>
              </a:ext>
            </a:extLst>
          </p:cNvPr>
          <p:cNvSpPr>
            <a:spLocks noGrp="1"/>
          </p:cNvSpPr>
          <p:nvPr>
            <p:ph type="sldNum" sz="quarter" idx="5"/>
          </p:nvPr>
        </p:nvSpPr>
        <p:spPr/>
        <p:txBody>
          <a:bodyPr/>
          <a:lstStyle/>
          <a:p>
            <a:fld id="{168242A7-B9A9-1941-A425-710C4675CA1D}" type="slidenum">
              <a:rPr lang="en-US" smtClean="0"/>
              <a:t>19</a:t>
            </a:fld>
            <a:endParaRPr lang="en-US"/>
          </a:p>
        </p:txBody>
      </p:sp>
    </p:spTree>
    <p:extLst>
      <p:ext uri="{BB962C8B-B14F-4D97-AF65-F5344CB8AC3E}">
        <p14:creationId xmlns:p14="http://schemas.microsoft.com/office/powerpoint/2010/main" val="936320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B8043-437C-C74E-4EB1-31D1D45DF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E4FA1-B50D-057E-C342-A9D4B1CE8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23EDE-3D0E-4709-072A-646B4080099D}"/>
              </a:ext>
            </a:extLst>
          </p:cNvPr>
          <p:cNvSpPr>
            <a:spLocks noGrp="1"/>
          </p:cNvSpPr>
          <p:nvPr>
            <p:ph type="body" idx="1"/>
          </p:nvPr>
        </p:nvSpPr>
        <p:spPr/>
        <p:txBody>
          <a:bodyPr/>
          <a:lstStyle/>
          <a:p>
            <a:r>
              <a:rPr lang="en-US">
                <a:effectLst/>
                <a:latin typeface="Helvetica" pitchFamily="2" charset="0"/>
              </a:rPr>
              <a:t>To better understand how Keystone Postbiotic™ can affect the proliferation of </a:t>
            </a:r>
            <a:r>
              <a:rPr lang="en-US" i="1">
                <a:effectLst/>
                <a:latin typeface="Helvetica" pitchFamily="2" charset="0"/>
              </a:rPr>
              <a:t>Bifidobacterium </a:t>
            </a:r>
            <a:r>
              <a:rPr lang="en-US">
                <a:effectLst/>
                <a:latin typeface="Helvetica" pitchFamily="2" charset="0"/>
              </a:rPr>
              <a:t>in the human intestine, we developed a human fecal-based media seeded with human stool (n=3 donors) to quantify the </a:t>
            </a:r>
            <a:r>
              <a:rPr lang="en-US" i="1">
                <a:effectLst/>
                <a:latin typeface="Helvetica" pitchFamily="2" charset="0"/>
              </a:rPr>
              <a:t>Bifidobacterium </a:t>
            </a:r>
            <a:r>
              <a:rPr lang="en-US">
                <a:effectLst/>
                <a:latin typeface="Helvetica" pitchFamily="2" charset="0"/>
              </a:rPr>
              <a:t>population after 48 hour anaerobic incubation. Measurements of </a:t>
            </a:r>
            <a:r>
              <a:rPr lang="en-US" i="1">
                <a:effectLst/>
                <a:latin typeface="Helvetica" pitchFamily="2" charset="0"/>
              </a:rPr>
              <a:t>Bifidobacterium </a:t>
            </a:r>
            <a:r>
              <a:rPr lang="en-US">
                <a:effectLst/>
                <a:latin typeface="Helvetica" pitchFamily="2" charset="0"/>
              </a:rPr>
              <a:t>were done by quantitative polymerase chain reaction (qPCR) to determine the amount of </a:t>
            </a:r>
            <a:r>
              <a:rPr lang="en-US" i="1">
                <a:effectLst/>
                <a:latin typeface="Helvetica" pitchFamily="2" charset="0"/>
              </a:rPr>
              <a:t>Bifidobacterium </a:t>
            </a:r>
            <a:r>
              <a:rPr lang="en-US">
                <a:effectLst/>
                <a:latin typeface="Helvetica" pitchFamily="2" charset="0"/>
              </a:rPr>
              <a:t>DNA present before and after stimulation with Keystone Postbiotic™. The original </a:t>
            </a:r>
            <a:r>
              <a:rPr lang="en-US" i="1">
                <a:effectLst/>
                <a:latin typeface="Helvetica" pitchFamily="2" charset="0"/>
              </a:rPr>
              <a:t>Bifidobacterium </a:t>
            </a:r>
            <a:r>
              <a:rPr lang="en-US">
                <a:effectLst/>
                <a:latin typeface="Helvetica" pitchFamily="2" charset="0"/>
              </a:rPr>
              <a:t>population was stimulated 54-fold by Keystone Postbiotic™. The inclusion of grapeseed extract with Keystone Postbiotic™ was more supportive toward the fecal </a:t>
            </a:r>
            <a:r>
              <a:rPr lang="en-US" i="1">
                <a:effectLst/>
                <a:latin typeface="Helvetica" pitchFamily="2" charset="0"/>
              </a:rPr>
              <a:t>Bifidobacterium </a:t>
            </a:r>
            <a:r>
              <a:rPr lang="en-US">
                <a:effectLst/>
                <a:latin typeface="Helvetica" pitchFamily="2" charset="0"/>
              </a:rPr>
              <a:t>population which had a 369-fold increase. </a:t>
            </a:r>
            <a:r>
              <a:rPr lang="en-US" i="1">
                <a:effectLst/>
                <a:latin typeface="Helvetica" pitchFamily="2" charset="0"/>
              </a:rPr>
              <a:t>In vitro </a:t>
            </a:r>
            <a:r>
              <a:rPr lang="en-US">
                <a:effectLst/>
                <a:latin typeface="Helvetica" pitchFamily="2" charset="0"/>
              </a:rPr>
              <a:t>studies demonstrated that Keystone Postbiotic™ promotes the proliferation of </a:t>
            </a:r>
            <a:r>
              <a:rPr lang="en-US" i="1">
                <a:effectLst/>
                <a:latin typeface="Helvetica" pitchFamily="2" charset="0"/>
              </a:rPr>
              <a:t>Bifidobacterium </a:t>
            </a:r>
            <a:r>
              <a:rPr lang="en-US">
                <a:effectLst/>
                <a:latin typeface="Helvetica" pitchFamily="2" charset="0"/>
              </a:rPr>
              <a:t>spp., creating the foundation of numerous health-improving effects. </a:t>
            </a:r>
          </a:p>
        </p:txBody>
      </p:sp>
      <p:sp>
        <p:nvSpPr>
          <p:cNvPr id="4" name="Slide Number Placeholder 3">
            <a:extLst>
              <a:ext uri="{FF2B5EF4-FFF2-40B4-BE49-F238E27FC236}">
                <a16:creationId xmlns:a16="http://schemas.microsoft.com/office/drawing/2014/main" id="{2F2C0DB9-EBB2-3A48-565C-DC209317B516}"/>
              </a:ext>
            </a:extLst>
          </p:cNvPr>
          <p:cNvSpPr>
            <a:spLocks noGrp="1"/>
          </p:cNvSpPr>
          <p:nvPr>
            <p:ph type="sldNum" sz="quarter" idx="5"/>
          </p:nvPr>
        </p:nvSpPr>
        <p:spPr/>
        <p:txBody>
          <a:bodyPr/>
          <a:lstStyle/>
          <a:p>
            <a:fld id="{168242A7-B9A9-1941-A425-710C4675CA1D}" type="slidenum">
              <a:rPr lang="en-US" smtClean="0"/>
              <a:t>20</a:t>
            </a:fld>
            <a:endParaRPr lang="en-US"/>
          </a:p>
        </p:txBody>
      </p:sp>
    </p:spTree>
    <p:extLst>
      <p:ext uri="{BB962C8B-B14F-4D97-AF65-F5344CB8AC3E}">
        <p14:creationId xmlns:p14="http://schemas.microsoft.com/office/powerpoint/2010/main" val="936320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GSRS is an instrument based on reviews of gastrointestinal symptoms and clinical experience, to evaluate common symptoms of gastrointestinal disorders including:</a:t>
            </a:r>
          </a:p>
          <a:p>
            <a:pPr marL="285750" indent="-285750">
              <a:buFont typeface="Arial" panose="020B0604020202020204" pitchFamily="34" charset="0"/>
              <a:buChar char="•"/>
            </a:pPr>
            <a:r>
              <a:rPr lang="en-US"/>
              <a:t>Abdominal pain</a:t>
            </a:r>
          </a:p>
          <a:p>
            <a:pPr marL="285750" indent="-285750">
              <a:buFont typeface="Arial" panose="020B0604020202020204" pitchFamily="34" charset="0"/>
              <a:buChar char="•"/>
            </a:pPr>
            <a:r>
              <a:rPr lang="en-US"/>
              <a:t>Reflux syndrome</a:t>
            </a:r>
          </a:p>
          <a:p>
            <a:pPr marL="285750" indent="-285750">
              <a:buFont typeface="Arial" panose="020B0604020202020204" pitchFamily="34" charset="0"/>
              <a:buChar char="•"/>
            </a:pPr>
            <a:r>
              <a:rPr lang="en-US"/>
              <a:t>Diarrhea </a:t>
            </a:r>
          </a:p>
          <a:p>
            <a:pPr marL="285750" indent="-285750">
              <a:buFont typeface="Arial" panose="020B0604020202020204" pitchFamily="34" charset="0"/>
              <a:buChar char="•"/>
            </a:pPr>
            <a:r>
              <a:rPr lang="en-US"/>
              <a:t>Indigestion</a:t>
            </a:r>
          </a:p>
          <a:p>
            <a:pPr marL="285750" indent="-285750">
              <a:buFont typeface="Arial" panose="020B0604020202020204" pitchFamily="34" charset="0"/>
              <a:buChar char="•"/>
            </a:pPr>
            <a:r>
              <a:rPr lang="en-US"/>
              <a:t>Constipation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62.7% decrease</a:t>
            </a:r>
          </a:p>
          <a:p>
            <a:pPr marL="285750" indent="-285750">
              <a:buFont typeface="Arial" panose="020B0604020202020204" pitchFamily="34" charset="0"/>
              <a:buChar char="•"/>
            </a:pPr>
            <a:r>
              <a:rPr lang="en-US"/>
              <a:t>65.9% decrease</a:t>
            </a:r>
          </a:p>
        </p:txBody>
      </p:sp>
      <p:sp>
        <p:nvSpPr>
          <p:cNvPr id="4" name="Slide Number Placeholder 3"/>
          <p:cNvSpPr>
            <a:spLocks noGrp="1"/>
          </p:cNvSpPr>
          <p:nvPr>
            <p:ph type="sldNum" sz="quarter" idx="5"/>
          </p:nvPr>
        </p:nvSpPr>
        <p:spPr/>
        <p:txBody>
          <a:bodyPr/>
          <a:lstStyle/>
          <a:p>
            <a:fld id="{168242A7-B9A9-1941-A425-710C4675CA1D}" type="slidenum">
              <a:rPr lang="en-US" smtClean="0"/>
              <a:t>23</a:t>
            </a:fld>
            <a:endParaRPr lang="en-US"/>
          </a:p>
        </p:txBody>
      </p:sp>
    </p:spTree>
    <p:extLst>
      <p:ext uri="{BB962C8B-B14F-4D97-AF65-F5344CB8AC3E}">
        <p14:creationId xmlns:p14="http://schemas.microsoft.com/office/powerpoint/2010/main" val="376368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73F9E-12C7-520C-5BCD-D4D3589F0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E0614-9E3C-12E8-A378-BBBB17042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FE5B5-A754-C2B2-A726-D6587FBAFE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75A10A-60F9-9FA0-297B-F9AE685D9A86}"/>
              </a:ext>
            </a:extLst>
          </p:cNvPr>
          <p:cNvSpPr>
            <a:spLocks noGrp="1"/>
          </p:cNvSpPr>
          <p:nvPr>
            <p:ph type="sldNum" sz="quarter" idx="5"/>
          </p:nvPr>
        </p:nvSpPr>
        <p:spPr/>
        <p:txBody>
          <a:bodyPr/>
          <a:lstStyle/>
          <a:p>
            <a:fld id="{168242A7-B9A9-1941-A425-710C4675CA1D}" type="slidenum">
              <a:rPr lang="en-US" smtClean="0"/>
              <a:t>24</a:t>
            </a:fld>
            <a:endParaRPr lang="en-US"/>
          </a:p>
        </p:txBody>
      </p:sp>
    </p:spTree>
    <p:extLst>
      <p:ext uri="{BB962C8B-B14F-4D97-AF65-F5344CB8AC3E}">
        <p14:creationId xmlns:p14="http://schemas.microsoft.com/office/powerpoint/2010/main" val="309530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15788D"/>
                </a:solidFill>
              </a:rPr>
              <a:t>The SF-36 questionnaire is a 36-item Short Form Health Survey to measure overall health and quality of life. The SF-36 measures emotional well-being through its Mental Health domain which includes questions related to happiness, calmness and peacefulness, depression and sadness, and nervousness.</a:t>
            </a:r>
          </a:p>
          <a:p>
            <a:endParaRPr lang="en-US">
              <a:solidFill>
                <a:srgbClr val="15788D"/>
              </a:solidFill>
            </a:endParaRPr>
          </a:p>
          <a:p>
            <a:r>
              <a:rPr lang="en-US">
                <a:solidFill>
                  <a:srgbClr val="15788D"/>
                </a:solidFill>
              </a:rPr>
              <a:t>8.8% increase</a:t>
            </a:r>
          </a:p>
        </p:txBody>
      </p:sp>
      <p:sp>
        <p:nvSpPr>
          <p:cNvPr id="4" name="Slide Number Placeholder 3"/>
          <p:cNvSpPr>
            <a:spLocks noGrp="1"/>
          </p:cNvSpPr>
          <p:nvPr>
            <p:ph type="sldNum" sz="quarter" idx="5"/>
          </p:nvPr>
        </p:nvSpPr>
        <p:spPr/>
        <p:txBody>
          <a:bodyPr/>
          <a:lstStyle/>
          <a:p>
            <a:fld id="{168242A7-B9A9-1941-A425-710C4675CA1D}" type="slidenum">
              <a:rPr lang="en-US" smtClean="0"/>
              <a:t>25</a:t>
            </a:fld>
            <a:endParaRPr lang="en-US"/>
          </a:p>
        </p:txBody>
      </p:sp>
    </p:spTree>
    <p:extLst>
      <p:ext uri="{BB962C8B-B14F-4D97-AF65-F5344CB8AC3E}">
        <p14:creationId xmlns:p14="http://schemas.microsoft.com/office/powerpoint/2010/main" val="3737942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 down the endpoints to be more digestible – have everything in the notes </a:t>
            </a:r>
          </a:p>
        </p:txBody>
      </p:sp>
      <p:sp>
        <p:nvSpPr>
          <p:cNvPr id="4" name="Slide Number Placeholder 3"/>
          <p:cNvSpPr>
            <a:spLocks noGrp="1"/>
          </p:cNvSpPr>
          <p:nvPr>
            <p:ph type="sldNum" sz="quarter" idx="5"/>
          </p:nvPr>
        </p:nvSpPr>
        <p:spPr/>
        <p:txBody>
          <a:bodyPr/>
          <a:lstStyle/>
          <a:p>
            <a:fld id="{168242A7-B9A9-1941-A425-710C4675CA1D}" type="slidenum">
              <a:rPr lang="en-US" smtClean="0"/>
              <a:t>26</a:t>
            </a:fld>
            <a:endParaRPr lang="en-US"/>
          </a:p>
        </p:txBody>
      </p:sp>
    </p:spTree>
    <p:extLst>
      <p:ext uri="{BB962C8B-B14F-4D97-AF65-F5344CB8AC3E}">
        <p14:creationId xmlns:p14="http://schemas.microsoft.com/office/powerpoint/2010/main" val="2194093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17DE-2974-7097-646F-F5E124B98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D1F9D-90F0-4314-14F1-F34ADF4AF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FD444-0240-ACB8-99D0-8DAF4339A160}"/>
              </a:ext>
            </a:extLst>
          </p:cNvPr>
          <p:cNvSpPr>
            <a:spLocks noGrp="1"/>
          </p:cNvSpPr>
          <p:nvPr>
            <p:ph type="body" idx="1"/>
          </p:nvPr>
        </p:nvSpPr>
        <p:spPr/>
        <p:txBody>
          <a:bodyPr/>
          <a:lstStyle/>
          <a:p>
            <a:r>
              <a:rPr lang="en-US"/>
              <a:t>Keystone promoted the growth of </a:t>
            </a:r>
            <a:r>
              <a:rPr lang="en-US" b="1" i="1"/>
              <a:t>endogenous</a:t>
            </a:r>
            <a:r>
              <a:rPr lang="en-US" i="1"/>
              <a:t> beneficial bacteria</a:t>
            </a:r>
            <a:r>
              <a:rPr lang="en-US"/>
              <a:t> within the gut microbiome. </a:t>
            </a:r>
          </a:p>
          <a:p>
            <a:endParaRPr lang="en-US"/>
          </a:p>
          <a:p>
            <a:r>
              <a:rPr lang="en-US"/>
              <a:t>Clinical findings demonstrate not only an </a:t>
            </a:r>
            <a:r>
              <a:rPr lang="en-US" b="1"/>
              <a:t>increase in health-promoting microbial species </a:t>
            </a:r>
            <a:r>
              <a:rPr lang="en-US"/>
              <a:t>but also a corresponding </a:t>
            </a:r>
            <a:r>
              <a:rPr lang="en-US" b="1"/>
              <a:t>decrease in non-beneficial species </a:t>
            </a:r>
            <a:r>
              <a:rPr lang="en-US"/>
              <a:t>highlighting its role in restoring microbial balance and strengthening gut microbiome resilience.</a:t>
            </a:r>
          </a:p>
        </p:txBody>
      </p:sp>
      <p:sp>
        <p:nvSpPr>
          <p:cNvPr id="4" name="Slide Number Placeholder 3">
            <a:extLst>
              <a:ext uri="{FF2B5EF4-FFF2-40B4-BE49-F238E27FC236}">
                <a16:creationId xmlns:a16="http://schemas.microsoft.com/office/drawing/2014/main" id="{841161E7-3BB5-F672-823A-868D4396DC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45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Depression, Anxiety and Stress Scale - 21 Items (DASS-21) - </a:t>
            </a:r>
            <a:r>
              <a:rPr lang="en-US"/>
              <a:t>is a set of three self-report scales designed to measure the emotional states of depression, anxiety and stress. Each of the three scales contain 7 questions (ranked from 0 to 4)</a:t>
            </a:r>
            <a:endParaRPr lang="en-US" sz="1200" b="0" i="0" kern="1200">
              <a:solidFill>
                <a:schemeClr val="tx1"/>
              </a:solidFill>
              <a:effectLst/>
              <a:latin typeface="+mn-lt"/>
              <a:ea typeface="+mn-ea"/>
              <a:cs typeface="+mn-cs"/>
            </a:endParaRPr>
          </a:p>
          <a:p>
            <a:br>
              <a:rPr lang="en-US"/>
            </a:br>
            <a:r>
              <a:rPr lang="en-US"/>
              <a:t>The SF-36 includes a component for evaluating </a:t>
            </a:r>
            <a:r>
              <a:rPr lang="en-US">
                <a:effectLst/>
                <a:hlinkClick r:id="rId3"/>
              </a:rPr>
              <a:t>emotional well-being</a:t>
            </a:r>
            <a:r>
              <a:rPr lang="en-US"/>
              <a:t> and another for role limitations due to emotional problems</a:t>
            </a:r>
            <a:r>
              <a:rPr lang="en-US" sz="1200" b="0" i="0" kern="1200">
                <a:solidFill>
                  <a:schemeClr val="tx1"/>
                </a:solidFill>
                <a:effectLst/>
                <a:latin typeface="+mn-lt"/>
                <a:ea typeface="+mn-ea"/>
                <a:cs typeface="+mn-cs"/>
              </a:rPr>
              <a:t>, which are assessed through questions about feelings such as "full of pep," "nervousness," "down in the dumps," "calm and peaceful," "downhearted and blue," and "happy". It also includes a general question on how emotional health impacts daily activities like social interactions.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30</a:t>
            </a:fld>
            <a:endParaRPr lang="en-US"/>
          </a:p>
        </p:txBody>
      </p:sp>
    </p:spTree>
    <p:extLst>
      <p:ext uri="{BB962C8B-B14F-4D97-AF65-F5344CB8AC3E}">
        <p14:creationId xmlns:p14="http://schemas.microsoft.com/office/powerpoint/2010/main" val="2542127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Precision Microbiome modulation</a:t>
            </a:r>
          </a:p>
          <a:p>
            <a:pPr lvl="1"/>
            <a:r>
              <a:rPr lang="en-US"/>
              <a:t>Good bacteria up/bad bacteria down -&gt; not broad increase in both good and bad</a:t>
            </a:r>
          </a:p>
          <a:p>
            <a:pPr lvl="1"/>
            <a:r>
              <a:rPr lang="en-US"/>
              <a:t>Decrease in gas/bloating</a:t>
            </a:r>
          </a:p>
          <a:p>
            <a:pPr lvl="1"/>
            <a:r>
              <a:rPr lang="en-US"/>
              <a:t>Low dose</a:t>
            </a:r>
          </a:p>
          <a:p>
            <a:pPr lvl="1"/>
            <a:endParaRPr lang="en-US"/>
          </a:p>
          <a:p>
            <a:r>
              <a:rPr lang="en-US"/>
              <a:t>Trending changes in fecal SCFA concentrations</a:t>
            </a:r>
          </a:p>
          <a:p>
            <a:pPr lvl="1"/>
            <a:r>
              <a:rPr lang="en-US"/>
              <a:t>Acetate (p=0.08)</a:t>
            </a:r>
          </a:p>
          <a:p>
            <a:pPr lvl="1"/>
            <a:r>
              <a:rPr lang="en-US"/>
              <a:t>Butyrate (p=0.28)</a:t>
            </a:r>
          </a:p>
          <a:p>
            <a:pPr lvl="1"/>
            <a:endParaRPr lang="en-US"/>
          </a:p>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32</a:t>
            </a:fld>
            <a:endParaRPr lang="en-US"/>
          </a:p>
        </p:txBody>
      </p:sp>
    </p:spTree>
    <p:extLst>
      <p:ext uri="{BB962C8B-B14F-4D97-AF65-F5344CB8AC3E}">
        <p14:creationId xmlns:p14="http://schemas.microsoft.com/office/powerpoint/2010/main" val="2624379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33</a:t>
            </a:fld>
            <a:endParaRPr lang="en-US"/>
          </a:p>
        </p:txBody>
      </p:sp>
    </p:spTree>
    <p:extLst>
      <p:ext uri="{BB962C8B-B14F-4D97-AF65-F5344CB8AC3E}">
        <p14:creationId xmlns:p14="http://schemas.microsoft.com/office/powerpoint/2010/main" val="55014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F8130-35ED-945C-228D-4E5559708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1CFDA-494F-01F0-322C-BF9187875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331A2-77E3-110B-0A8C-137D9FA23538}"/>
              </a:ext>
            </a:extLst>
          </p:cNvPr>
          <p:cNvSpPr>
            <a:spLocks noGrp="1"/>
          </p:cNvSpPr>
          <p:nvPr>
            <p:ph type="body" idx="1"/>
          </p:nvPr>
        </p:nvSpPr>
        <p:spPr/>
        <p:txBody>
          <a:bodyPr/>
          <a:lstStyle/>
          <a:p>
            <a:r>
              <a:rPr lang="en-US"/>
              <a:t>Precision Microbiome modulation</a:t>
            </a:r>
          </a:p>
          <a:p>
            <a:pPr lvl="1"/>
            <a:r>
              <a:rPr lang="en-US"/>
              <a:t>Good bacteria up/bad bacteria down -&gt; not broad increase in both good and bad</a:t>
            </a:r>
          </a:p>
          <a:p>
            <a:pPr lvl="1"/>
            <a:r>
              <a:rPr lang="en-US"/>
              <a:t>Decrease in gas/bloating</a:t>
            </a:r>
          </a:p>
          <a:p>
            <a:pPr lvl="1"/>
            <a:r>
              <a:rPr lang="en-US"/>
              <a:t>Low dose</a:t>
            </a:r>
          </a:p>
          <a:p>
            <a:pPr lvl="1"/>
            <a:endParaRPr lang="en-US"/>
          </a:p>
          <a:p>
            <a:r>
              <a:rPr lang="en-US"/>
              <a:t>Trending changes in fecal SCFA concentrations</a:t>
            </a:r>
          </a:p>
          <a:p>
            <a:pPr lvl="1"/>
            <a:r>
              <a:rPr lang="en-US"/>
              <a:t>Acetate (p=0.08)</a:t>
            </a:r>
          </a:p>
          <a:p>
            <a:pPr lvl="1"/>
            <a:r>
              <a:rPr lang="en-US"/>
              <a:t>Butyrate (p=0.28)</a:t>
            </a:r>
          </a:p>
          <a:p>
            <a:pPr lvl="1"/>
            <a:endParaRPr lang="en-US"/>
          </a:p>
          <a:p>
            <a:endParaRPr lang="en-US"/>
          </a:p>
        </p:txBody>
      </p:sp>
      <p:sp>
        <p:nvSpPr>
          <p:cNvPr id="4" name="Slide Number Placeholder 3">
            <a:extLst>
              <a:ext uri="{FF2B5EF4-FFF2-40B4-BE49-F238E27FC236}">
                <a16:creationId xmlns:a16="http://schemas.microsoft.com/office/drawing/2014/main" id="{C3FB802F-EC07-6224-6210-58856477ECD8}"/>
              </a:ext>
            </a:extLst>
          </p:cNvPr>
          <p:cNvSpPr>
            <a:spLocks noGrp="1"/>
          </p:cNvSpPr>
          <p:nvPr>
            <p:ph type="sldNum" sz="quarter" idx="5"/>
          </p:nvPr>
        </p:nvSpPr>
        <p:spPr/>
        <p:txBody>
          <a:bodyPr/>
          <a:lstStyle/>
          <a:p>
            <a:fld id="{168242A7-B9A9-1941-A425-710C4675CA1D}" type="slidenum">
              <a:rPr lang="en-US" smtClean="0"/>
              <a:t>6</a:t>
            </a:fld>
            <a:endParaRPr lang="en-US"/>
          </a:p>
        </p:txBody>
      </p:sp>
    </p:spTree>
    <p:extLst>
      <p:ext uri="{BB962C8B-B14F-4D97-AF65-F5344CB8AC3E}">
        <p14:creationId xmlns:p14="http://schemas.microsoft.com/office/powerpoint/2010/main" val="1518258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34</a:t>
            </a:fld>
            <a:endParaRPr lang="en-US"/>
          </a:p>
        </p:txBody>
      </p:sp>
    </p:spTree>
    <p:extLst>
      <p:ext uri="{BB962C8B-B14F-4D97-AF65-F5344CB8AC3E}">
        <p14:creationId xmlns:p14="http://schemas.microsoft.com/office/powerpoint/2010/main" val="470436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35</a:t>
            </a:fld>
            <a:endParaRPr lang="en-US"/>
          </a:p>
        </p:txBody>
      </p:sp>
    </p:spTree>
    <p:extLst>
      <p:ext uri="{BB962C8B-B14F-4D97-AF65-F5344CB8AC3E}">
        <p14:creationId xmlns:p14="http://schemas.microsoft.com/office/powerpoint/2010/main" val="37202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F8130-35ED-945C-228D-4E5559708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1CFDA-494F-01F0-322C-BF9187875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331A2-77E3-110B-0A8C-137D9FA23538}"/>
              </a:ext>
            </a:extLst>
          </p:cNvPr>
          <p:cNvSpPr>
            <a:spLocks noGrp="1"/>
          </p:cNvSpPr>
          <p:nvPr>
            <p:ph type="body" idx="1"/>
          </p:nvPr>
        </p:nvSpPr>
        <p:spPr/>
        <p:txBody>
          <a:bodyPr/>
          <a:lstStyle/>
          <a:p>
            <a:r>
              <a:rPr lang="en-US"/>
              <a:t>Precision Microbiome modulation</a:t>
            </a:r>
          </a:p>
          <a:p>
            <a:pPr lvl="1"/>
            <a:r>
              <a:rPr lang="en-US"/>
              <a:t>Good bacteria up/bad bacteria down -&gt; not broad increase in both good and bad</a:t>
            </a:r>
          </a:p>
          <a:p>
            <a:pPr lvl="1"/>
            <a:r>
              <a:rPr lang="en-US"/>
              <a:t>Decrease in gas/bloating</a:t>
            </a:r>
          </a:p>
          <a:p>
            <a:pPr lvl="1"/>
            <a:r>
              <a:rPr lang="en-US"/>
              <a:t>Low dose</a:t>
            </a:r>
          </a:p>
          <a:p>
            <a:pPr lvl="1"/>
            <a:endParaRPr lang="en-US"/>
          </a:p>
          <a:p>
            <a:r>
              <a:rPr lang="en-US"/>
              <a:t>Trending changes in fecal SCFA concentrations</a:t>
            </a:r>
          </a:p>
          <a:p>
            <a:pPr lvl="1"/>
            <a:r>
              <a:rPr lang="en-US"/>
              <a:t>Acetate (p=0.08)</a:t>
            </a:r>
          </a:p>
          <a:p>
            <a:pPr lvl="1"/>
            <a:r>
              <a:rPr lang="en-US"/>
              <a:t>Butyrate (p=0.28)</a:t>
            </a:r>
          </a:p>
          <a:p>
            <a:pPr lvl="1"/>
            <a:endParaRPr lang="en-US"/>
          </a:p>
          <a:p>
            <a:endParaRPr lang="en-US"/>
          </a:p>
        </p:txBody>
      </p:sp>
      <p:sp>
        <p:nvSpPr>
          <p:cNvPr id="4" name="Slide Number Placeholder 3">
            <a:extLst>
              <a:ext uri="{FF2B5EF4-FFF2-40B4-BE49-F238E27FC236}">
                <a16:creationId xmlns:a16="http://schemas.microsoft.com/office/drawing/2014/main" id="{C3FB802F-EC07-6224-6210-58856477ECD8}"/>
              </a:ext>
            </a:extLst>
          </p:cNvPr>
          <p:cNvSpPr>
            <a:spLocks noGrp="1"/>
          </p:cNvSpPr>
          <p:nvPr>
            <p:ph type="sldNum" sz="quarter" idx="5"/>
          </p:nvPr>
        </p:nvSpPr>
        <p:spPr/>
        <p:txBody>
          <a:bodyPr/>
          <a:lstStyle/>
          <a:p>
            <a:fld id="{168242A7-B9A9-1941-A425-710C4675CA1D}" type="slidenum">
              <a:rPr lang="en-US" smtClean="0"/>
              <a:t>38</a:t>
            </a:fld>
            <a:endParaRPr lang="en-US"/>
          </a:p>
        </p:txBody>
      </p:sp>
    </p:spTree>
    <p:extLst>
      <p:ext uri="{BB962C8B-B14F-4D97-AF65-F5344CB8AC3E}">
        <p14:creationId xmlns:p14="http://schemas.microsoft.com/office/powerpoint/2010/main" val="1894567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BA769-2F5F-187F-51D5-F928DE494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67ACD-1013-1A49-F481-128FE086B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44CA3-3604-1A7A-4250-83B45447E0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BA77F1-522C-6272-EA46-597DDB318175}"/>
              </a:ext>
            </a:extLst>
          </p:cNvPr>
          <p:cNvSpPr>
            <a:spLocks noGrp="1"/>
          </p:cNvSpPr>
          <p:nvPr>
            <p:ph type="sldNum" sz="quarter" idx="5"/>
          </p:nvPr>
        </p:nvSpPr>
        <p:spPr/>
        <p:txBody>
          <a:bodyPr/>
          <a:lstStyle/>
          <a:p>
            <a:fld id="{168242A7-B9A9-1941-A425-710C4675CA1D}" type="slidenum">
              <a:rPr lang="en-US" smtClean="0"/>
              <a:t>39</a:t>
            </a:fld>
            <a:endParaRPr lang="en-US"/>
          </a:p>
        </p:txBody>
      </p:sp>
    </p:spTree>
    <p:extLst>
      <p:ext uri="{BB962C8B-B14F-4D97-AF65-F5344CB8AC3E}">
        <p14:creationId xmlns:p14="http://schemas.microsoft.com/office/powerpoint/2010/main" val="1335503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Camille</a:t>
            </a:r>
          </a:p>
          <a:p>
            <a:endParaRPr lang="en-US">
              <a:cs typeface="Calibri"/>
            </a:endParaRPr>
          </a:p>
          <a:p>
            <a:r>
              <a:rPr lang="en-US">
                <a:cs typeface="Calibri"/>
              </a:rPr>
              <a:t>KEEP</a:t>
            </a:r>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41</a:t>
            </a:fld>
            <a:endParaRPr lang="en-US"/>
          </a:p>
        </p:txBody>
      </p:sp>
    </p:spTree>
    <p:extLst>
      <p:ext uri="{BB962C8B-B14F-4D97-AF65-F5344CB8AC3E}">
        <p14:creationId xmlns:p14="http://schemas.microsoft.com/office/powerpoint/2010/main" val="1757958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42</a:t>
            </a:fld>
            <a:endParaRPr lang="en-US"/>
          </a:p>
        </p:txBody>
      </p:sp>
    </p:spTree>
    <p:extLst>
      <p:ext uri="{BB962C8B-B14F-4D97-AF65-F5344CB8AC3E}">
        <p14:creationId xmlns:p14="http://schemas.microsoft.com/office/powerpoint/2010/main" val="3645895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00">
                <a:latin typeface="Calibri"/>
                <a:ea typeface="Calibri" panose="020F0502020204030204" pitchFamily="34" charset="0"/>
                <a:cs typeface="Calibri"/>
              </a:rPr>
              <a:t>Diane - The</a:t>
            </a:r>
            <a:r>
              <a:rPr lang="en-US" sz="1200" kern="100">
                <a:effectLst/>
                <a:latin typeface="Calibri"/>
                <a:ea typeface="Calibri" panose="020F0502020204030204" pitchFamily="34" charset="0"/>
                <a:cs typeface="Calibri"/>
              </a:rPr>
              <a:t> advantage of taking a probiotic that produces GABA versus just taking a GABA supplement is that GABA produced by bacteria will provide a consistent, prolonged release of GABA over time as long as you're taking the probiotic.  This is very different then what happens when you take a GABA supplement which delivers a bolus of of GABA at once.  In this case, GABA levels increase and within 4-5 hours according to the data go back down to baseline levels.  While GABA production from a probiotic would be more consistent, and we believe provide a sustained release product compared to the other options that are on the market.</a:t>
            </a:r>
          </a:p>
          <a:p>
            <a:endParaRPr lang="en-US"/>
          </a:p>
          <a:p>
            <a:r>
              <a:rPr lang="en-US"/>
              <a:t>Remove the text, LP815™ difference </a:t>
            </a:r>
          </a:p>
        </p:txBody>
      </p:sp>
      <p:sp>
        <p:nvSpPr>
          <p:cNvPr id="4" name="Slide Number Placeholder 3"/>
          <p:cNvSpPr>
            <a:spLocks noGrp="1"/>
          </p:cNvSpPr>
          <p:nvPr>
            <p:ph type="sldNum" sz="quarter" idx="5"/>
          </p:nvPr>
        </p:nvSpPr>
        <p:spPr/>
        <p:txBody>
          <a:bodyPr/>
          <a:lstStyle/>
          <a:p>
            <a:fld id="{168242A7-B9A9-1941-A425-710C4675CA1D}" type="slidenum">
              <a:rPr lang="en-US" smtClean="0"/>
              <a:t>43</a:t>
            </a:fld>
            <a:endParaRPr lang="en-US"/>
          </a:p>
        </p:txBody>
      </p:sp>
    </p:spTree>
    <p:extLst>
      <p:ext uri="{BB962C8B-B14F-4D97-AF65-F5344CB8AC3E}">
        <p14:creationId xmlns:p14="http://schemas.microsoft.com/office/powerpoint/2010/main" val="2344354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really wanted to understand what the landscape was overall, so we identified the top strains that produce GABA that were commercially available, and we benchmarked against those. From there we leveraged our relationship with Ginkgo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Bioworks</a:t>
            </a:r>
            <a:r>
              <a:rPr lang="en-US" sz="1800" kern="100">
                <a:effectLst/>
                <a:latin typeface="Calibri" panose="020F0502020204030204" pitchFamily="34" charset="0"/>
                <a:ea typeface="Calibri" panose="020F0502020204030204" pitchFamily="34" charset="0"/>
                <a:cs typeface="Times New Roman" panose="02020603050405020304" pitchFamily="18" charset="0"/>
              </a:rPr>
              <a:t> to be able to force some strains to produce more GABA through directed evolution.  Through this effort, we screened over 250 million different isolates to to identify those that produce the most.  When you look at this graph, what are you are looking at is a small subset of those isolates.  </a:t>
            </a:r>
            <a:br>
              <a:rPr lang="en-US" sz="1800" kern="100">
                <a:effectLst/>
                <a:latin typeface="Calibri" panose="020F0502020204030204" pitchFamily="34" charset="0"/>
                <a:ea typeface="Calibri" panose="020F0502020204030204" pitchFamily="34" charset="0"/>
                <a:cs typeface="Times New Roman" panose="02020603050405020304" pitchFamily="18" charset="0"/>
              </a:rPr>
            </a:br>
            <a:r>
              <a:rPr lang="en-US" sz="1800" kern="100">
                <a:effectLst/>
                <a:latin typeface="Calibri" panose="020F0502020204030204" pitchFamily="34" charset="0"/>
                <a:ea typeface="Calibri" panose="020F0502020204030204" pitchFamily="34" charset="0"/>
                <a:cs typeface="Times New Roman" panose="02020603050405020304" pitchFamily="18" charset="0"/>
              </a:rPr>
              <a:t>Note: strains not all L.Plantarum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L. plantarum 815 produces three times the amount of GABA compared to benchmark.  This high production stems in part from its ability to uncouple the production of GABA from pH which is the main driver of what allows different strains within the gut to produce GABA. It can produce GABA at more of a neutral pH which you'll find in the gut as opposed to highly acidic pH, so at physiological concentrations of pH it produced higher amounts of GABA.</a:t>
            </a:r>
          </a:p>
          <a:p>
            <a:endParaRPr lang="en-US"/>
          </a:p>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44</a:t>
            </a:fld>
            <a:endParaRPr lang="en-US"/>
          </a:p>
        </p:txBody>
      </p:sp>
    </p:spTree>
    <p:extLst>
      <p:ext uri="{BB962C8B-B14F-4D97-AF65-F5344CB8AC3E}">
        <p14:creationId xmlns:p14="http://schemas.microsoft.com/office/powerpoint/2010/main" val="2362802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kern="100">
                <a:latin typeface="Arial"/>
                <a:ea typeface="Calibri" panose="020F0502020204030204" pitchFamily="34" charset="0"/>
                <a:cs typeface="Arial"/>
              </a:rPr>
              <a:t>Diane - Eight</a:t>
            </a:r>
            <a:r>
              <a:rPr lang="en-US" sz="1800" kern="100">
                <a:effectLst/>
                <a:latin typeface="Arial"/>
                <a:ea typeface="Calibri" panose="020F0502020204030204" pitchFamily="34" charset="0"/>
                <a:cs typeface="Arial"/>
              </a:rPr>
              <a:t> healthy adults (5F, 3M) provided a urine sample at the beginning of the study (T0) and after 4 weeks of supplementation.  Urine collection was performed according to the manufacturer’s instructions and measured at the manufacturer’s laboratory facility using the Neurotransmitter Basic Panel (Life Extension/National Diagnostics, Inc.). Participants that had GABA levels in the high range (&lt;4.7mmol/g creatinine) at baseline were excluded from the study.  The participants then took Lp815</a:t>
            </a:r>
            <a:r>
              <a:rPr lang="en-US" sz="1800" kern="100" baseline="30000">
                <a:effectLst/>
                <a:latin typeface="Arial"/>
                <a:ea typeface="Calibri" panose="020F0502020204030204" pitchFamily="34" charset="0"/>
                <a:cs typeface="Arial"/>
              </a:rPr>
              <a:t>TM</a:t>
            </a:r>
            <a:r>
              <a:rPr lang="en-US" sz="1800" kern="100">
                <a:effectLst/>
                <a:latin typeface="Arial"/>
                <a:ea typeface="Calibri" panose="020F0502020204030204" pitchFamily="34" charset="0"/>
                <a:cs typeface="Arial"/>
              </a:rPr>
              <a:t> GABA Probiotic (1x10</a:t>
            </a:r>
            <a:r>
              <a:rPr lang="en-US" sz="1800" kern="100" baseline="30000">
                <a:effectLst/>
                <a:latin typeface="Arial"/>
                <a:ea typeface="Calibri" panose="020F0502020204030204" pitchFamily="34" charset="0"/>
                <a:cs typeface="Arial"/>
              </a:rPr>
              <a:t>9</a:t>
            </a:r>
            <a:r>
              <a:rPr lang="en-US" sz="1800" kern="100">
                <a:effectLst/>
                <a:latin typeface="Arial"/>
                <a:ea typeface="Calibri" panose="020F0502020204030204" pitchFamily="34" charset="0"/>
                <a:cs typeface="Arial"/>
              </a:rPr>
              <a:t> </a:t>
            </a:r>
            <a:r>
              <a:rPr lang="en-US" sz="1800" kern="100" err="1">
                <a:effectLst/>
                <a:latin typeface="Arial"/>
                <a:ea typeface="Calibri" panose="020F0502020204030204" pitchFamily="34" charset="0"/>
                <a:cs typeface="Arial"/>
              </a:rPr>
              <a:t>cfu</a:t>
            </a:r>
            <a:r>
              <a:rPr lang="en-US" sz="1800" kern="100">
                <a:effectLst/>
                <a:latin typeface="Arial"/>
                <a:ea typeface="Calibri" panose="020F0502020204030204" pitchFamily="34" charset="0"/>
                <a:cs typeface="Arial"/>
              </a:rPr>
              <a:t>/day) for 4 weeks.  Participants went about their normal activities and diets during the study period; however, they did refrain from beginning any new treatments, using antibiotics, or taking probiotic products.  After 4 weeks of supplementation, a second urine collection was performed according to the manufacturer’s instructions and measured at the manufacturer’s laboratory facility.  </a:t>
            </a:r>
          </a:p>
          <a:p>
            <a:endParaRPr lang="en-US" sz="1800">
              <a:effectLst/>
              <a:latin typeface="Arial" panose="020B0604020202020204" pitchFamily="34" charset="0"/>
              <a:ea typeface="Calibri" panose="020F0502020204030204" pitchFamily="34" charset="0"/>
            </a:endParaRPr>
          </a:p>
          <a:p>
            <a:r>
              <a:rPr lang="en-US" sz="1800">
                <a:effectLst/>
                <a:latin typeface="Arial"/>
                <a:ea typeface="Calibri" panose="020F0502020204030204" pitchFamily="34" charset="0"/>
                <a:cs typeface="Arial"/>
              </a:rPr>
              <a:t>LP815</a:t>
            </a:r>
            <a:r>
              <a:rPr lang="en-US" sz="1800" baseline="30000">
                <a:effectLst/>
                <a:latin typeface="Arial"/>
                <a:ea typeface="Calibri" panose="020F0502020204030204" pitchFamily="34" charset="0"/>
                <a:cs typeface="Arial"/>
              </a:rPr>
              <a:t>TM</a:t>
            </a:r>
            <a:r>
              <a:rPr lang="en-US" sz="1800">
                <a:effectLst/>
                <a:latin typeface="Arial"/>
                <a:ea typeface="Calibri" panose="020F0502020204030204" pitchFamily="34" charset="0"/>
                <a:cs typeface="Arial"/>
              </a:rPr>
              <a:t> was well tolerated by the participants. After 4 weeks of treatment with Lp815</a:t>
            </a:r>
            <a:r>
              <a:rPr lang="en-US" sz="1800" baseline="30000">
                <a:effectLst/>
                <a:latin typeface="Arial"/>
                <a:ea typeface="Calibri" panose="020F0502020204030204" pitchFamily="34" charset="0"/>
                <a:cs typeface="Arial"/>
              </a:rPr>
              <a:t>TM</a:t>
            </a:r>
            <a:r>
              <a:rPr lang="en-US" sz="1800">
                <a:effectLst/>
                <a:latin typeface="Arial"/>
                <a:ea typeface="Calibri" panose="020F0502020204030204" pitchFamily="34" charset="0"/>
                <a:cs typeface="Arial"/>
              </a:rPr>
              <a:t>, 75% of participants demonstrated an increase in GABA levels in urine, averaging 20% above baseline (Figure 1A).  Concomitant with GABA, 90% of participants demonstrated an increase in urinary 5-hydroxyindoleacetic acid (5-HIAA) which is a metabolite.</a:t>
            </a:r>
          </a:p>
          <a:p>
            <a:endParaRPr lang="en-US"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rial"/>
                <a:ea typeface="Calibri" panose="020F0502020204030204" pitchFamily="34" charset="0"/>
                <a:cs typeface="Arial"/>
              </a:rPr>
              <a:t>Urinary GABA levels were increased in a cohort of healthy adults taking 1x10</a:t>
            </a:r>
            <a:r>
              <a:rPr lang="en-US" sz="1800" kern="100" baseline="30000">
                <a:effectLst/>
                <a:latin typeface="Arial"/>
                <a:ea typeface="Calibri" panose="020F0502020204030204" pitchFamily="34" charset="0"/>
                <a:cs typeface="Arial"/>
              </a:rPr>
              <a:t>9</a:t>
            </a:r>
            <a:r>
              <a:rPr lang="en-US" sz="1800" kern="100">
                <a:effectLst/>
                <a:latin typeface="Arial"/>
                <a:ea typeface="Calibri" panose="020F0502020204030204" pitchFamily="34" charset="0"/>
                <a:cs typeface="Arial"/>
              </a:rPr>
              <a:t> CFU/day of Lp815</a:t>
            </a:r>
            <a:r>
              <a:rPr lang="en-US" sz="1800" kern="100" baseline="30000">
                <a:effectLst/>
                <a:latin typeface="Arial"/>
                <a:ea typeface="Calibri" panose="020F0502020204030204" pitchFamily="34" charset="0"/>
                <a:cs typeface="Arial"/>
              </a:rPr>
              <a:t>TM</a:t>
            </a:r>
            <a:r>
              <a:rPr lang="en-US" sz="1800" kern="100">
                <a:effectLst/>
                <a:latin typeface="Arial"/>
                <a:ea typeface="Calibri" panose="020F0502020204030204" pitchFamily="34" charset="0"/>
                <a:cs typeface="Arial"/>
              </a:rPr>
              <a:t>, suggesting Lp815</a:t>
            </a:r>
            <a:r>
              <a:rPr lang="en-US" sz="1800" kern="100" baseline="30000">
                <a:effectLst/>
                <a:latin typeface="Arial"/>
                <a:ea typeface="Calibri" panose="020F0502020204030204" pitchFamily="34" charset="0"/>
                <a:cs typeface="Arial"/>
              </a:rPr>
              <a:t>TM</a:t>
            </a:r>
            <a:r>
              <a:rPr lang="en-US" sz="1800" kern="100">
                <a:effectLst/>
                <a:latin typeface="Arial"/>
                <a:ea typeface="Calibri" panose="020F0502020204030204" pitchFamily="34" charset="0"/>
                <a:cs typeface="Arial"/>
              </a:rPr>
              <a:t> can increase GABA in the human body.  Concomitant with the increase in urinary GABA, a corresponding increase in urinary 5-HIAA* was observed as well. LP815 is well tolerated.</a:t>
            </a:r>
            <a:br>
              <a:rPr lang="en-US" sz="1800" kern="100">
                <a:effectLst/>
                <a:latin typeface="Arial" panose="020B0604020202020204" pitchFamily="34" charset="0"/>
                <a:ea typeface="Calibri" panose="020F0502020204030204" pitchFamily="34" charset="0"/>
                <a:cs typeface="Arial"/>
              </a:rPr>
            </a:b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45</a:t>
            </a:fld>
            <a:endParaRPr lang="en-US"/>
          </a:p>
        </p:txBody>
      </p:sp>
    </p:spTree>
    <p:extLst>
      <p:ext uri="{BB962C8B-B14F-4D97-AF65-F5344CB8AC3E}">
        <p14:creationId xmlns:p14="http://schemas.microsoft.com/office/powerpoint/2010/main" val="3767970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46</a:t>
            </a:fld>
            <a:endParaRPr lang="en-US"/>
          </a:p>
        </p:txBody>
      </p:sp>
    </p:spTree>
    <p:extLst>
      <p:ext uri="{BB962C8B-B14F-4D97-AF65-F5344CB8AC3E}">
        <p14:creationId xmlns:p14="http://schemas.microsoft.com/office/powerpoint/2010/main" val="2832849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0518A-D403-F481-508C-99FBD3ADF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5F591-7853-EF00-B818-5E88A0678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9E6DC-8C05-AA1C-FAED-C736643F4F26}"/>
              </a:ext>
            </a:extLst>
          </p:cNvPr>
          <p:cNvSpPr>
            <a:spLocks noGrp="1"/>
          </p:cNvSpPr>
          <p:nvPr>
            <p:ph type="body" idx="1"/>
          </p:nvPr>
        </p:nvSpPr>
        <p:spPr/>
        <p:txBody>
          <a:bodyPr/>
          <a:lstStyle/>
          <a:p>
            <a:r>
              <a:rPr lang="en-US"/>
              <a:t>Refer to Purity IQ NMR and PCR data to show traceable metric and </a:t>
            </a:r>
            <a:r>
              <a:rPr lang="en-US" err="1"/>
              <a:t>reproduceablity</a:t>
            </a:r>
            <a:r>
              <a:rPr lang="en-US"/>
              <a:t> of Keystone Postbiotic</a:t>
            </a:r>
          </a:p>
        </p:txBody>
      </p:sp>
      <p:sp>
        <p:nvSpPr>
          <p:cNvPr id="4" name="Slide Number Placeholder 3">
            <a:extLst>
              <a:ext uri="{FF2B5EF4-FFF2-40B4-BE49-F238E27FC236}">
                <a16:creationId xmlns:a16="http://schemas.microsoft.com/office/drawing/2014/main" id="{11B9BEB1-7EDB-AE40-3D3D-F8345D443CC9}"/>
              </a:ext>
            </a:extLst>
          </p:cNvPr>
          <p:cNvSpPr>
            <a:spLocks noGrp="1"/>
          </p:cNvSpPr>
          <p:nvPr>
            <p:ph type="sldNum" sz="quarter" idx="5"/>
          </p:nvPr>
        </p:nvSpPr>
        <p:spPr/>
        <p:txBody>
          <a:bodyPr/>
          <a:lstStyle/>
          <a:p>
            <a:fld id="{168242A7-B9A9-1941-A425-710C4675CA1D}" type="slidenum">
              <a:rPr lang="en-US" smtClean="0"/>
              <a:t>7</a:t>
            </a:fld>
            <a:endParaRPr lang="en-US"/>
          </a:p>
        </p:txBody>
      </p:sp>
    </p:spTree>
    <p:extLst>
      <p:ext uri="{BB962C8B-B14F-4D97-AF65-F5344CB8AC3E}">
        <p14:creationId xmlns:p14="http://schemas.microsoft.com/office/powerpoint/2010/main" val="2461718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47</a:t>
            </a:fld>
            <a:endParaRPr lang="en-US"/>
          </a:p>
        </p:txBody>
      </p:sp>
    </p:spTree>
    <p:extLst>
      <p:ext uri="{BB962C8B-B14F-4D97-AF65-F5344CB8AC3E}">
        <p14:creationId xmlns:p14="http://schemas.microsoft.com/office/powerpoint/2010/main" val="3146441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Camille</a:t>
            </a:r>
          </a:p>
          <a:p>
            <a:endParaRPr lang="en-US">
              <a:cs typeface="Calibri"/>
            </a:endParaRPr>
          </a:p>
          <a:p>
            <a:r>
              <a:rPr lang="en-US">
                <a:cs typeface="Calibri"/>
              </a:rPr>
              <a:t>. Endpoints, don’t delineate primary and secondary, remove safety</a:t>
            </a:r>
          </a:p>
        </p:txBody>
      </p:sp>
      <p:sp>
        <p:nvSpPr>
          <p:cNvPr id="4" name="Slide Number Placeholder 3"/>
          <p:cNvSpPr>
            <a:spLocks noGrp="1"/>
          </p:cNvSpPr>
          <p:nvPr>
            <p:ph type="sldNum" sz="quarter" idx="5"/>
          </p:nvPr>
        </p:nvSpPr>
        <p:spPr/>
        <p:txBody>
          <a:bodyPr/>
          <a:lstStyle/>
          <a:p>
            <a:fld id="{168242A7-B9A9-1941-A425-710C4675CA1D}" type="slidenum">
              <a:rPr lang="en-US" smtClean="0"/>
              <a:t>48</a:t>
            </a:fld>
            <a:endParaRPr lang="en-US"/>
          </a:p>
        </p:txBody>
      </p:sp>
    </p:spTree>
    <p:extLst>
      <p:ext uri="{BB962C8B-B14F-4D97-AF65-F5344CB8AC3E}">
        <p14:creationId xmlns:p14="http://schemas.microsoft.com/office/powerpoint/2010/main" val="1406408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dk1"/>
                </a:solidFill>
                <a:cs typeface="Calibri"/>
              </a:rPr>
              <a:t>Camille – change name to study population</a:t>
            </a:r>
            <a:endParaRPr lang="en-US">
              <a:solidFill>
                <a:schemeClr val="dk1"/>
              </a:solidFill>
            </a:endParaRPr>
          </a:p>
          <a:p>
            <a:endParaRPr lang="en-US">
              <a:solidFill>
                <a:schemeClr val="dk1"/>
              </a:solidFill>
            </a:endParaRPr>
          </a:p>
          <a:p>
            <a:r>
              <a:rPr lang="en-US" sz="1200" b="0" kern="1200">
                <a:solidFill>
                  <a:schemeClr val="dk1"/>
                </a:solidFill>
                <a:effectLst/>
                <a:latin typeface="+mn-lt"/>
                <a:ea typeface="+mn-ea"/>
                <a:cs typeface="+mn-cs"/>
              </a:rPr>
              <a:t>Adults, self-reported with Mild to Moderate anxiety (GAD-7 screening of 5-14) </a:t>
            </a:r>
            <a:endParaRPr lang="en-US" b="0">
              <a:cs typeface="Calibri"/>
            </a:endParaRPr>
          </a:p>
        </p:txBody>
      </p:sp>
      <p:sp>
        <p:nvSpPr>
          <p:cNvPr id="4" name="Slide Number Placeholder 3"/>
          <p:cNvSpPr>
            <a:spLocks noGrp="1"/>
          </p:cNvSpPr>
          <p:nvPr>
            <p:ph type="sldNum" sz="quarter" idx="5"/>
          </p:nvPr>
        </p:nvSpPr>
        <p:spPr/>
        <p:txBody>
          <a:bodyPr/>
          <a:lstStyle/>
          <a:p>
            <a:fld id="{1BA79131-DF9B-5C45-B983-DD6935F4CFC8}" type="slidenum">
              <a:rPr lang="en-US" smtClean="0"/>
              <a:t>49</a:t>
            </a:fld>
            <a:endParaRPr lang="en-US"/>
          </a:p>
        </p:txBody>
      </p:sp>
    </p:spTree>
    <p:extLst>
      <p:ext uri="{BB962C8B-B14F-4D97-AF65-F5344CB8AC3E}">
        <p14:creationId xmlns:p14="http://schemas.microsoft.com/office/powerpoint/2010/main" val="3444925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Camille-</a:t>
            </a:r>
          </a:p>
          <a:p>
            <a:r>
              <a:rPr lang="en-US"/>
              <a:t> IRRITABILITY – of the GAD-7, all of the questions showed an improvement, but the one question that stood out was the question around “</a:t>
            </a:r>
            <a:r>
              <a:rPr lang="en-US" b="0" i="0">
                <a:solidFill>
                  <a:srgbClr val="595959"/>
                </a:solidFill>
                <a:effectLst/>
                <a:latin typeface="Facit"/>
              </a:rPr>
              <a:t>Becoming easily annoyed or irritable”. That is where we saw a large statistically significant impact.  We saw a full point improvement at the 5B dose and a ¾ point improvement at the 1B dose.  </a:t>
            </a:r>
            <a:endParaRPr lang="en-US">
              <a:cs typeface="Calibri"/>
            </a:endParaRPr>
          </a:p>
        </p:txBody>
      </p:sp>
      <p:sp>
        <p:nvSpPr>
          <p:cNvPr id="4" name="Slide Number Placeholder 3"/>
          <p:cNvSpPr>
            <a:spLocks noGrp="1"/>
          </p:cNvSpPr>
          <p:nvPr>
            <p:ph type="sldNum" sz="quarter" idx="5"/>
          </p:nvPr>
        </p:nvSpPr>
        <p:spPr/>
        <p:txBody>
          <a:bodyPr/>
          <a:lstStyle/>
          <a:p>
            <a:fld id="{168242A7-B9A9-1941-A425-710C4675CA1D}" type="slidenum">
              <a:rPr lang="en-US" smtClean="0"/>
              <a:t>50</a:t>
            </a:fld>
            <a:endParaRPr lang="en-US"/>
          </a:p>
        </p:txBody>
      </p:sp>
    </p:spTree>
    <p:extLst>
      <p:ext uri="{BB962C8B-B14F-4D97-AF65-F5344CB8AC3E}">
        <p14:creationId xmlns:p14="http://schemas.microsoft.com/office/powerpoint/2010/main" val="3006887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IRRITABILITY – of the GAD-7, all of the questions showed an improvement, but the one question that stood out was the question around “</a:t>
            </a:r>
            <a:r>
              <a:rPr lang="en-US" b="0" i="0">
                <a:solidFill>
                  <a:srgbClr val="595959"/>
                </a:solidFill>
                <a:effectLst/>
                <a:latin typeface="Facit"/>
              </a:rPr>
              <a:t>Becoming easily annoyed or irritable”. That is where we saw a large statistically significant impact.  We saw a full point improvement at the 5B dose and a ¾ point improvement at the 1B dose.  </a:t>
            </a:r>
          </a:p>
          <a:p>
            <a:endParaRPr lang="en-US" b="0" i="0">
              <a:solidFill>
                <a:srgbClr val="595959"/>
              </a:solidFill>
              <a:effectLst/>
              <a:latin typeface="Facit"/>
            </a:endParaRPr>
          </a:p>
          <a:p>
            <a:r>
              <a:rPr lang="en-US" b="0" i="0">
                <a:solidFill>
                  <a:srgbClr val="1D1C1D"/>
                </a:solidFill>
                <a:effectLst/>
                <a:latin typeface="Slack-Lato"/>
              </a:rPr>
              <a:t>For Irritability</a:t>
            </a:r>
            <a:r>
              <a:rPr lang="en-US">
                <a:solidFill>
                  <a:srgbClr val="1D1C1D"/>
                </a:solidFill>
                <a:latin typeface="Slack-Lato"/>
              </a:rPr>
              <a:t>, within the</a:t>
            </a:r>
            <a:r>
              <a:rPr lang="en-US" b="0" i="0">
                <a:solidFill>
                  <a:srgbClr val="1D1C1D"/>
                </a:solidFill>
                <a:effectLst/>
                <a:latin typeface="Slack-Lato"/>
              </a:rPr>
              <a:t> 5B group</a:t>
            </a:r>
            <a:r>
              <a:rPr lang="en-US">
                <a:solidFill>
                  <a:srgbClr val="1D1C1D"/>
                </a:solidFill>
                <a:latin typeface="Slack-Lato"/>
              </a:rPr>
              <a:t>,</a:t>
            </a:r>
            <a:r>
              <a:rPr lang="en-US" b="0" i="0">
                <a:solidFill>
                  <a:srgbClr val="1D1C1D"/>
                </a:solidFill>
                <a:effectLst/>
                <a:latin typeface="Slack-Lato"/>
              </a:rPr>
              <a:t> </a:t>
            </a:r>
            <a:r>
              <a:rPr lang="en-US">
                <a:solidFill>
                  <a:srgbClr val="1D1C1D"/>
                </a:solidFill>
                <a:latin typeface="Slack-Lato"/>
              </a:rPr>
              <a:t>all time points are</a:t>
            </a:r>
            <a:r>
              <a:rPr lang="en-US" b="0" i="0">
                <a:solidFill>
                  <a:srgbClr val="1D1C1D"/>
                </a:solidFill>
                <a:effectLst/>
                <a:latin typeface="Slack-Lato"/>
              </a:rPr>
              <a:t> statistically different </a:t>
            </a:r>
            <a:r>
              <a:rPr lang="en-US">
                <a:solidFill>
                  <a:srgbClr val="1D1C1D"/>
                </a:solidFill>
                <a:latin typeface="Slack-Lato"/>
              </a:rPr>
              <a:t>from baseline</a:t>
            </a:r>
            <a:r>
              <a:rPr lang="en-US" b="0" i="0">
                <a:solidFill>
                  <a:srgbClr val="1D1C1D"/>
                </a:solidFill>
                <a:effectLst/>
                <a:latin typeface="Slack-Lato"/>
              </a:rPr>
              <a:t> (p&lt;0.02)</a:t>
            </a:r>
            <a:r>
              <a:rPr lang="en-US" b="0" i="0">
                <a:solidFill>
                  <a:srgbClr val="595959"/>
                </a:solidFill>
                <a:effectLst/>
                <a:latin typeface="Facit"/>
              </a:rPr>
              <a:t>.</a:t>
            </a:r>
          </a:p>
          <a:p>
            <a:r>
              <a:rPr lang="en-US">
                <a:solidFill>
                  <a:srgbClr val="595959"/>
                </a:solidFill>
                <a:latin typeface="Facit"/>
              </a:rPr>
              <a:t>For 5B group versus placebo:</a:t>
            </a:r>
          </a:p>
          <a:p>
            <a:pPr marL="171450" indent="-171450">
              <a:buFont typeface="Calibri"/>
              <a:buChar char="-"/>
            </a:pPr>
            <a:r>
              <a:rPr lang="en-US">
                <a:solidFill>
                  <a:srgbClr val="595959"/>
                </a:solidFill>
              </a:rPr>
              <a:t>p=0.04 for week 4</a:t>
            </a:r>
            <a:endParaRPr lang="en-US">
              <a:solidFill>
                <a:srgbClr val="000000"/>
              </a:solidFill>
            </a:endParaRPr>
          </a:p>
          <a:p>
            <a:pPr marL="171450" indent="-171450">
              <a:buFont typeface="Calibri"/>
              <a:buChar char="-"/>
            </a:pPr>
            <a:r>
              <a:rPr lang="en-US">
                <a:solidFill>
                  <a:srgbClr val="595959"/>
                </a:solidFill>
              </a:rPr>
              <a:t>p=0.12 for week 6</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168242A7-B9A9-1941-A425-710C4675CA1D}" type="slidenum">
              <a:rPr lang="en-US" smtClean="0"/>
              <a:t>51</a:t>
            </a:fld>
            <a:endParaRPr lang="en-US"/>
          </a:p>
        </p:txBody>
      </p:sp>
    </p:spTree>
    <p:extLst>
      <p:ext uri="{BB962C8B-B14F-4D97-AF65-F5344CB8AC3E}">
        <p14:creationId xmlns:p14="http://schemas.microsoft.com/office/powerpoint/2010/main" val="2711535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774D9-05EC-0797-630D-0B90002B2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2362A-46D4-E3A3-0922-AAF03FC51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14926-724E-7A88-1304-BFB9C2AB0217}"/>
              </a:ext>
            </a:extLst>
          </p:cNvPr>
          <p:cNvSpPr>
            <a:spLocks noGrp="1"/>
          </p:cNvSpPr>
          <p:nvPr>
            <p:ph type="body" idx="1"/>
          </p:nvPr>
        </p:nvSpPr>
        <p:spPr/>
        <p:txBody>
          <a:bodyPr/>
          <a:lstStyle/>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The ISI is comprised of seven items assessing the perceived severity of difficulties initiating sleep, staying asleep, and early morning awakenings, satisfaction with current sleep pattern, interference with daily functioning, noticeability of impairment attributed to the sleep problem, and degree of distress or concern caused by the sleep problem. Total score from 0-28.</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Anxiety - Generalized Anxiety Disorder-7 (GAD-7) </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GI symptoms - Gastrointestinal Symptom Rating Scale (GSRS) </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Sleep quality - daily 10-point visual analogue rating scale (VAS) </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Daytime alertness - daily 10-point VAS scale</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Mood - daily 10-point VAS scale. </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Severity of night sweats - daily 10-point VAS scale. </a:t>
            </a:r>
          </a:p>
          <a:p>
            <a:pPr marL="342900" marR="115570" lvl="0" indent="-342900" algn="l">
              <a:lnSpc>
                <a:spcPct val="95000"/>
              </a:lnSpc>
              <a:spcBef>
                <a:spcPts val="0"/>
              </a:spcBef>
              <a:spcAft>
                <a:spcPts val="0"/>
              </a:spcAft>
              <a:buFont typeface="+mj-lt"/>
              <a:buAutoNum type="arabicPeriod"/>
            </a:pPr>
            <a:r>
              <a:rPr lang="en-US" sz="1800">
                <a:effectLst/>
                <a:latin typeface="Arial" panose="020B0604020202020204" pitchFamily="34" charset="0"/>
                <a:ea typeface="Arial" panose="020B0604020202020204" pitchFamily="34" charset="0"/>
              </a:rPr>
              <a:t>quality of life score - daily 10-point VAS scale. </a:t>
            </a:r>
          </a:p>
          <a:p>
            <a:pPr marL="342900" marR="115570" lvl="0" indent="-342900" algn="l">
              <a:lnSpc>
                <a:spcPct val="95000"/>
              </a:lnSpc>
              <a:spcBef>
                <a:spcPts val="0"/>
              </a:spcBef>
              <a:spcAft>
                <a:spcPts val="0"/>
              </a:spcAft>
              <a:buFont typeface="+mj-lt"/>
              <a:buAutoNum type="arabicPeriod"/>
            </a:pPr>
            <a:endParaRPr lang="en-US" sz="1800">
              <a:effectLst/>
              <a:latin typeface="Arial" panose="020B0604020202020204" pitchFamily="34" charset="0"/>
              <a:ea typeface="Calibri" panose="020F0502020204030204" pitchFamily="34" charset="0"/>
            </a:endParaRPr>
          </a:p>
          <a:p>
            <a:pPr marL="342900" marR="115570" lvl="0" indent="-342900" algn="l">
              <a:lnSpc>
                <a:spcPct val="95000"/>
              </a:lnSpc>
              <a:spcBef>
                <a:spcPts val="0"/>
              </a:spcBef>
              <a:spcAft>
                <a:spcPts val="0"/>
              </a:spcAft>
              <a:buFont typeface="+mj-lt"/>
              <a:buAutoNum type="arabicPeriod"/>
            </a:pPr>
            <a:endParaRPr lang="en-US" sz="1800">
              <a:effectLst/>
              <a:latin typeface="Arial" panose="020B0604020202020204" pitchFamily="34" charset="0"/>
              <a:ea typeface="Calibri" panose="020F0502020204030204" pitchFamily="34" charset="0"/>
            </a:endParaRPr>
          </a:p>
          <a:p>
            <a:pPr marL="0" marR="115570" lvl="0" indent="0" algn="l" defTabSz="914400" rtl="0" eaLnBrk="1" fontAlgn="auto" latinLnBrk="0" hangingPunct="1">
              <a:lnSpc>
                <a:spcPct val="95000"/>
              </a:lnSpc>
              <a:spcBef>
                <a:spcPts val="0"/>
              </a:spcBef>
              <a:spcAft>
                <a:spcPts val="0"/>
              </a:spcAft>
              <a:buClrTx/>
              <a:buSzTx/>
              <a:buFont typeface="+mj-lt"/>
              <a:buNone/>
              <a:tabLst/>
              <a:defRPr/>
            </a:pPr>
            <a:r>
              <a:rPr lang="en-US" sz="1800" kern="100">
                <a:ea typeface="Calibri" panose="020F0502020204030204" pitchFamily="34" charset="0"/>
                <a:cs typeface="Times New Roman" panose="02020603050405020304" pitchFamily="18" charset="0"/>
              </a:rPr>
              <a:t>Evaluation of GABA levels in the urine at days 0, 2, 4, 7, 14, 28, and 42.</a:t>
            </a:r>
            <a:endParaRPr lang="en-US" sz="1800" kern="100">
              <a:effectLst/>
              <a:ea typeface="Calibri" panose="020F0502020204030204" pitchFamily="34" charset="0"/>
              <a:cs typeface="Times New Roman" panose="02020603050405020304" pitchFamily="18" charset="0"/>
            </a:endParaRPr>
          </a:p>
          <a:p>
            <a:pPr marL="0" marR="115570" lvl="0" indent="0" algn="l">
              <a:lnSpc>
                <a:spcPct val="95000"/>
              </a:lnSpc>
              <a:spcBef>
                <a:spcPts val="0"/>
              </a:spcBef>
              <a:spcAft>
                <a:spcPts val="0"/>
              </a:spcAft>
              <a:buFont typeface="+mj-lt"/>
              <a:buNone/>
            </a:pPr>
            <a:endParaRPr lang="en-US" sz="180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DFE71EBB-9A77-A630-5F91-6F5A5939839D}"/>
              </a:ext>
            </a:extLst>
          </p:cNvPr>
          <p:cNvSpPr>
            <a:spLocks noGrp="1"/>
          </p:cNvSpPr>
          <p:nvPr>
            <p:ph type="sldNum" sz="quarter" idx="5"/>
          </p:nvPr>
        </p:nvSpPr>
        <p:spPr/>
        <p:txBody>
          <a:bodyPr/>
          <a:lstStyle/>
          <a:p>
            <a:fld id="{168242A7-B9A9-1941-A425-710C4675CA1D}" type="slidenum">
              <a:rPr lang="en-US" smtClean="0"/>
              <a:t>52</a:t>
            </a:fld>
            <a:endParaRPr lang="en-US"/>
          </a:p>
        </p:txBody>
      </p:sp>
    </p:spTree>
    <p:extLst>
      <p:ext uri="{BB962C8B-B14F-4D97-AF65-F5344CB8AC3E}">
        <p14:creationId xmlns:p14="http://schemas.microsoft.com/office/powerpoint/2010/main" val="4105576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19493-8CB1-B0F7-6539-A375864E5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25253-4D9C-6A6A-4BF9-FA611D964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A4CAC-11E4-C204-0DDC-9186FCADCB81}"/>
              </a:ext>
            </a:extLst>
          </p:cNvPr>
          <p:cNvSpPr>
            <a:spLocks noGrp="1"/>
          </p:cNvSpPr>
          <p:nvPr>
            <p:ph type="body" idx="1"/>
          </p:nvPr>
        </p:nvSpPr>
        <p:spPr/>
        <p:txBody>
          <a:bodyPr/>
          <a:lstStyle/>
          <a:p>
            <a:r>
              <a:rPr lang="en-US">
                <a:solidFill>
                  <a:schemeClr val="dk1"/>
                </a:solidFill>
                <a:cs typeface="Calibri"/>
              </a:rPr>
              <a:t>Camille – change name to study population</a:t>
            </a:r>
            <a:endParaRPr lang="en-US">
              <a:solidFill>
                <a:schemeClr val="dk1"/>
              </a:solidFill>
            </a:endParaRPr>
          </a:p>
          <a:p>
            <a:endParaRPr lang="en-US">
              <a:solidFill>
                <a:schemeClr val="dk1"/>
              </a:solidFill>
            </a:endParaRPr>
          </a:p>
          <a:p>
            <a:r>
              <a:rPr lang="en-US" sz="1200" b="0" kern="1200">
                <a:solidFill>
                  <a:schemeClr val="dk1"/>
                </a:solidFill>
                <a:effectLst/>
                <a:latin typeface="+mn-lt"/>
                <a:ea typeface="+mn-ea"/>
                <a:cs typeface="+mn-cs"/>
              </a:rPr>
              <a:t>Adults, self-reported with Mild to Moderate anxiety (GAD-7 screening of 5-14) </a:t>
            </a:r>
            <a:endParaRPr lang="en-US" b="0">
              <a:cs typeface="Calibri"/>
            </a:endParaRPr>
          </a:p>
        </p:txBody>
      </p:sp>
      <p:sp>
        <p:nvSpPr>
          <p:cNvPr id="4" name="Slide Number Placeholder 3">
            <a:extLst>
              <a:ext uri="{FF2B5EF4-FFF2-40B4-BE49-F238E27FC236}">
                <a16:creationId xmlns:a16="http://schemas.microsoft.com/office/drawing/2014/main" id="{61057717-711D-E16A-EAC5-03F2A5EBF85A}"/>
              </a:ext>
            </a:extLst>
          </p:cNvPr>
          <p:cNvSpPr>
            <a:spLocks noGrp="1"/>
          </p:cNvSpPr>
          <p:nvPr>
            <p:ph type="sldNum" sz="quarter" idx="5"/>
          </p:nvPr>
        </p:nvSpPr>
        <p:spPr/>
        <p:txBody>
          <a:bodyPr/>
          <a:lstStyle/>
          <a:p>
            <a:fld id="{1BA79131-DF9B-5C45-B983-DD6935F4CFC8}" type="slidenum">
              <a:rPr lang="en-US" smtClean="0"/>
              <a:t>53</a:t>
            </a:fld>
            <a:endParaRPr lang="en-US"/>
          </a:p>
        </p:txBody>
      </p:sp>
    </p:spTree>
    <p:extLst>
      <p:ext uri="{BB962C8B-B14F-4D97-AF65-F5344CB8AC3E}">
        <p14:creationId xmlns:p14="http://schemas.microsoft.com/office/powerpoint/2010/main" val="709389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If you get the question: “Is this a diseased population?” or “Can we translate these data to a healthy population?”</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The IRB did not consider our enrollment to be “disease” and no one was diagnosed with a sleep disease.</a:t>
            </a: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ISI is a screening tool, not a diagnosis. It's used as a triage tool, and also of course  as one of the gold standard in sleep research to assess the efficacy of interventions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As such criteria from formal clinical diagnostic tools (such as DSM‑5 or ICSD‑3) were not met/verified such as frequency (needs to be more than 3x/week) and how long it has been perduring (more than 3 months)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General pop cohort that besides their concerns about sleep quality was in "general good health"</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Also, the protocol explicitly excluded untreated sleep apnea, narcolepsy, major depression, </a:t>
            </a:r>
            <a:r>
              <a:rPr lang="en-US" sz="1200" b="0" i="0" kern="1200" err="1">
                <a:solidFill>
                  <a:schemeClr val="tx1"/>
                </a:solidFill>
                <a:effectLst/>
                <a:latin typeface="+mn-lt"/>
                <a:ea typeface="+mn-ea"/>
                <a:cs typeface="+mn-cs"/>
              </a:rPr>
              <a:t>etc</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54</a:t>
            </a:fld>
            <a:endParaRPr lang="en-US"/>
          </a:p>
        </p:txBody>
      </p:sp>
    </p:spTree>
    <p:extLst>
      <p:ext uri="{BB962C8B-B14F-4D97-AF65-F5344CB8AC3E}">
        <p14:creationId xmlns:p14="http://schemas.microsoft.com/office/powerpoint/2010/main" val="1657771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4B139-7F17-9D51-B0F3-755FF6F6B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2202F-549D-8226-5708-2AED27B4A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75494-A7A6-633C-3551-27979E648A51}"/>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rPr>
              <a:t>Additionally, those with severe baseline insomnia exhibited a statistically significant drop by week 4 (p=0.04), (-11.1 ± 5.7 vs -6.9 ± 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a:solidFill>
                  <a:srgbClr val="212121"/>
                </a:solidFill>
                <a:effectLst/>
                <a:latin typeface="Aptos" panose="020B0004020202020204" pitchFamily="34" charset="0"/>
              </a:rPr>
              <a:t>What is a clinically meaningful reduction in ISI?  Consensus among the CRO and other sleep experts was a 4-point reduction. Ultimately, the result was that it is meaningful if the participant feels it is meaningful. In the end, there is no definition of clinically meaningful and the argument becomes a blackhole.</a:t>
            </a:r>
            <a:endParaRPr lang="en-US" sz="18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25063349-A0E1-BB5A-C6D9-764B4F4FAC4F}"/>
              </a:ext>
            </a:extLst>
          </p:cNvPr>
          <p:cNvSpPr>
            <a:spLocks noGrp="1"/>
          </p:cNvSpPr>
          <p:nvPr>
            <p:ph type="sldNum" sz="quarter" idx="5"/>
          </p:nvPr>
        </p:nvSpPr>
        <p:spPr/>
        <p:txBody>
          <a:bodyPr/>
          <a:lstStyle/>
          <a:p>
            <a:fld id="{168242A7-B9A9-1941-A425-710C4675CA1D}" type="slidenum">
              <a:rPr lang="en-US" smtClean="0"/>
              <a:t>55</a:t>
            </a:fld>
            <a:endParaRPr lang="en-US"/>
          </a:p>
        </p:txBody>
      </p:sp>
    </p:spTree>
    <p:extLst>
      <p:ext uri="{BB962C8B-B14F-4D97-AF65-F5344CB8AC3E}">
        <p14:creationId xmlns:p14="http://schemas.microsoft.com/office/powerpoint/2010/main" val="4206789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7E618-042A-E0CF-105F-C7A90B22D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9066C-D0AF-EA0C-711A-9B376E5DB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1E865-6E02-EE83-DAF7-EAAB0B4AF357}"/>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604ED4C6-92D1-EE01-4F1B-98AF1B38EA2C}"/>
              </a:ext>
            </a:extLst>
          </p:cNvPr>
          <p:cNvSpPr>
            <a:spLocks noGrp="1"/>
          </p:cNvSpPr>
          <p:nvPr>
            <p:ph type="sldNum" sz="quarter" idx="5"/>
          </p:nvPr>
        </p:nvSpPr>
        <p:spPr/>
        <p:txBody>
          <a:bodyPr/>
          <a:lstStyle/>
          <a:p>
            <a:fld id="{168242A7-B9A9-1941-A425-710C4675CA1D}" type="slidenum">
              <a:rPr lang="en-US" smtClean="0"/>
              <a:t>56</a:t>
            </a:fld>
            <a:endParaRPr lang="en-US"/>
          </a:p>
        </p:txBody>
      </p:sp>
    </p:spTree>
    <p:extLst>
      <p:ext uri="{BB962C8B-B14F-4D97-AF65-F5344CB8AC3E}">
        <p14:creationId xmlns:p14="http://schemas.microsoft.com/office/powerpoint/2010/main" val="363802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9</a:t>
            </a:fld>
            <a:endParaRPr lang="en-US"/>
          </a:p>
        </p:txBody>
      </p:sp>
    </p:spTree>
    <p:extLst>
      <p:ext uri="{BB962C8B-B14F-4D97-AF65-F5344CB8AC3E}">
        <p14:creationId xmlns:p14="http://schemas.microsoft.com/office/powerpoint/2010/main" val="3460913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1D4C-DC22-71CC-83E4-EDAACEA9C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B8840-0B95-FD51-D0EE-B65D0CC40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86A1C-1AB2-1945-300B-EA6986A9452A}"/>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rPr>
              <a:t>Additionally, those with severe baseline insomnia exhibited a statistically significant drop by week 4 (p=0.04), (-11.1 ± 5.7 vs -6.9 ± 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a:solidFill>
                  <a:srgbClr val="212121"/>
                </a:solidFill>
                <a:effectLst/>
                <a:latin typeface="Aptos" panose="020B0004020202020204" pitchFamily="34" charset="0"/>
              </a:rPr>
              <a:t>What is a clinically meaningful reduction in ISI?  Consensus among the CRO and other sleep experts was a 4-point reduction. Ultimately, the result was that it is meaningful if the participant feels it is meaningful. In the end, there is no definition of clinically meaningful, and the argument becomes a blackhole.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a:solidFill>
                  <a:srgbClr val="212121"/>
                </a:solidFill>
                <a:effectLst/>
                <a:latin typeface="Aptos" panose="020B0004020202020204" pitchFamily="34" charset="0"/>
                <a:ea typeface="Calibri" panose="020F0502020204030204" pitchFamily="34" charset="0"/>
              </a:rPr>
              <a:t>At time 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212121"/>
                </a:solidFill>
                <a:effectLst/>
                <a:latin typeface="Aptos" panose="020B0004020202020204" pitchFamily="34" charset="0"/>
                <a:ea typeface="Calibri" panose="020F0502020204030204" pitchFamily="34" charset="0"/>
              </a:rPr>
              <a:t>No insomnia n=11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212121"/>
                </a:solidFill>
                <a:effectLst/>
                <a:latin typeface="Aptos" panose="020B0004020202020204" pitchFamily="34" charset="0"/>
                <a:ea typeface="Calibri" panose="020F0502020204030204" pitchFamily="34" charset="0"/>
              </a:rPr>
              <a:t>Minimal n=31 (127-96)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212121"/>
                </a:solidFill>
                <a:effectLst/>
                <a:latin typeface="Aptos" panose="020B0004020202020204" pitchFamily="34" charset="0"/>
                <a:ea typeface="Calibri" panose="020F0502020204030204" pitchFamily="34" charset="0"/>
              </a:rPr>
              <a:t>Moderate n=75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212121"/>
                </a:solidFill>
                <a:effectLst/>
                <a:latin typeface="Aptos" panose="020B0004020202020204" pitchFamily="34" charset="0"/>
                <a:ea typeface="Calibri" panose="020F0502020204030204" pitchFamily="34" charset="0"/>
              </a:rPr>
              <a:t>Severe n=21</a:t>
            </a:r>
            <a:endParaRPr lang="en-US" sz="18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440A0303-B9EF-279B-5B9B-79420DCAAE9D}"/>
              </a:ext>
            </a:extLst>
          </p:cNvPr>
          <p:cNvSpPr>
            <a:spLocks noGrp="1"/>
          </p:cNvSpPr>
          <p:nvPr>
            <p:ph type="sldNum" sz="quarter" idx="5"/>
          </p:nvPr>
        </p:nvSpPr>
        <p:spPr/>
        <p:txBody>
          <a:bodyPr/>
          <a:lstStyle/>
          <a:p>
            <a:fld id="{168242A7-B9A9-1941-A425-710C4675CA1D}" type="slidenum">
              <a:rPr lang="en-US" smtClean="0"/>
              <a:t>57</a:t>
            </a:fld>
            <a:endParaRPr lang="en-US"/>
          </a:p>
        </p:txBody>
      </p:sp>
    </p:spTree>
    <p:extLst>
      <p:ext uri="{BB962C8B-B14F-4D97-AF65-F5344CB8AC3E}">
        <p14:creationId xmlns:p14="http://schemas.microsoft.com/office/powerpoint/2010/main" val="3647675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43F3-6DCD-C9BC-F076-3CABB8DDB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79701-528D-668B-F8B7-657DC1A65F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0839A-C78B-3FD0-D4C8-55D0CDB8ED3C}"/>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C58D414E-1042-C59D-E607-41724129B6D9}"/>
              </a:ext>
            </a:extLst>
          </p:cNvPr>
          <p:cNvSpPr>
            <a:spLocks noGrp="1"/>
          </p:cNvSpPr>
          <p:nvPr>
            <p:ph type="sldNum" sz="quarter" idx="5"/>
          </p:nvPr>
        </p:nvSpPr>
        <p:spPr/>
        <p:txBody>
          <a:bodyPr/>
          <a:lstStyle/>
          <a:p>
            <a:fld id="{168242A7-B9A9-1941-A425-710C4675CA1D}" type="slidenum">
              <a:rPr lang="en-US" smtClean="0"/>
              <a:t>58</a:t>
            </a:fld>
            <a:endParaRPr lang="en-US"/>
          </a:p>
        </p:txBody>
      </p:sp>
    </p:spTree>
    <p:extLst>
      <p:ext uri="{BB962C8B-B14F-4D97-AF65-F5344CB8AC3E}">
        <p14:creationId xmlns:p14="http://schemas.microsoft.com/office/powerpoint/2010/main" val="2293997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6DA29-96B6-2E63-7A41-959478D08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E3275-BCCA-F1CC-9894-8EB06E9C9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2F8F0-F5DC-D961-29F2-01CE7F9A89AA}"/>
              </a:ext>
            </a:extLst>
          </p:cNvPr>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Placebo had only two participants per time point after day 14, so only 5 Billion CFU data is shown</a:t>
            </a:r>
            <a:r>
              <a:rPr lang="en-US">
                <a:effectLst/>
              </a:rPr>
              <a:t> </a:t>
            </a:r>
            <a:endParaRPr lang="en-US"/>
          </a:p>
        </p:txBody>
      </p:sp>
      <p:sp>
        <p:nvSpPr>
          <p:cNvPr id="4" name="Slide Number Placeholder 3">
            <a:extLst>
              <a:ext uri="{FF2B5EF4-FFF2-40B4-BE49-F238E27FC236}">
                <a16:creationId xmlns:a16="http://schemas.microsoft.com/office/drawing/2014/main" id="{8602B96F-36AE-5457-085A-D015D22A583D}"/>
              </a:ext>
            </a:extLst>
          </p:cNvPr>
          <p:cNvSpPr>
            <a:spLocks noGrp="1"/>
          </p:cNvSpPr>
          <p:nvPr>
            <p:ph type="sldNum" sz="quarter" idx="5"/>
          </p:nvPr>
        </p:nvSpPr>
        <p:spPr/>
        <p:txBody>
          <a:bodyPr/>
          <a:lstStyle/>
          <a:p>
            <a:fld id="{9BAEB024-3694-1D47-90A0-0D95EE592C65}" type="slidenum">
              <a:rPr lang="en-US" smtClean="0"/>
              <a:t>61</a:t>
            </a:fld>
            <a:endParaRPr lang="en-US"/>
          </a:p>
        </p:txBody>
      </p:sp>
    </p:spTree>
    <p:extLst>
      <p:ext uri="{BB962C8B-B14F-4D97-AF65-F5344CB8AC3E}">
        <p14:creationId xmlns:p14="http://schemas.microsoft.com/office/powerpoint/2010/main" val="2382628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Mechanistic understanding of LP815</a:t>
            </a:r>
          </a:p>
        </p:txBody>
      </p:sp>
      <p:sp>
        <p:nvSpPr>
          <p:cNvPr id="4" name="Slide Number Placeholder 3"/>
          <p:cNvSpPr>
            <a:spLocks noGrp="1"/>
          </p:cNvSpPr>
          <p:nvPr>
            <p:ph type="sldNum" sz="quarter" idx="5"/>
          </p:nvPr>
        </p:nvSpPr>
        <p:spPr/>
        <p:txBody>
          <a:bodyPr/>
          <a:lstStyle/>
          <a:p>
            <a:fld id="{9BAEB024-3694-1D47-90A0-0D95EE592C65}" type="slidenum">
              <a:rPr lang="en-US" smtClean="0"/>
              <a:t>62</a:t>
            </a:fld>
            <a:endParaRPr lang="en-US"/>
          </a:p>
        </p:txBody>
      </p:sp>
    </p:spTree>
    <p:extLst>
      <p:ext uri="{BB962C8B-B14F-4D97-AF65-F5344CB8AC3E}">
        <p14:creationId xmlns:p14="http://schemas.microsoft.com/office/powerpoint/2010/main" val="1041437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63</a:t>
            </a:fld>
            <a:endParaRPr lang="en-US"/>
          </a:p>
        </p:txBody>
      </p:sp>
    </p:spTree>
    <p:extLst>
      <p:ext uri="{BB962C8B-B14F-4D97-AF65-F5344CB8AC3E}">
        <p14:creationId xmlns:p14="http://schemas.microsoft.com/office/powerpoint/2010/main" val="3148712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5943-31B9-5947-B8AC-54D710481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6A27F-F12E-0076-F94C-8FA2B45E4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1C928-1EBD-2724-1F67-E250649B58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CB33F5-0A89-E21F-411B-46601B9E873E}"/>
              </a:ext>
            </a:extLst>
          </p:cNvPr>
          <p:cNvSpPr>
            <a:spLocks noGrp="1"/>
          </p:cNvSpPr>
          <p:nvPr>
            <p:ph type="sldNum" sz="quarter" idx="5"/>
          </p:nvPr>
        </p:nvSpPr>
        <p:spPr/>
        <p:txBody>
          <a:bodyPr/>
          <a:lstStyle/>
          <a:p>
            <a:fld id="{168242A7-B9A9-1941-A425-710C4675CA1D}" type="slidenum">
              <a:rPr lang="en-US" smtClean="0"/>
              <a:t>64</a:t>
            </a:fld>
            <a:endParaRPr lang="en-US"/>
          </a:p>
        </p:txBody>
      </p:sp>
    </p:spTree>
    <p:extLst>
      <p:ext uri="{BB962C8B-B14F-4D97-AF65-F5344CB8AC3E}">
        <p14:creationId xmlns:p14="http://schemas.microsoft.com/office/powerpoint/2010/main" val="799694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Camille</a:t>
            </a:r>
          </a:p>
          <a:p>
            <a:endParaRPr lang="en-US">
              <a:cs typeface="Calibri"/>
            </a:endParaRPr>
          </a:p>
          <a:p>
            <a:r>
              <a:rPr lang="en-US">
                <a:cs typeface="Calibri"/>
              </a:rPr>
              <a:t>KEEP</a:t>
            </a:r>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68</a:t>
            </a:fld>
            <a:endParaRPr lang="en-US"/>
          </a:p>
        </p:txBody>
      </p:sp>
    </p:spTree>
    <p:extLst>
      <p:ext uri="{BB962C8B-B14F-4D97-AF65-F5344CB8AC3E}">
        <p14:creationId xmlns:p14="http://schemas.microsoft.com/office/powerpoint/2010/main" val="37866832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69</a:t>
            </a:fld>
            <a:endParaRPr lang="en-US"/>
          </a:p>
        </p:txBody>
      </p:sp>
    </p:spTree>
    <p:extLst>
      <p:ext uri="{BB962C8B-B14F-4D97-AF65-F5344CB8AC3E}">
        <p14:creationId xmlns:p14="http://schemas.microsoft.com/office/powerpoint/2010/main" val="28696781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774D9-05EC-0797-630D-0B90002B2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2362A-46D4-E3A3-0922-AAF03FC51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14926-724E-7A88-1304-BFB9C2AB0217}"/>
              </a:ext>
            </a:extLst>
          </p:cNvPr>
          <p:cNvSpPr>
            <a:spLocks noGrp="1"/>
          </p:cNvSpPr>
          <p:nvPr>
            <p:ph type="body" idx="1"/>
          </p:nvPr>
        </p:nvSpPr>
        <p:spPr/>
        <p:txBody>
          <a:bodyPr/>
          <a:lstStyle/>
          <a:p>
            <a:pPr marL="0" marR="115570" lvl="0" indent="0" algn="l">
              <a:lnSpc>
                <a:spcPct val="95000"/>
              </a:lnSpc>
              <a:spcBef>
                <a:spcPts val="0"/>
              </a:spcBef>
              <a:spcAft>
                <a:spcPts val="0"/>
              </a:spcAft>
              <a:buFont typeface="+mj-lt"/>
              <a:buNone/>
            </a:pPr>
            <a:r>
              <a:rPr lang="en-US" sz="6000"/>
              <a:t>Q-Bark Questionnaire:</a:t>
            </a:r>
          </a:p>
          <a:p>
            <a:pPr marL="1200150" lvl="2" indent="-285750">
              <a:buSzPts val="1000"/>
              <a:buFont typeface="Courier New" panose="02070309020205020404" pitchFamily="49" charset="0"/>
              <a:buChar char="o"/>
              <a:tabLst>
                <a:tab pos="914400" algn="l"/>
              </a:tabLst>
            </a:pPr>
            <a:r>
              <a:rPr lang="en-US" sz="1800" kern="0">
                <a:ea typeface="Calibri" panose="020F0502020204030204" pitchFamily="34" charset="0"/>
                <a:cs typeface="Calibri" panose="020F0502020204030204" pitchFamily="34" charset="0"/>
              </a:rPr>
              <a:t>Owner directed aggression</a:t>
            </a:r>
          </a:p>
          <a:p>
            <a:pPr marL="1200150" lvl="2" indent="-285750">
              <a:buSzPts val="1000"/>
              <a:buFont typeface="Courier New" panose="02070309020205020404" pitchFamily="49" charset="0"/>
              <a:buChar char="o"/>
              <a:tabLst>
                <a:tab pos="914400" algn="l"/>
              </a:tabLst>
            </a:pPr>
            <a:r>
              <a:rPr lang="en-US" sz="1800" kern="0">
                <a:effectLst/>
                <a:ea typeface="Calibri" panose="020F0502020204030204" pitchFamily="34" charset="0"/>
                <a:cs typeface="Calibri" panose="020F0502020204030204" pitchFamily="34" charset="0"/>
              </a:rPr>
              <a:t>Stranger directed aggression</a:t>
            </a:r>
          </a:p>
          <a:p>
            <a:pPr marL="1200150" lvl="2" indent="-285750">
              <a:buSzPts val="1000"/>
              <a:buFont typeface="Courier New" panose="02070309020205020404" pitchFamily="49" charset="0"/>
              <a:buChar char="o"/>
              <a:tabLst>
                <a:tab pos="914400" algn="l"/>
              </a:tabLst>
            </a:pPr>
            <a:r>
              <a:rPr lang="en-US" sz="1800" kern="0">
                <a:ea typeface="Calibri" panose="020F0502020204030204" pitchFamily="34" charset="0"/>
                <a:cs typeface="Calibri" panose="020F0502020204030204" pitchFamily="34" charset="0"/>
              </a:rPr>
              <a:t>Stranger directed fear</a:t>
            </a:r>
          </a:p>
          <a:p>
            <a:pPr marL="1200150" lvl="2" indent="-285750">
              <a:buSzPts val="1000"/>
              <a:buFont typeface="Courier New" panose="02070309020205020404" pitchFamily="49" charset="0"/>
              <a:buChar char="o"/>
              <a:tabLst>
                <a:tab pos="914400" algn="l"/>
              </a:tabLst>
            </a:pPr>
            <a:r>
              <a:rPr lang="en-US" sz="1800" kern="0">
                <a:effectLst/>
                <a:ea typeface="Calibri" panose="020F0502020204030204" pitchFamily="34" charset="0"/>
                <a:cs typeface="Calibri" panose="020F0502020204030204" pitchFamily="34" charset="0"/>
              </a:rPr>
              <a:t>Dog-directed aggression</a:t>
            </a:r>
          </a:p>
          <a:p>
            <a:pPr marL="1200150" lvl="2" indent="-285750">
              <a:buSzPts val="1000"/>
              <a:buFont typeface="Courier New" panose="02070309020205020404" pitchFamily="49" charset="0"/>
              <a:buChar char="o"/>
              <a:tabLst>
                <a:tab pos="914400" algn="l"/>
              </a:tabLst>
            </a:pPr>
            <a:r>
              <a:rPr lang="en-US" sz="1800" kern="0">
                <a:ea typeface="Calibri" panose="020F0502020204030204" pitchFamily="34" charset="0"/>
                <a:cs typeface="Calibri" panose="020F0502020204030204" pitchFamily="34" charset="0"/>
              </a:rPr>
              <a:t>Trainability</a:t>
            </a:r>
          </a:p>
          <a:p>
            <a:pPr marL="1200150" lvl="2" indent="-285750">
              <a:buSzPts val="1000"/>
              <a:buFont typeface="Courier New" panose="02070309020205020404" pitchFamily="49" charset="0"/>
              <a:buChar char="o"/>
              <a:tabLst>
                <a:tab pos="914400" algn="l"/>
              </a:tabLst>
            </a:pPr>
            <a:r>
              <a:rPr lang="en-US" sz="1800" kern="0">
                <a:effectLst/>
                <a:ea typeface="Calibri" panose="020F0502020204030204" pitchFamily="34" charset="0"/>
                <a:cs typeface="Calibri" panose="020F0502020204030204" pitchFamily="34" charset="0"/>
              </a:rPr>
              <a:t>Chasing</a:t>
            </a:r>
          </a:p>
          <a:p>
            <a:pPr marL="1200150" lvl="2" indent="-285750">
              <a:buSzPts val="1000"/>
              <a:buFont typeface="Courier New" panose="02070309020205020404" pitchFamily="49" charset="0"/>
              <a:buChar char="o"/>
              <a:tabLst>
                <a:tab pos="914400" algn="l"/>
              </a:tabLst>
            </a:pPr>
            <a:r>
              <a:rPr lang="en-US" sz="1800" kern="0">
                <a:ea typeface="Calibri" panose="020F0502020204030204" pitchFamily="34" charset="0"/>
                <a:cs typeface="Calibri" panose="020F0502020204030204" pitchFamily="34" charset="0"/>
              </a:rPr>
              <a:t>Non social fear</a:t>
            </a:r>
          </a:p>
          <a:p>
            <a:pPr marL="1200150" lvl="2" indent="-285750">
              <a:buSzPts val="1000"/>
              <a:buFont typeface="Courier New" panose="02070309020205020404" pitchFamily="49" charset="0"/>
              <a:buChar char="o"/>
              <a:tabLst>
                <a:tab pos="914400" algn="l"/>
              </a:tabLst>
            </a:pPr>
            <a:r>
              <a:rPr lang="en-US" sz="1800" kern="0">
                <a:effectLst/>
                <a:ea typeface="Calibri" panose="020F0502020204030204" pitchFamily="34" charset="0"/>
                <a:cs typeface="Calibri" panose="020F0502020204030204" pitchFamily="34" charset="0"/>
              </a:rPr>
              <a:t>Dog-directed fear</a:t>
            </a:r>
          </a:p>
          <a:p>
            <a:pPr marL="1200150" lvl="2" indent="-285750">
              <a:buSzPts val="1000"/>
              <a:buFont typeface="Courier New" panose="02070309020205020404" pitchFamily="49" charset="0"/>
              <a:buChar char="o"/>
              <a:tabLst>
                <a:tab pos="914400" algn="l"/>
              </a:tabLst>
            </a:pPr>
            <a:r>
              <a:rPr lang="en-US" sz="1800" kern="0">
                <a:ea typeface="Calibri" panose="020F0502020204030204" pitchFamily="34" charset="0"/>
                <a:cs typeface="Calibri" panose="020F0502020204030204" pitchFamily="34" charset="0"/>
              </a:rPr>
              <a:t>Separation related behavior</a:t>
            </a:r>
          </a:p>
          <a:p>
            <a:pPr marL="1200150" lvl="2" indent="-285750">
              <a:buSzPts val="1000"/>
              <a:buFont typeface="Courier New" panose="02070309020205020404" pitchFamily="49" charset="0"/>
              <a:buChar char="o"/>
              <a:tabLst>
                <a:tab pos="914400" algn="l"/>
              </a:tabLst>
            </a:pPr>
            <a:r>
              <a:rPr lang="en-US" sz="1800" kern="0">
                <a:effectLst/>
                <a:ea typeface="Calibri" panose="020F0502020204030204" pitchFamily="34" charset="0"/>
                <a:cs typeface="Calibri" panose="020F0502020204030204" pitchFamily="34" charset="0"/>
              </a:rPr>
              <a:t>Attachment or attention seeking behavior</a:t>
            </a:r>
          </a:p>
          <a:p>
            <a:pPr marL="1200150" lvl="2" indent="-285750">
              <a:buSzPts val="1000"/>
              <a:buFont typeface="Courier New" panose="02070309020205020404" pitchFamily="49" charset="0"/>
              <a:buChar char="o"/>
              <a:tabLst>
                <a:tab pos="914400" algn="l"/>
              </a:tabLst>
            </a:pPr>
            <a:r>
              <a:rPr lang="en-US" sz="1800" kern="0">
                <a:ea typeface="Calibri" panose="020F0502020204030204" pitchFamily="34" charset="0"/>
                <a:cs typeface="Calibri" panose="020F0502020204030204" pitchFamily="34" charset="0"/>
              </a:rPr>
              <a:t>Touch sensitivity</a:t>
            </a:r>
          </a:p>
          <a:p>
            <a:pPr marL="1200150" lvl="2" indent="-285750">
              <a:buSzPts val="1000"/>
              <a:buFont typeface="Courier New" panose="02070309020205020404" pitchFamily="49" charset="0"/>
              <a:buChar char="o"/>
              <a:tabLst>
                <a:tab pos="914400" algn="l"/>
              </a:tabLst>
            </a:pPr>
            <a:r>
              <a:rPr lang="en-US" sz="1800" kern="0">
                <a:effectLst/>
                <a:ea typeface="Calibri" panose="020F0502020204030204" pitchFamily="34" charset="0"/>
                <a:cs typeface="Calibri" panose="020F0502020204030204" pitchFamily="34" charset="0"/>
              </a:rPr>
              <a:t>Excitability</a:t>
            </a:r>
          </a:p>
          <a:p>
            <a:pPr marL="1200150" lvl="2" indent="-285750">
              <a:buSzPts val="1000"/>
              <a:buFont typeface="Courier New" panose="02070309020205020404" pitchFamily="49" charset="0"/>
              <a:buChar char="o"/>
              <a:tabLst>
                <a:tab pos="914400" algn="l"/>
              </a:tabLst>
            </a:pPr>
            <a:r>
              <a:rPr lang="en-US" sz="1800" kern="0">
                <a:ea typeface="Calibri" panose="020F0502020204030204" pitchFamily="34" charset="0"/>
                <a:cs typeface="Calibri" panose="020F0502020204030204" pitchFamily="34" charset="0"/>
              </a:rPr>
              <a:t>Energy</a:t>
            </a:r>
            <a:endParaRPr lang="en-US" sz="1800" kern="100">
              <a:effectLst/>
              <a:ea typeface="Calibri" panose="020F0502020204030204" pitchFamily="34" charset="0"/>
              <a:cs typeface="Times New Roman" panose="02020603050405020304" pitchFamily="18" charset="0"/>
            </a:endParaRPr>
          </a:p>
          <a:p>
            <a:pPr marL="0" marR="115570" lvl="0" indent="0" algn="l">
              <a:lnSpc>
                <a:spcPct val="95000"/>
              </a:lnSpc>
              <a:spcBef>
                <a:spcPts val="0"/>
              </a:spcBef>
              <a:spcAft>
                <a:spcPts val="0"/>
              </a:spcAft>
              <a:buFont typeface="+mj-lt"/>
              <a:buNone/>
            </a:pPr>
            <a:endParaRPr lang="en-US" sz="180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DFE71EBB-9A77-A630-5F91-6F5A5939839D}"/>
              </a:ext>
            </a:extLst>
          </p:cNvPr>
          <p:cNvSpPr>
            <a:spLocks noGrp="1"/>
          </p:cNvSpPr>
          <p:nvPr>
            <p:ph type="sldNum" sz="quarter" idx="5"/>
          </p:nvPr>
        </p:nvSpPr>
        <p:spPr/>
        <p:txBody>
          <a:bodyPr/>
          <a:lstStyle/>
          <a:p>
            <a:fld id="{168242A7-B9A9-1941-A425-710C4675CA1D}" type="slidenum">
              <a:rPr lang="en-US" smtClean="0"/>
              <a:t>70</a:t>
            </a:fld>
            <a:endParaRPr lang="en-US"/>
          </a:p>
        </p:txBody>
      </p:sp>
    </p:spTree>
    <p:extLst>
      <p:ext uri="{BB962C8B-B14F-4D97-AF65-F5344CB8AC3E}">
        <p14:creationId xmlns:p14="http://schemas.microsoft.com/office/powerpoint/2010/main" val="1044142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D8950-AAD7-798C-7311-BAA044249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C92F0-1AB4-44D9-48AF-570B8A023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EF749-03B3-4B6D-56DA-BD6BCBA85F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369360-EFB8-53F4-0F98-11CD06BE53F5}"/>
              </a:ext>
            </a:extLst>
          </p:cNvPr>
          <p:cNvSpPr>
            <a:spLocks noGrp="1"/>
          </p:cNvSpPr>
          <p:nvPr>
            <p:ph type="sldNum" sz="quarter" idx="5"/>
          </p:nvPr>
        </p:nvSpPr>
        <p:spPr/>
        <p:txBody>
          <a:bodyPr/>
          <a:lstStyle/>
          <a:p>
            <a:fld id="{168242A7-B9A9-1941-A425-710C4675CA1D}" type="slidenum">
              <a:rPr lang="en-US" smtClean="0"/>
              <a:t>72</a:t>
            </a:fld>
            <a:endParaRPr lang="en-US"/>
          </a:p>
        </p:txBody>
      </p:sp>
    </p:spTree>
    <p:extLst>
      <p:ext uri="{BB962C8B-B14F-4D97-AF65-F5344CB8AC3E}">
        <p14:creationId xmlns:p14="http://schemas.microsoft.com/office/powerpoint/2010/main" val="3767485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a:t>
            </a:r>
          </a:p>
        </p:txBody>
      </p:sp>
      <p:sp>
        <p:nvSpPr>
          <p:cNvPr id="4" name="Slide Number Placeholder 3"/>
          <p:cNvSpPr>
            <a:spLocks noGrp="1"/>
          </p:cNvSpPr>
          <p:nvPr>
            <p:ph type="sldNum" sz="quarter" idx="5"/>
          </p:nvPr>
        </p:nvSpPr>
        <p:spPr/>
        <p:txBody>
          <a:bodyPr/>
          <a:lstStyle/>
          <a:p>
            <a:fld id="{168242A7-B9A9-1941-A425-710C4675CA1D}" type="slidenum">
              <a:rPr lang="en-US" smtClean="0"/>
              <a:t>10</a:t>
            </a:fld>
            <a:endParaRPr lang="en-US"/>
          </a:p>
        </p:txBody>
      </p:sp>
    </p:spTree>
    <p:extLst>
      <p:ext uri="{BB962C8B-B14F-4D97-AF65-F5344CB8AC3E}">
        <p14:creationId xmlns:p14="http://schemas.microsoft.com/office/powerpoint/2010/main" val="192104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0F9A98-A9E0-864B-8196-D9D1391E7FA4}" type="slidenum">
              <a:rPr lang="en-US" smtClean="0"/>
              <a:t>73</a:t>
            </a:fld>
            <a:endParaRPr lang="en-US"/>
          </a:p>
        </p:txBody>
      </p:sp>
    </p:spTree>
    <p:extLst>
      <p:ext uri="{BB962C8B-B14F-4D97-AF65-F5344CB8AC3E}">
        <p14:creationId xmlns:p14="http://schemas.microsoft.com/office/powerpoint/2010/main" val="4078902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A133A-AEF9-182F-8D38-5DA44844A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FF1A8-6961-9D02-D7CE-36B2A890F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9FA01-00DF-332A-C499-3997C9CC1A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16639D-C5F5-6EB0-E6F3-A9D7D79B248C}"/>
              </a:ext>
            </a:extLst>
          </p:cNvPr>
          <p:cNvSpPr>
            <a:spLocks noGrp="1"/>
          </p:cNvSpPr>
          <p:nvPr>
            <p:ph type="sldNum" sz="quarter" idx="5"/>
          </p:nvPr>
        </p:nvSpPr>
        <p:spPr/>
        <p:txBody>
          <a:bodyPr/>
          <a:lstStyle/>
          <a:p>
            <a:fld id="{6E0F9A98-A9E0-864B-8196-D9D1391E7FA4}" type="slidenum">
              <a:rPr lang="en-US" smtClean="0"/>
              <a:t>76</a:t>
            </a:fld>
            <a:endParaRPr lang="en-US"/>
          </a:p>
        </p:txBody>
      </p:sp>
    </p:spTree>
    <p:extLst>
      <p:ext uri="{BB962C8B-B14F-4D97-AF65-F5344CB8AC3E}">
        <p14:creationId xmlns:p14="http://schemas.microsoft.com/office/powerpoint/2010/main" val="28562464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47B20-FCE6-5D0B-FD54-27530948B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69A46-75BF-16D0-27D3-CF465AD28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EB960-1A32-204A-939A-3C21B6E492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88149D-768B-9578-4FF0-3D7E79DB03BF}"/>
              </a:ext>
            </a:extLst>
          </p:cNvPr>
          <p:cNvSpPr>
            <a:spLocks noGrp="1"/>
          </p:cNvSpPr>
          <p:nvPr>
            <p:ph type="sldNum" sz="quarter" idx="5"/>
          </p:nvPr>
        </p:nvSpPr>
        <p:spPr/>
        <p:txBody>
          <a:bodyPr/>
          <a:lstStyle/>
          <a:p>
            <a:fld id="{6E0F9A98-A9E0-864B-8196-D9D1391E7FA4}" type="slidenum">
              <a:rPr lang="en-US" smtClean="0"/>
              <a:t>77</a:t>
            </a:fld>
            <a:endParaRPr lang="en-US"/>
          </a:p>
        </p:txBody>
      </p:sp>
    </p:spTree>
    <p:extLst>
      <p:ext uri="{BB962C8B-B14F-4D97-AF65-F5344CB8AC3E}">
        <p14:creationId xmlns:p14="http://schemas.microsoft.com/office/powerpoint/2010/main" val="451092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4E5AC-23E5-E0CE-B850-A14C7E4C3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54A04-8619-495A-AAAA-B69067445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2D06A-2613-53D8-8FCA-A0462FB344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ECF609-5680-DB58-E0C0-FD745CB67B94}"/>
              </a:ext>
            </a:extLst>
          </p:cNvPr>
          <p:cNvSpPr>
            <a:spLocks noGrp="1"/>
          </p:cNvSpPr>
          <p:nvPr>
            <p:ph type="sldNum" sz="quarter" idx="5"/>
          </p:nvPr>
        </p:nvSpPr>
        <p:spPr/>
        <p:txBody>
          <a:bodyPr/>
          <a:lstStyle/>
          <a:p>
            <a:fld id="{6E0F9A98-A9E0-864B-8196-D9D1391E7FA4}" type="slidenum">
              <a:rPr lang="en-US" smtClean="0"/>
              <a:t>78</a:t>
            </a:fld>
            <a:endParaRPr lang="en-US"/>
          </a:p>
        </p:txBody>
      </p:sp>
    </p:spTree>
    <p:extLst>
      <p:ext uri="{BB962C8B-B14F-4D97-AF65-F5344CB8AC3E}">
        <p14:creationId xmlns:p14="http://schemas.microsoft.com/office/powerpoint/2010/main" val="22708660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BA769-2F5F-187F-51D5-F928DE494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67ACD-1013-1A49-F481-128FE086B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44CA3-3604-1A7A-4250-83B45447E0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BA77F1-522C-6272-EA46-597DDB318175}"/>
              </a:ext>
            </a:extLst>
          </p:cNvPr>
          <p:cNvSpPr>
            <a:spLocks noGrp="1"/>
          </p:cNvSpPr>
          <p:nvPr>
            <p:ph type="sldNum" sz="quarter" idx="5"/>
          </p:nvPr>
        </p:nvSpPr>
        <p:spPr/>
        <p:txBody>
          <a:bodyPr/>
          <a:lstStyle/>
          <a:p>
            <a:fld id="{168242A7-B9A9-1941-A425-710C4675CA1D}" type="slidenum">
              <a:rPr lang="en-US" smtClean="0"/>
              <a:t>79</a:t>
            </a:fld>
            <a:endParaRPr lang="en-US"/>
          </a:p>
        </p:txBody>
      </p:sp>
    </p:spTree>
    <p:extLst>
      <p:ext uri="{BB962C8B-B14F-4D97-AF65-F5344CB8AC3E}">
        <p14:creationId xmlns:p14="http://schemas.microsoft.com/office/powerpoint/2010/main" val="15407705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80</a:t>
            </a:fld>
            <a:endParaRPr lang="en-US"/>
          </a:p>
        </p:txBody>
      </p:sp>
    </p:spTree>
    <p:extLst>
      <p:ext uri="{BB962C8B-B14F-4D97-AF65-F5344CB8AC3E}">
        <p14:creationId xmlns:p14="http://schemas.microsoft.com/office/powerpoint/2010/main" val="6346339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81</a:t>
            </a:fld>
            <a:endParaRPr lang="en-US"/>
          </a:p>
        </p:txBody>
      </p:sp>
    </p:spTree>
    <p:extLst>
      <p:ext uri="{BB962C8B-B14F-4D97-AF65-F5344CB8AC3E}">
        <p14:creationId xmlns:p14="http://schemas.microsoft.com/office/powerpoint/2010/main" val="970640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Gas and bloating is the end result, these are the MOA’s that we want the product to do. </a:t>
            </a:r>
          </a:p>
        </p:txBody>
      </p:sp>
      <p:sp>
        <p:nvSpPr>
          <p:cNvPr id="4" name="Slide Number Placeholder 3"/>
          <p:cNvSpPr>
            <a:spLocks noGrp="1"/>
          </p:cNvSpPr>
          <p:nvPr>
            <p:ph type="sldNum" sz="quarter" idx="5"/>
          </p:nvPr>
        </p:nvSpPr>
        <p:spPr/>
        <p:txBody>
          <a:bodyPr/>
          <a:lstStyle/>
          <a:p>
            <a:fld id="{168242A7-B9A9-1941-A425-710C4675CA1D}" type="slidenum">
              <a:rPr lang="en-US" smtClean="0"/>
              <a:t>13</a:t>
            </a:fld>
            <a:endParaRPr lang="en-US"/>
          </a:p>
        </p:txBody>
      </p:sp>
    </p:spTree>
    <p:extLst>
      <p:ext uri="{BB962C8B-B14F-4D97-AF65-F5344CB8AC3E}">
        <p14:creationId xmlns:p14="http://schemas.microsoft.com/office/powerpoint/2010/main" val="193400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Oats stimulate certain genes during the fermentation of Keystone</a:t>
            </a:r>
          </a:p>
        </p:txBody>
      </p:sp>
      <p:sp>
        <p:nvSpPr>
          <p:cNvPr id="4" name="Slide Number Placeholder 3"/>
          <p:cNvSpPr>
            <a:spLocks noGrp="1"/>
          </p:cNvSpPr>
          <p:nvPr>
            <p:ph type="sldNum" sz="quarter" idx="5"/>
          </p:nvPr>
        </p:nvSpPr>
        <p:spPr/>
        <p:txBody>
          <a:bodyPr/>
          <a:lstStyle/>
          <a:p>
            <a:fld id="{168242A7-B9A9-1941-A425-710C4675CA1D}" type="slidenum">
              <a:rPr lang="en-US" smtClean="0"/>
              <a:t>14</a:t>
            </a:fld>
            <a:endParaRPr lang="en-US"/>
          </a:p>
        </p:txBody>
      </p:sp>
    </p:spTree>
    <p:extLst>
      <p:ext uri="{BB962C8B-B14F-4D97-AF65-F5344CB8AC3E}">
        <p14:creationId xmlns:p14="http://schemas.microsoft.com/office/powerpoint/2010/main" val="394598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Cambria" panose="02040503050406030204" pitchFamily="18" charset="0"/>
              </a:rPr>
              <a:t>Fermented foods are products made through microbial action and the enzymatic conversion of food components. </a:t>
            </a:r>
          </a:p>
          <a:p>
            <a:endParaRPr lang="en-US" b="0" i="0">
              <a:solidFill>
                <a:srgbClr val="212121"/>
              </a:solidFill>
              <a:effectLst/>
              <a:latin typeface="Cambria" panose="02040503050406030204" pitchFamily="18" charset="0"/>
            </a:endParaRPr>
          </a:p>
          <a:p>
            <a:r>
              <a:rPr lang="en-US" b="0" i="0">
                <a:solidFill>
                  <a:srgbClr val="212121"/>
                </a:solidFill>
                <a:effectLst/>
                <a:latin typeface="Cambria" panose="02040503050406030204" pitchFamily="18" charset="0"/>
              </a:rPr>
              <a:t>Replace with Brooke’s version</a:t>
            </a:r>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15</a:t>
            </a:fld>
            <a:endParaRPr lang="en-US"/>
          </a:p>
        </p:txBody>
      </p:sp>
    </p:spTree>
    <p:extLst>
      <p:ext uri="{BB962C8B-B14F-4D97-AF65-F5344CB8AC3E}">
        <p14:creationId xmlns:p14="http://schemas.microsoft.com/office/powerpoint/2010/main" val="1454373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2E69B-20FF-BD79-2B5A-8CF74F254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2897C-577A-E7D5-CF35-851DCAC3D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92F42-EFA2-FAFB-7F45-59ADD27948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Helvetica" pitchFamily="2" charset="0"/>
              </a:rPr>
              <a:t>These two strains have been shown to regulate the immune system.  Took intestinal epithelial cells and added Keystone.  We saw an increase in two </a:t>
            </a:r>
            <a:r>
              <a:rPr lang="en-US" sz="1200" err="1">
                <a:effectLst/>
                <a:latin typeface="Helvetica" pitchFamily="2" charset="0"/>
              </a:rPr>
              <a:t>chemotaxic</a:t>
            </a:r>
            <a:r>
              <a:rPr lang="en-US" sz="1200">
                <a:effectLst/>
                <a:latin typeface="Helvetica" pitchFamily="2" charset="0"/>
              </a:rPr>
              <a:t> cytokines or chemokines, IL-6 and CXCL-8.  Initially it sounds like these markers are inflammatory, but we know from the literature and work done on these bacterial strains that we will see an increase in these cytokines.  They aren’t involved in inflammation at all, but rather they are involved in maintaining a healthy intestinal epithelium.  We see an increase in these signal molecules, so the next step was to look at wound healing assays.</a:t>
            </a:r>
          </a:p>
          <a:p>
            <a:endParaRPr lang="en-US"/>
          </a:p>
        </p:txBody>
      </p:sp>
      <p:sp>
        <p:nvSpPr>
          <p:cNvPr id="4" name="Slide Number Placeholder 3">
            <a:extLst>
              <a:ext uri="{FF2B5EF4-FFF2-40B4-BE49-F238E27FC236}">
                <a16:creationId xmlns:a16="http://schemas.microsoft.com/office/drawing/2014/main" id="{4384D477-4BDD-EE23-9480-7E873AE06E9E}"/>
              </a:ext>
            </a:extLst>
          </p:cNvPr>
          <p:cNvSpPr>
            <a:spLocks noGrp="1"/>
          </p:cNvSpPr>
          <p:nvPr>
            <p:ph type="sldNum" sz="quarter" idx="5"/>
          </p:nvPr>
        </p:nvSpPr>
        <p:spPr/>
        <p:txBody>
          <a:bodyPr/>
          <a:lstStyle/>
          <a:p>
            <a:fld id="{168242A7-B9A9-1941-A425-710C4675CA1D}" type="slidenum">
              <a:rPr lang="en-US" smtClean="0"/>
              <a:t>17</a:t>
            </a:fld>
            <a:endParaRPr lang="en-US"/>
          </a:p>
        </p:txBody>
      </p:sp>
    </p:spTree>
    <p:extLst>
      <p:ext uri="{BB962C8B-B14F-4D97-AF65-F5344CB8AC3E}">
        <p14:creationId xmlns:p14="http://schemas.microsoft.com/office/powerpoint/2010/main" val="2699495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E81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69848744-EEE5-35B4-C2EE-B1E7F4468EF6}"/>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7" name="Picture 6" descr="A white text on a black background&#10;&#10;AI-generated content may be incorrect.">
            <a:extLst>
              <a:ext uri="{FF2B5EF4-FFF2-40B4-BE49-F238E27FC236}">
                <a16:creationId xmlns:a16="http://schemas.microsoft.com/office/drawing/2014/main" id="{3FB51065-8E75-F009-B22E-95FB42AB36F9}"/>
              </a:ext>
            </a:extLst>
          </p:cNvPr>
          <p:cNvPicPr>
            <a:picLocks noChangeAspect="1"/>
          </p:cNvPicPr>
          <p:nvPr userDrawn="1"/>
        </p:nvPicPr>
        <p:blipFill>
          <a:blip r:embed="rId2"/>
          <a:stretch>
            <a:fillRect/>
          </a:stretch>
        </p:blipFill>
        <p:spPr>
          <a:xfrm>
            <a:off x="375992" y="760755"/>
            <a:ext cx="4427828" cy="806037"/>
          </a:xfrm>
          <a:prstGeom prst="rect">
            <a:avLst/>
          </a:prstGeom>
        </p:spPr>
      </p:pic>
    </p:spTree>
    <p:extLst>
      <p:ext uri="{BB962C8B-B14F-4D97-AF65-F5344CB8AC3E}">
        <p14:creationId xmlns:p14="http://schemas.microsoft.com/office/powerpoint/2010/main" val="3096367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F31E-CDC4-6229-E20D-A2548A5C0123}"/>
              </a:ext>
            </a:extLst>
          </p:cNvPr>
          <p:cNvSpPr>
            <a:spLocks noGrp="1"/>
          </p:cNvSpPr>
          <p:nvPr>
            <p:ph type="title"/>
          </p:nvPr>
        </p:nvSpPr>
        <p:spPr/>
        <p:txBody>
          <a:bodyPr/>
          <a:lstStyle/>
          <a:p>
            <a:r>
              <a:rPr lang="en-US"/>
              <a:t>Click to edit Master title style</a:t>
            </a:r>
          </a:p>
        </p:txBody>
      </p:sp>
      <p:pic>
        <p:nvPicPr>
          <p:cNvPr id="6" name="Picture 5" descr="A picture containing graphics, creativity, art&#10;&#10;Description automatically generated with medium confidence">
            <a:extLst>
              <a:ext uri="{FF2B5EF4-FFF2-40B4-BE49-F238E27FC236}">
                <a16:creationId xmlns:a16="http://schemas.microsoft.com/office/drawing/2014/main" id="{37DC64A2-7FEC-D76B-1292-41BB725E86A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7" name="Straight Connector 6">
            <a:extLst>
              <a:ext uri="{FF2B5EF4-FFF2-40B4-BE49-F238E27FC236}">
                <a16:creationId xmlns:a16="http://schemas.microsoft.com/office/drawing/2014/main" id="{D6C79E05-50CC-EE6F-F646-59789CACABA3}"/>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9A757D7-7027-AAE9-6892-CA25830B305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5" name="Slide Number Placeholder 15">
            <a:extLst>
              <a:ext uri="{FF2B5EF4-FFF2-40B4-BE49-F238E27FC236}">
                <a16:creationId xmlns:a16="http://schemas.microsoft.com/office/drawing/2014/main" id="{2314D849-F785-EB38-13C1-599BDEA6FED8}"/>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6183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EBF4-B4FC-5401-3055-0198B0DD9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61F81-FB3B-9516-4382-453C18DDEF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C27033-F043-9E99-0AB3-3564799EB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descr="A picture containing graphics, creativity, art&#10;&#10;Description automatically generated with medium confidence">
            <a:extLst>
              <a:ext uri="{FF2B5EF4-FFF2-40B4-BE49-F238E27FC236}">
                <a16:creationId xmlns:a16="http://schemas.microsoft.com/office/drawing/2014/main" id="{10C737EE-3DF0-EA95-0921-F7902507E559}"/>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8" name="Straight Connector 7">
            <a:extLst>
              <a:ext uri="{FF2B5EF4-FFF2-40B4-BE49-F238E27FC236}">
                <a16:creationId xmlns:a16="http://schemas.microsoft.com/office/drawing/2014/main" id="{944A583C-C2DB-06EB-25F2-603665938EB8}"/>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5BF83290-7AF3-9099-9426-1909D49DA790}"/>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F8B45F42-79AF-72E5-7082-0B9F3A1B9391}"/>
              </a:ext>
            </a:extLst>
          </p:cNvPr>
          <p:cNvSpPr txBox="1">
            <a:spLocks/>
          </p:cNvSpPr>
          <p:nvPr userDrawn="1"/>
        </p:nvSpPr>
        <p:spPr>
          <a:xfrm>
            <a:off x="10548747" y="6355588"/>
            <a:ext cx="805051" cy="365125"/>
          </a:xfrm>
          <a:prstGeom prst="rect">
            <a:avLst/>
          </a:prstGeom>
        </p:spPr>
        <p:txBody>
          <a:bodyPr/>
          <a:lstStyle>
            <a:defPPr>
              <a:defRPr lang="en-US"/>
            </a:defPPr>
            <a:lvl1pPr marL="0" algn="r"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944635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picture containing graphics, creativity, art&#10;&#10;Description automatically generated with medium confidence">
            <a:extLst>
              <a:ext uri="{FF2B5EF4-FFF2-40B4-BE49-F238E27FC236}">
                <a16:creationId xmlns:a16="http://schemas.microsoft.com/office/drawing/2014/main" id="{F656CC56-4C28-E87F-0D83-B904D17C6D02}"/>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6" name="Straight Connector 5">
            <a:extLst>
              <a:ext uri="{FF2B5EF4-FFF2-40B4-BE49-F238E27FC236}">
                <a16:creationId xmlns:a16="http://schemas.microsoft.com/office/drawing/2014/main" id="{D2740936-2D7F-CC6F-2A32-80E423501626}"/>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428123A-B17E-C439-321E-19F744F4BE31}"/>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2" name="Slide Number Placeholder 15">
            <a:extLst>
              <a:ext uri="{FF2B5EF4-FFF2-40B4-BE49-F238E27FC236}">
                <a16:creationId xmlns:a16="http://schemas.microsoft.com/office/drawing/2014/main" id="{27DE4306-04D1-6F28-9476-C550ADE1DFF7}"/>
              </a:ext>
            </a:extLst>
          </p:cNvPr>
          <p:cNvSpPr>
            <a:spLocks noGrp="1"/>
          </p:cNvSpPr>
          <p:nvPr>
            <p:ph type="sldNum" sz="quarter" idx="14"/>
          </p:nvPr>
        </p:nvSpPr>
        <p:spPr>
          <a:xfrm>
            <a:off x="10611678" y="6346663"/>
            <a:ext cx="742122" cy="365125"/>
          </a:xfrm>
          <a:prstGeom prst="rect">
            <a:avLst/>
          </a:prstGeom>
        </p:spPr>
        <p:txBody>
          <a:bodyPr/>
          <a:lstStyle>
            <a:lvl1pP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097143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1E8197"/>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F05FCD-2918-C058-E5F1-C8DB01FD900E}"/>
              </a:ext>
            </a:extLst>
          </p:cNvPr>
          <p:cNvSpPr txBox="1"/>
          <p:nvPr userDrawn="1"/>
        </p:nvSpPr>
        <p:spPr>
          <a:xfrm>
            <a:off x="359007" y="3378302"/>
            <a:ext cx="6742390" cy="461665"/>
          </a:xfrm>
          <a:prstGeom prst="rect">
            <a:avLst/>
          </a:prstGeom>
          <a:noFill/>
        </p:spPr>
        <p:txBody>
          <a:bodyPr wrap="square">
            <a:spAutoFit/>
          </a:bodyPr>
          <a:lstStyle/>
          <a:p>
            <a:r>
              <a:rPr lang="en-US" sz="2400">
                <a:solidFill>
                  <a:schemeClr val="bg1"/>
                </a:solidFill>
              </a:rPr>
              <a:t>Improving health through microbiome innovation</a:t>
            </a:r>
          </a:p>
        </p:txBody>
      </p:sp>
      <p:sp>
        <p:nvSpPr>
          <p:cNvPr id="7" name="TextBox 6">
            <a:extLst>
              <a:ext uri="{FF2B5EF4-FFF2-40B4-BE49-F238E27FC236}">
                <a16:creationId xmlns:a16="http://schemas.microsoft.com/office/drawing/2014/main" id="{EFDD1EE1-46BE-ED79-6BB7-E93249F92062}"/>
              </a:ext>
            </a:extLst>
          </p:cNvPr>
          <p:cNvSpPr txBox="1"/>
          <p:nvPr userDrawn="1"/>
        </p:nvSpPr>
        <p:spPr>
          <a:xfrm>
            <a:off x="359007" y="5601671"/>
            <a:ext cx="5943079" cy="307777"/>
          </a:xfrm>
          <a:prstGeom prst="rect">
            <a:avLst/>
          </a:prstGeom>
          <a:noFill/>
        </p:spPr>
        <p:txBody>
          <a:bodyPr wrap="square" rtlCol="0">
            <a:spAutoFit/>
          </a:bodyPr>
          <a:lstStyle/>
          <a:p>
            <a:r>
              <a:rPr lang="en-US" sz="1400">
                <a:solidFill>
                  <a:schemeClr val="bg1"/>
                </a:solidFill>
              </a:rPr>
              <a:t>777 29</a:t>
            </a:r>
            <a:r>
              <a:rPr lang="en-US" sz="1400" baseline="30000">
                <a:solidFill>
                  <a:schemeClr val="bg1"/>
                </a:solidFill>
              </a:rPr>
              <a:t>th</a:t>
            </a:r>
            <a:r>
              <a:rPr lang="en-US" sz="1400">
                <a:solidFill>
                  <a:schemeClr val="bg1"/>
                </a:solidFill>
              </a:rPr>
              <a:t> St #400 |  Boulder, CO 80303|  </a:t>
            </a:r>
            <a:r>
              <a:rPr lang="en-US" sz="1400" err="1">
                <a:solidFill>
                  <a:schemeClr val="bg1"/>
                </a:solidFill>
              </a:rPr>
              <a:t>verbbiotics.com</a:t>
            </a:r>
            <a:endParaRPr lang="en-US" sz="1400">
              <a:solidFill>
                <a:schemeClr val="bg1"/>
              </a:solidFill>
            </a:endParaRPr>
          </a:p>
        </p:txBody>
      </p:sp>
      <p:pic>
        <p:nvPicPr>
          <p:cNvPr id="11" name="Picture 10" descr="A picture containing circle, colorfulness, art, sphere&#10;&#10;Description automatically generated">
            <a:extLst>
              <a:ext uri="{FF2B5EF4-FFF2-40B4-BE49-F238E27FC236}">
                <a16:creationId xmlns:a16="http://schemas.microsoft.com/office/drawing/2014/main" id="{A061F6B3-E774-4F90-E158-E6FE8DE57151}"/>
              </a:ext>
            </a:extLst>
          </p:cNvPr>
          <p:cNvPicPr>
            <a:picLocks noChangeAspect="1"/>
          </p:cNvPicPr>
          <p:nvPr userDrawn="1"/>
        </p:nvPicPr>
        <p:blipFill rotWithShape="1">
          <a:blip r:embed="rId2"/>
          <a:srcRect l="-3651" t="31166" r="27645" b="21423"/>
          <a:stretch/>
        </p:blipFill>
        <p:spPr>
          <a:xfrm>
            <a:off x="4847738" y="-42560"/>
            <a:ext cx="7344262" cy="6389223"/>
          </a:xfrm>
          <a:prstGeom prst="rect">
            <a:avLst/>
          </a:prstGeom>
        </p:spPr>
      </p:pic>
      <p:sp>
        <p:nvSpPr>
          <p:cNvPr id="2" name="Footer Placeholder 4">
            <a:extLst>
              <a:ext uri="{FF2B5EF4-FFF2-40B4-BE49-F238E27FC236}">
                <a16:creationId xmlns:a16="http://schemas.microsoft.com/office/drawing/2014/main" id="{03445F6A-BF7D-5E8E-0087-6FD4E065ADC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3" name="Picture 2" descr="A white text on a black background&#10;&#10;AI-generated content may be incorrect.">
            <a:extLst>
              <a:ext uri="{FF2B5EF4-FFF2-40B4-BE49-F238E27FC236}">
                <a16:creationId xmlns:a16="http://schemas.microsoft.com/office/drawing/2014/main" id="{524FC700-52A7-B6C9-9E2E-5666D3729235}"/>
              </a:ext>
            </a:extLst>
          </p:cNvPr>
          <p:cNvPicPr>
            <a:picLocks noChangeAspect="1"/>
          </p:cNvPicPr>
          <p:nvPr userDrawn="1"/>
        </p:nvPicPr>
        <p:blipFill>
          <a:blip r:embed="rId3"/>
          <a:stretch>
            <a:fillRect/>
          </a:stretch>
        </p:blipFill>
        <p:spPr>
          <a:xfrm>
            <a:off x="297856" y="2649859"/>
            <a:ext cx="4280079" cy="779141"/>
          </a:xfrm>
          <a:prstGeom prst="rect">
            <a:avLst/>
          </a:prstGeom>
        </p:spPr>
      </p:pic>
    </p:spTree>
    <p:extLst>
      <p:ext uri="{BB962C8B-B14F-4D97-AF65-F5344CB8AC3E}">
        <p14:creationId xmlns:p14="http://schemas.microsoft.com/office/powerpoint/2010/main" val="1104288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F05FCD-2918-C058-E5F1-C8DB01FD900E}"/>
              </a:ext>
            </a:extLst>
          </p:cNvPr>
          <p:cNvSpPr txBox="1"/>
          <p:nvPr userDrawn="1"/>
        </p:nvSpPr>
        <p:spPr>
          <a:xfrm>
            <a:off x="770237" y="3366507"/>
            <a:ext cx="6099858" cy="461665"/>
          </a:xfrm>
          <a:prstGeom prst="rect">
            <a:avLst/>
          </a:prstGeom>
          <a:noFill/>
        </p:spPr>
        <p:txBody>
          <a:bodyPr wrap="square">
            <a:spAutoFit/>
          </a:bodyPr>
          <a:lstStyle/>
          <a:p>
            <a:r>
              <a:rPr lang="en-US" sz="2400">
                <a:solidFill>
                  <a:schemeClr val="tx1"/>
                </a:solidFill>
              </a:rPr>
              <a:t>Science Minds. Working for Humankind.</a:t>
            </a:r>
          </a:p>
        </p:txBody>
      </p:sp>
      <p:pic>
        <p:nvPicPr>
          <p:cNvPr id="11" name="Picture 10" descr="A picture containing circle, colorfulness, art, sphere&#10;&#10;Description automatically generated">
            <a:extLst>
              <a:ext uri="{FF2B5EF4-FFF2-40B4-BE49-F238E27FC236}">
                <a16:creationId xmlns:a16="http://schemas.microsoft.com/office/drawing/2014/main" id="{A061F6B3-E774-4F90-E158-E6FE8DE57151}"/>
              </a:ext>
            </a:extLst>
          </p:cNvPr>
          <p:cNvPicPr>
            <a:picLocks noChangeAspect="1"/>
          </p:cNvPicPr>
          <p:nvPr userDrawn="1"/>
        </p:nvPicPr>
        <p:blipFill rotWithShape="1">
          <a:blip r:embed="rId2"/>
          <a:srcRect l="-3651" t="31166" r="27645" b="21423"/>
          <a:stretch/>
        </p:blipFill>
        <p:spPr>
          <a:xfrm>
            <a:off x="4847738" y="-1"/>
            <a:ext cx="7344262" cy="6389223"/>
          </a:xfrm>
          <a:prstGeom prst="rect">
            <a:avLst/>
          </a:prstGeom>
        </p:spPr>
      </p:pic>
      <p:sp>
        <p:nvSpPr>
          <p:cNvPr id="3" name="Footer Placeholder 4">
            <a:extLst>
              <a:ext uri="{FF2B5EF4-FFF2-40B4-BE49-F238E27FC236}">
                <a16:creationId xmlns:a16="http://schemas.microsoft.com/office/drawing/2014/main" id="{0F96DEF0-1F32-4DCB-B395-BDA55B3A5B9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pic>
        <p:nvPicPr>
          <p:cNvPr id="4" name="Picture 3">
            <a:extLst>
              <a:ext uri="{FF2B5EF4-FFF2-40B4-BE49-F238E27FC236}">
                <a16:creationId xmlns:a16="http://schemas.microsoft.com/office/drawing/2014/main" id="{AC41199B-8DAB-B4F5-7C8D-B3E6CF165015}"/>
              </a:ext>
            </a:extLst>
          </p:cNvPr>
          <p:cNvPicPr>
            <a:picLocks noChangeAspect="1"/>
          </p:cNvPicPr>
          <p:nvPr userDrawn="1"/>
        </p:nvPicPr>
        <p:blipFill>
          <a:blip r:embed="rId3"/>
          <a:srcRect/>
          <a:stretch/>
        </p:blipFill>
        <p:spPr>
          <a:xfrm>
            <a:off x="696362" y="2602467"/>
            <a:ext cx="4198021" cy="764040"/>
          </a:xfrm>
          <a:prstGeom prst="rect">
            <a:avLst/>
          </a:prstGeom>
        </p:spPr>
      </p:pic>
      <p:sp>
        <p:nvSpPr>
          <p:cNvPr id="2" name="TextBox 1">
            <a:extLst>
              <a:ext uri="{FF2B5EF4-FFF2-40B4-BE49-F238E27FC236}">
                <a16:creationId xmlns:a16="http://schemas.microsoft.com/office/drawing/2014/main" id="{2B033CD8-D402-EB4B-54C9-F7FF6AF60719}"/>
              </a:ext>
            </a:extLst>
          </p:cNvPr>
          <p:cNvSpPr txBox="1"/>
          <p:nvPr userDrawn="1"/>
        </p:nvSpPr>
        <p:spPr>
          <a:xfrm>
            <a:off x="770237" y="5647838"/>
            <a:ext cx="5943079" cy="338554"/>
          </a:xfrm>
          <a:prstGeom prst="rect">
            <a:avLst/>
          </a:prstGeom>
          <a:noFill/>
        </p:spPr>
        <p:txBody>
          <a:bodyPr wrap="square" rtlCol="0">
            <a:spAutoFit/>
          </a:bodyPr>
          <a:lstStyle/>
          <a:p>
            <a:r>
              <a:rPr lang="en-US" sz="1600">
                <a:solidFill>
                  <a:schemeClr val="tx1"/>
                </a:solidFill>
              </a:rPr>
              <a:t>777 29</a:t>
            </a:r>
            <a:r>
              <a:rPr lang="en-US" sz="1600" baseline="30000">
                <a:solidFill>
                  <a:schemeClr val="tx1"/>
                </a:solidFill>
              </a:rPr>
              <a:t>th</a:t>
            </a:r>
            <a:r>
              <a:rPr lang="en-US" sz="1600">
                <a:solidFill>
                  <a:schemeClr val="tx1"/>
                </a:solidFill>
              </a:rPr>
              <a:t> St #400 |  Boulder, CO 80303|  </a:t>
            </a:r>
            <a:r>
              <a:rPr lang="en-US" sz="1600" err="1">
                <a:solidFill>
                  <a:schemeClr val="tx1"/>
                </a:solidFill>
              </a:rPr>
              <a:t>verbbiotics.com</a:t>
            </a:r>
            <a:endParaRPr lang="en-US" sz="1600">
              <a:solidFill>
                <a:schemeClr val="tx1"/>
              </a:solidFill>
            </a:endParaRPr>
          </a:p>
        </p:txBody>
      </p:sp>
    </p:spTree>
    <p:extLst>
      <p:ext uri="{BB962C8B-B14F-4D97-AF65-F5344CB8AC3E}">
        <p14:creationId xmlns:p14="http://schemas.microsoft.com/office/powerpoint/2010/main" val="1722238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7C67-379C-AA81-58FB-79795263B8E5}"/>
              </a:ext>
            </a:extLst>
          </p:cNvPr>
          <p:cNvSpPr>
            <a:spLocks noGrp="1"/>
          </p:cNvSpPr>
          <p:nvPr>
            <p:ph type="title"/>
          </p:nvPr>
        </p:nvSpPr>
        <p:spPr/>
        <p:txBody>
          <a:bodyPr>
            <a:normAutofit/>
          </a:bodyPr>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30C68DA3-D536-F571-05F1-6E2023514502}"/>
              </a:ext>
            </a:extLst>
          </p:cNvPr>
          <p:cNvSpPr>
            <a:spLocks noGrp="1"/>
          </p:cNvSpPr>
          <p:nvPr>
            <p:ph idx="1"/>
          </p:nvPr>
        </p:nvSpPr>
        <p:spPr/>
        <p:txBody>
          <a:bodyPr/>
          <a:lstStyle>
            <a:lvl1pPr>
              <a:lnSpc>
                <a:spcPct val="100000"/>
              </a:lnSpc>
              <a:buClr>
                <a:schemeClr val="accent1"/>
              </a:buClr>
              <a:defRPr>
                <a:solidFill>
                  <a:srgbClr val="1E8197"/>
                </a:solidFill>
              </a:defRPr>
            </a:lvl1pPr>
            <a:lvl2pPr>
              <a:lnSpc>
                <a:spcPct val="100000"/>
              </a:lnSpc>
              <a:buClr>
                <a:schemeClr val="accent1"/>
              </a:buClr>
              <a:defRPr>
                <a:solidFill>
                  <a:srgbClr val="1E8197"/>
                </a:solidFill>
              </a:defRPr>
            </a:lvl2pPr>
            <a:lvl3pPr>
              <a:lnSpc>
                <a:spcPct val="100000"/>
              </a:lnSpc>
              <a:buClr>
                <a:schemeClr val="accent1"/>
              </a:buClr>
              <a:defRPr>
                <a:solidFill>
                  <a:srgbClr val="1E8197"/>
                </a:solidFill>
              </a:defRPr>
            </a:lvl3pPr>
            <a:lvl4pPr>
              <a:lnSpc>
                <a:spcPct val="100000"/>
              </a:lnSpc>
              <a:buClr>
                <a:schemeClr val="accent1"/>
              </a:buClr>
              <a:defRPr>
                <a:solidFill>
                  <a:srgbClr val="1E8197"/>
                </a:solidFill>
              </a:defRPr>
            </a:lvl4pPr>
            <a:lvl5pPr>
              <a:lnSpc>
                <a:spcPct val="100000"/>
              </a:lnSpc>
              <a:buClr>
                <a:schemeClr val="accent1"/>
              </a:buClr>
              <a:defRPr>
                <a:solidFill>
                  <a:srgbClr val="1E819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03DB41F-E4AB-1CDE-9480-A69C5910D638}"/>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0528B4C-A870-0667-23A4-12F05E446E4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F3AF63E2-CB32-8770-CD65-F7D26594C70C}"/>
              </a:ext>
            </a:extLst>
          </p:cNvPr>
          <p:cNvSpPr>
            <a:spLocks noGrp="1"/>
          </p:cNvSpPr>
          <p:nvPr>
            <p:ph type="sldNum" sz="quarter" idx="14"/>
          </p:nvPr>
        </p:nvSpPr>
        <p:spPr>
          <a:xfrm>
            <a:off x="10611678" y="6346663"/>
            <a:ext cx="742122" cy="365125"/>
          </a:xfrm>
          <a:prstGeom prst="rect">
            <a:avLst/>
          </a:prstGeom>
        </p:spPr>
        <p:txBody>
          <a:bodyPr/>
          <a:lstStyle>
            <a:lvl1pPr>
              <a:defRPr sz="1000">
                <a:solidFill>
                  <a:srgbClr val="1E8197"/>
                </a:solidFill>
              </a:defRPr>
            </a:lvl1pPr>
          </a:lstStyle>
          <a:p>
            <a:r>
              <a:rPr lang="en-US"/>
              <a:t>PAGE </a:t>
            </a:r>
            <a:fld id="{BDBF9DCE-55C5-154E-AC34-7A0AB594817D}" type="slidenum">
              <a:rPr lang="en-US" smtClean="0"/>
              <a:pPr/>
              <a:t>‹#›</a:t>
            </a:fld>
            <a:endParaRPr lang="en-US"/>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3AB728F6-1BEB-3634-A6B3-52BF9CB138F4}"/>
              </a:ext>
            </a:extLst>
          </p:cNvPr>
          <p:cNvPicPr>
            <a:picLocks noChangeAspect="1"/>
          </p:cNvPicPr>
          <p:nvPr userDrawn="1"/>
        </p:nvPicPr>
        <p:blipFill>
          <a:blip r:embed="rId2"/>
          <a:stretch>
            <a:fillRect/>
          </a:stretch>
        </p:blipFill>
        <p:spPr>
          <a:xfrm>
            <a:off x="11593429" y="303229"/>
            <a:ext cx="469425" cy="469425"/>
          </a:xfrm>
          <a:prstGeom prst="rect">
            <a:avLst/>
          </a:prstGeom>
        </p:spPr>
      </p:pic>
    </p:spTree>
    <p:extLst>
      <p:ext uri="{BB962C8B-B14F-4D97-AF65-F5344CB8AC3E}">
        <p14:creationId xmlns:p14="http://schemas.microsoft.com/office/powerpoint/2010/main" val="175363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descr="A picture containing graphics, creativity, art&#10;&#10;Description automatically generated with medium confidence">
            <a:extLst>
              <a:ext uri="{FF2B5EF4-FFF2-40B4-BE49-F238E27FC236}">
                <a16:creationId xmlns:a16="http://schemas.microsoft.com/office/drawing/2014/main" id="{60C4D421-56E1-8240-365B-2672E6C63DE6}"/>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3" name="Straight Connector 2">
            <a:extLst>
              <a:ext uri="{FF2B5EF4-FFF2-40B4-BE49-F238E27FC236}">
                <a16:creationId xmlns:a16="http://schemas.microsoft.com/office/drawing/2014/main" id="{034E0E06-C467-6365-6588-79EEDEE424CB}"/>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A2F4099E-EFA1-5F36-019A-F333245232F7}"/>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2349910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F31E-CDC4-6229-E20D-A2548A5C0123}"/>
              </a:ext>
            </a:extLst>
          </p:cNvPr>
          <p:cNvSpPr>
            <a:spLocks noGrp="1"/>
          </p:cNvSpPr>
          <p:nvPr>
            <p:ph type="title"/>
          </p:nvPr>
        </p:nvSpPr>
        <p:spPr/>
        <p:txBody>
          <a:bodyPr/>
          <a:lstStyle/>
          <a:p>
            <a:r>
              <a:rPr lang="en-US"/>
              <a:t>Click to edit Master title style</a:t>
            </a:r>
          </a:p>
        </p:txBody>
      </p:sp>
      <p:pic>
        <p:nvPicPr>
          <p:cNvPr id="6" name="Picture 5" descr="A picture containing graphics, creativity, art&#10;&#10;Description automatically generated with medium confidence">
            <a:extLst>
              <a:ext uri="{FF2B5EF4-FFF2-40B4-BE49-F238E27FC236}">
                <a16:creationId xmlns:a16="http://schemas.microsoft.com/office/drawing/2014/main" id="{37DC64A2-7FEC-D76B-1292-41BB725E86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cxnSp>
        <p:nvCxnSpPr>
          <p:cNvPr id="7" name="Straight Connector 6">
            <a:extLst>
              <a:ext uri="{FF2B5EF4-FFF2-40B4-BE49-F238E27FC236}">
                <a16:creationId xmlns:a16="http://schemas.microsoft.com/office/drawing/2014/main" id="{D6C79E05-50CC-EE6F-F646-59789CACABA3}"/>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9A757D7-7027-AAE9-6892-CA25830B305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5" name="Slide Number Placeholder 15">
            <a:extLst>
              <a:ext uri="{FF2B5EF4-FFF2-40B4-BE49-F238E27FC236}">
                <a16:creationId xmlns:a16="http://schemas.microsoft.com/office/drawing/2014/main" id="{2314D849-F785-EB38-13C1-599BDEA6FED8}"/>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240615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1E81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69848744-EEE5-35B4-C2EE-B1E7F4468EF6}"/>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5" name="Picture 4" descr="A person in a body suit&#10;&#10;Description automatically generated">
            <a:extLst>
              <a:ext uri="{FF2B5EF4-FFF2-40B4-BE49-F238E27FC236}">
                <a16:creationId xmlns:a16="http://schemas.microsoft.com/office/drawing/2014/main" id="{BD85399E-CDEE-FDF3-94D8-DD3AC2F78A0C}"/>
              </a:ext>
            </a:extLst>
          </p:cNvPr>
          <p:cNvPicPr>
            <a:picLocks noChangeAspect="1"/>
          </p:cNvPicPr>
          <p:nvPr userDrawn="1"/>
        </p:nvPicPr>
        <p:blipFill rotWithShape="1">
          <a:blip r:embed="rId2"/>
          <a:srcRect l="-2398" t="4596" r="1103" b="24375"/>
          <a:stretch/>
        </p:blipFill>
        <p:spPr>
          <a:xfrm>
            <a:off x="5513039" y="0"/>
            <a:ext cx="7015843" cy="6858000"/>
          </a:xfrm>
          <a:prstGeom prst="rect">
            <a:avLst/>
          </a:prstGeom>
        </p:spPr>
      </p:pic>
      <p:pic>
        <p:nvPicPr>
          <p:cNvPr id="8" name="Picture 7" descr="A white text on a black background&#10;&#10;AI-generated content may be incorrect.">
            <a:extLst>
              <a:ext uri="{FF2B5EF4-FFF2-40B4-BE49-F238E27FC236}">
                <a16:creationId xmlns:a16="http://schemas.microsoft.com/office/drawing/2014/main" id="{20551837-BFDC-2CC6-D678-1F7551DF8D82}"/>
              </a:ext>
            </a:extLst>
          </p:cNvPr>
          <p:cNvPicPr>
            <a:picLocks noChangeAspect="1"/>
          </p:cNvPicPr>
          <p:nvPr userDrawn="1"/>
        </p:nvPicPr>
        <p:blipFill>
          <a:blip r:embed="rId3"/>
          <a:stretch>
            <a:fillRect/>
          </a:stretch>
        </p:blipFill>
        <p:spPr>
          <a:xfrm>
            <a:off x="375992" y="760755"/>
            <a:ext cx="4427828" cy="806037"/>
          </a:xfrm>
          <a:prstGeom prst="rect">
            <a:avLst/>
          </a:prstGeom>
        </p:spPr>
      </p:pic>
    </p:spTree>
    <p:extLst>
      <p:ext uri="{BB962C8B-B14F-4D97-AF65-F5344CB8AC3E}">
        <p14:creationId xmlns:p14="http://schemas.microsoft.com/office/powerpoint/2010/main" val="492013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51DEA379-93B7-4097-D0C6-9F404E00072B}"/>
              </a:ext>
            </a:extLst>
          </p:cNvPr>
          <p:cNvPicPr>
            <a:picLocks noChangeAspect="1"/>
          </p:cNvPicPr>
          <p:nvPr userDrawn="1"/>
        </p:nvPicPr>
        <p:blipFill>
          <a:blip r:embed="rId2"/>
          <a:srcRect/>
          <a:stretch/>
        </p:blipFill>
        <p:spPr>
          <a:xfrm>
            <a:off x="696362" y="785694"/>
            <a:ext cx="4198021" cy="764040"/>
          </a:xfrm>
          <a:prstGeom prst="rect">
            <a:avLst/>
          </a:prstGeom>
        </p:spPr>
      </p:pic>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012E04-1423-7218-9602-C564AD819925}"/>
              </a:ext>
            </a:extLst>
          </p:cNvPr>
          <p:cNvCxnSpPr/>
          <p:nvPr userDrawn="1"/>
        </p:nvCxnSpPr>
        <p:spPr>
          <a:xfrm>
            <a:off x="770238" y="5935867"/>
            <a:ext cx="10499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687ED0A-A420-09D1-C345-BE504F43B017}"/>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5BB451E-EA32-3181-17C5-A1718AB35FE5}"/>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577867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D5384AAD-11BD-6337-D87D-FE6FD39FD78F}"/>
              </a:ext>
            </a:extLst>
          </p:cNvPr>
          <p:cNvPicPr>
            <a:picLocks noChangeAspect="1"/>
          </p:cNvPicPr>
          <p:nvPr userDrawn="1"/>
        </p:nvPicPr>
        <p:blipFill>
          <a:blip r:embed="rId2"/>
          <a:stretch>
            <a:fillRect/>
          </a:stretch>
        </p:blipFill>
        <p:spPr>
          <a:xfrm>
            <a:off x="11593429" y="303229"/>
            <a:ext cx="469425" cy="469425"/>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266444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D5384AAD-11BD-6337-D87D-FE6FD39FD78F}"/>
              </a:ext>
            </a:extLst>
          </p:cNvPr>
          <p:cNvPicPr>
            <a:picLocks noChangeAspect="1"/>
          </p:cNvPicPr>
          <p:nvPr userDrawn="1"/>
        </p:nvPicPr>
        <p:blipFill>
          <a:blip r:embed="rId2"/>
          <a:srcRect/>
          <a:stretch/>
        </p:blipFill>
        <p:spPr>
          <a:xfrm>
            <a:off x="11593429" y="307923"/>
            <a:ext cx="469425" cy="460036"/>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Tree>
    <p:extLst>
      <p:ext uri="{BB962C8B-B14F-4D97-AF65-F5344CB8AC3E}">
        <p14:creationId xmlns:p14="http://schemas.microsoft.com/office/powerpoint/2010/main" val="400808187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a:xfrm>
            <a:off x="4633783" y="365125"/>
            <a:ext cx="672001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a:xfrm>
            <a:off x="4633783" y="1825625"/>
            <a:ext cx="6720015" cy="399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4226011" y="6176963"/>
            <a:ext cx="7714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C6738B8-F071-EF4B-2ABA-7A332C253BC8}"/>
              </a:ext>
            </a:extLst>
          </p:cNvPr>
          <p:cNvSpPr/>
          <p:nvPr userDrawn="1"/>
        </p:nvSpPr>
        <p:spPr>
          <a:xfrm>
            <a:off x="0" y="5920"/>
            <a:ext cx="4226011" cy="68520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597477F-F696-DF50-6D44-A5A84A3C4387}"/>
              </a:ext>
            </a:extLst>
          </p:cNvPr>
          <p:cNvSpPr>
            <a:spLocks noGrp="1"/>
          </p:cNvSpPr>
          <p:nvPr>
            <p:ph type="body" sz="quarter" idx="15"/>
          </p:nvPr>
        </p:nvSpPr>
        <p:spPr>
          <a:xfrm>
            <a:off x="383059" y="365126"/>
            <a:ext cx="3385752" cy="545855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4" name="Footer Placeholder 4">
            <a:extLst>
              <a:ext uri="{FF2B5EF4-FFF2-40B4-BE49-F238E27FC236}">
                <a16:creationId xmlns:a16="http://schemas.microsoft.com/office/drawing/2014/main" id="{767FF66F-722D-1936-8073-83D4EE1CEAA8}"/>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
        <p:nvSpPr>
          <p:cNvPr id="11" name="Slide Number Placeholder 15">
            <a:extLst>
              <a:ext uri="{FF2B5EF4-FFF2-40B4-BE49-F238E27FC236}">
                <a16:creationId xmlns:a16="http://schemas.microsoft.com/office/drawing/2014/main" id="{2116ECF6-B5BF-8501-6329-1624B59CA29B}"/>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83309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a:xfrm>
            <a:off x="4633783" y="365125"/>
            <a:ext cx="672001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a:xfrm>
            <a:off x="4633783" y="1825625"/>
            <a:ext cx="6720015" cy="399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4226011" y="6176963"/>
            <a:ext cx="7714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C6738B8-F071-EF4B-2ABA-7A332C253BC8}"/>
              </a:ext>
            </a:extLst>
          </p:cNvPr>
          <p:cNvSpPr/>
          <p:nvPr userDrawn="1"/>
        </p:nvSpPr>
        <p:spPr>
          <a:xfrm>
            <a:off x="0" y="5920"/>
            <a:ext cx="4226011" cy="68520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597477F-F696-DF50-6D44-A5A84A3C4387}"/>
              </a:ext>
            </a:extLst>
          </p:cNvPr>
          <p:cNvSpPr>
            <a:spLocks noGrp="1"/>
          </p:cNvSpPr>
          <p:nvPr>
            <p:ph type="body" sz="quarter" idx="15"/>
          </p:nvPr>
        </p:nvSpPr>
        <p:spPr>
          <a:xfrm>
            <a:off x="383059" y="365126"/>
            <a:ext cx="3385752" cy="545855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4" name="Footer Placeholder 4">
            <a:extLst>
              <a:ext uri="{FF2B5EF4-FFF2-40B4-BE49-F238E27FC236}">
                <a16:creationId xmlns:a16="http://schemas.microsoft.com/office/drawing/2014/main" id="{767FF66F-722D-1936-8073-83D4EE1CEAA8}"/>
              </a:ext>
            </a:extLst>
          </p:cNvPr>
          <p:cNvSpPr txBox="1">
            <a:spLocks/>
          </p:cNvSpPr>
          <p:nvPr userDrawn="1"/>
        </p:nvSpPr>
        <p:spPr>
          <a:xfrm>
            <a:off x="251012" y="6346663"/>
            <a:ext cx="101121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
        <p:nvSpPr>
          <p:cNvPr id="4" name="Slide Number Placeholder 15">
            <a:extLst>
              <a:ext uri="{FF2B5EF4-FFF2-40B4-BE49-F238E27FC236}">
                <a16:creationId xmlns:a16="http://schemas.microsoft.com/office/drawing/2014/main" id="{1BB7B361-50F7-2573-10E5-06390D28FD14}"/>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64286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E7929CB0-77A3-8686-2F79-5BCDDEEEBC1F}"/>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10" name="Slide Number Placeholder 15">
            <a:extLst>
              <a:ext uri="{FF2B5EF4-FFF2-40B4-BE49-F238E27FC236}">
                <a16:creationId xmlns:a16="http://schemas.microsoft.com/office/drawing/2014/main" id="{94B78DFC-B3A0-8DC6-A35E-02786AD88D5D}"/>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50590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2DDF-1A12-005D-4100-9E823F8FDA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00B202-643F-6579-E1E8-8EE195731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147B9-918C-5698-6DD3-6D0F788941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A6ABC-C6C6-1A01-4D02-084C724B4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C47A7C-5665-6BF1-4F7B-1F1676D6B2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s, creativity, art&#10;&#10;Description automatically generated with medium confidence">
            <a:extLst>
              <a:ext uri="{FF2B5EF4-FFF2-40B4-BE49-F238E27FC236}">
                <a16:creationId xmlns:a16="http://schemas.microsoft.com/office/drawing/2014/main" id="{DE984091-EB94-12B9-8ACA-3D43E2A374A6}"/>
              </a:ext>
            </a:extLst>
          </p:cNvPr>
          <p:cNvPicPr>
            <a:picLocks noChangeAspect="1"/>
          </p:cNvPicPr>
          <p:nvPr userDrawn="1"/>
        </p:nvPicPr>
        <p:blipFill>
          <a:blip r:embed="rId2"/>
          <a:stretch>
            <a:fillRect/>
          </a:stretch>
        </p:blipFill>
        <p:spPr>
          <a:xfrm>
            <a:off x="11593429" y="303229"/>
            <a:ext cx="469425" cy="469425"/>
          </a:xfrm>
          <a:prstGeom prst="rect">
            <a:avLst/>
          </a:prstGeom>
        </p:spPr>
      </p:pic>
      <p:cxnSp>
        <p:nvCxnSpPr>
          <p:cNvPr id="11" name="Straight Connector 10">
            <a:extLst>
              <a:ext uri="{FF2B5EF4-FFF2-40B4-BE49-F238E27FC236}">
                <a16:creationId xmlns:a16="http://schemas.microsoft.com/office/drawing/2014/main" id="{6597358C-F073-6F17-8A77-07994166FF02}"/>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5A7E2DB2-9D24-D180-84C9-D5B816F634F8}"/>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8" name="Slide Number Placeholder 15">
            <a:extLst>
              <a:ext uri="{FF2B5EF4-FFF2-40B4-BE49-F238E27FC236}">
                <a16:creationId xmlns:a16="http://schemas.microsoft.com/office/drawing/2014/main" id="{8DE258F7-5473-F4A1-2E31-32BDB4F9A532}"/>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893638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51C49-813A-6A6D-03D5-83F0AF75E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DD839-50B3-6403-938A-3628B69F5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142649"/>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776" r:id="rId3"/>
    <p:sldLayoutId id="2147483651" r:id="rId4"/>
    <p:sldLayoutId id="2147483675" r:id="rId5"/>
    <p:sldLayoutId id="2147483650" r:id="rId6"/>
    <p:sldLayoutId id="2147483778" r:id="rId7"/>
    <p:sldLayoutId id="2147483777" r:id="rId8"/>
    <p:sldLayoutId id="2147483653" r:id="rId9"/>
    <p:sldLayoutId id="2147483654" r:id="rId10"/>
    <p:sldLayoutId id="2147483656" r:id="rId11"/>
    <p:sldLayoutId id="2147483655" r:id="rId12"/>
    <p:sldLayoutId id="2147483779" r:id="rId13"/>
    <p:sldLayoutId id="2147483780" r:id="rId14"/>
    <p:sldLayoutId id="2147483674" r:id="rId15"/>
    <p:sldLayoutId id="2147483775" r:id="rId16"/>
    <p:sldLayoutId id="2147483852" r:id="rId17"/>
  </p:sldLayoutIdLst>
  <p:hf hdr="0" ftr="0" dt="0"/>
  <p:txStyles>
    <p:title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1.png"/><Relationship Id="rId1" Type="http://schemas.openxmlformats.org/officeDocument/2006/relationships/slideLayout" Target="../slideLayouts/slideLayout10.xml"/><Relationship Id="rId5" Type="http://schemas.openxmlformats.org/officeDocument/2006/relationships/image" Target="../media/image42.emf"/><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2.emf"/><Relationship Id="rId5" Type="http://schemas.openxmlformats.org/officeDocument/2006/relationships/image" Target="../media/image45.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2.emf"/><Relationship Id="rId5" Type="http://schemas.openxmlformats.org/officeDocument/2006/relationships/image" Target="../media/image46.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emf"/><Relationship Id="rId2" Type="http://schemas.openxmlformats.org/officeDocument/2006/relationships/image" Target="../media/image62.svg"/><Relationship Id="rId1" Type="http://schemas.openxmlformats.org/officeDocument/2006/relationships/slideLayout" Target="../slideLayouts/slideLayout12.xml"/><Relationship Id="rId6" Type="http://schemas.openxmlformats.org/officeDocument/2006/relationships/image" Target="../media/image66.emf"/><Relationship Id="rId5" Type="http://schemas.openxmlformats.org/officeDocument/2006/relationships/image" Target="../media/image65.svg"/><Relationship Id="rId4" Type="http://schemas.openxmlformats.org/officeDocument/2006/relationships/image" Target="../media/image64.sv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igh%20Res/10.3389/fphar.2015.00260" TargetMode="External"/><Relationship Id="rId5" Type="http://schemas.openxmlformats.org/officeDocument/2006/relationships/image" Target="../media/image78.png"/><Relationship Id="rId4" Type="http://schemas.microsoft.com/office/2007/relationships/hdphoto" Target="../media/hdphoto9.wdp"/></Relationships>
</file>

<file path=ppt/slides/_rels/slide4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80.png"/><Relationship Id="rId4" Type="http://schemas.microsoft.com/office/2007/relationships/hdphoto" Target="../media/hdphoto9.wdp"/></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163/18762891-bja00073"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88.png"/><Relationship Id="rId4" Type="http://schemas.microsoft.com/office/2007/relationships/hdphoto" Target="../media/hdphoto9.wdp"/></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1.png"/><Relationship Id="rId1" Type="http://schemas.openxmlformats.org/officeDocument/2006/relationships/slideLayout" Target="../slideLayouts/slideLayout15.xml"/><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97.png"/><Relationship Id="rId5" Type="http://schemas.openxmlformats.org/officeDocument/2006/relationships/image" Target="../media/image96.png"/><Relationship Id="rId4" Type="http://schemas.microsoft.com/office/2007/relationships/hdphoto" Target="../media/hdphoto9.wdp"/></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s>
</file>

<file path=ppt/slides/_rels/slide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1.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microsoft.com/office/2007/relationships/hdphoto" Target="../media/hdphoto12.wdp"/><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22.png"/><Relationship Id="rId5" Type="http://schemas.microsoft.com/office/2007/relationships/hdphoto" Target="../media/hdphoto11.wdp"/><Relationship Id="rId4" Type="http://schemas.openxmlformats.org/officeDocument/2006/relationships/image" Target="../media/image21.png"/><Relationship Id="rId9" Type="http://schemas.openxmlformats.org/officeDocument/2006/relationships/image" Target="../media/image20.png"/></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3.png"/><Relationship Id="rId1" Type="http://schemas.openxmlformats.org/officeDocument/2006/relationships/slideLayout" Target="../slideLayouts/slideLayout12.xml"/><Relationship Id="rId4" Type="http://schemas.openxmlformats.org/officeDocument/2006/relationships/image" Target="../media/image1410.png"/></Relationships>
</file>

<file path=ppt/slides/_rels/slide7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9F7B34-282A-FA02-6A66-8B24E69D0B27}"/>
              </a:ext>
            </a:extLst>
          </p:cNvPr>
          <p:cNvSpPr>
            <a:spLocks noGrp="1"/>
          </p:cNvSpPr>
          <p:nvPr>
            <p:ph type="ctrTitle"/>
          </p:nvPr>
        </p:nvSpPr>
        <p:spPr>
          <a:xfrm>
            <a:off x="770237" y="2229050"/>
            <a:ext cx="5738139" cy="2544655"/>
          </a:xfrm>
        </p:spPr>
        <p:txBody>
          <a:bodyPr>
            <a:normAutofit fontScale="90000"/>
          </a:bodyPr>
          <a:lstStyle/>
          <a:p>
            <a:r>
              <a:rPr lang="en-US"/>
              <a:t>Improving health </a:t>
            </a:r>
            <a:br>
              <a:rPr lang="en-US"/>
            </a:br>
            <a:r>
              <a:rPr lang="en-US"/>
              <a:t>through microbiome </a:t>
            </a:r>
            <a:br>
              <a:rPr lang="en-US"/>
            </a:br>
            <a:r>
              <a:rPr lang="en-US"/>
              <a:t>innovation</a:t>
            </a:r>
            <a:br>
              <a:rPr lang="en-US"/>
            </a:br>
            <a:br>
              <a:rPr lang="en-US"/>
            </a:br>
            <a:endParaRPr lang="en-US"/>
          </a:p>
        </p:txBody>
      </p:sp>
      <p:sp>
        <p:nvSpPr>
          <p:cNvPr id="7" name="Subtitle 6">
            <a:extLst>
              <a:ext uri="{FF2B5EF4-FFF2-40B4-BE49-F238E27FC236}">
                <a16:creationId xmlns:a16="http://schemas.microsoft.com/office/drawing/2014/main" id="{ADB46963-DF40-F6D1-D37F-7E6E7353C819}"/>
              </a:ext>
            </a:extLst>
          </p:cNvPr>
          <p:cNvSpPr>
            <a:spLocks noGrp="1"/>
          </p:cNvSpPr>
          <p:nvPr>
            <p:ph type="subTitle" idx="1"/>
          </p:nvPr>
        </p:nvSpPr>
        <p:spPr>
          <a:xfrm>
            <a:off x="770237" y="4929305"/>
            <a:ext cx="9144000" cy="520021"/>
          </a:xfrm>
        </p:spPr>
        <p:txBody>
          <a:bodyPr>
            <a:noAutofit/>
          </a:bodyPr>
          <a:lstStyle/>
          <a:p>
            <a:pPr>
              <a:lnSpc>
                <a:spcPct val="100000"/>
              </a:lnSpc>
              <a:spcBef>
                <a:spcPts val="0"/>
              </a:spcBef>
            </a:pPr>
            <a:r>
              <a:rPr lang="en-US"/>
              <a:t>FOR CLIENT NAME HERE</a:t>
            </a:r>
          </a:p>
          <a:p>
            <a:pPr>
              <a:lnSpc>
                <a:spcPct val="100000"/>
              </a:lnSpc>
              <a:spcBef>
                <a:spcPts val="0"/>
              </a:spcBef>
            </a:pPr>
            <a:r>
              <a:rPr lang="en-US"/>
              <a:t>DATE</a:t>
            </a:r>
          </a:p>
        </p:txBody>
      </p:sp>
      <p:pic>
        <p:nvPicPr>
          <p:cNvPr id="2" name="Picture 1" descr="A person in a body suit&#10;&#10;Description automatically generated">
            <a:extLst>
              <a:ext uri="{FF2B5EF4-FFF2-40B4-BE49-F238E27FC236}">
                <a16:creationId xmlns:a16="http://schemas.microsoft.com/office/drawing/2014/main" id="{D7B2537A-8895-6AF6-7477-69958C5FF953}"/>
              </a:ext>
            </a:extLst>
          </p:cNvPr>
          <p:cNvPicPr>
            <a:picLocks noChangeAspect="1"/>
          </p:cNvPicPr>
          <p:nvPr/>
        </p:nvPicPr>
        <p:blipFill rotWithShape="1">
          <a:blip r:embed="rId2"/>
          <a:srcRect l="-2398" t="4596" r="1103" b="24375"/>
          <a:stretch/>
        </p:blipFill>
        <p:spPr>
          <a:xfrm>
            <a:off x="5513039" y="0"/>
            <a:ext cx="7015843" cy="6858000"/>
          </a:xfrm>
          <a:prstGeom prst="rect">
            <a:avLst/>
          </a:prstGeom>
        </p:spPr>
      </p:pic>
    </p:spTree>
    <p:extLst>
      <p:ext uri="{BB962C8B-B14F-4D97-AF65-F5344CB8AC3E}">
        <p14:creationId xmlns:p14="http://schemas.microsoft.com/office/powerpoint/2010/main" val="22046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entagon 79">
            <a:extLst>
              <a:ext uri="{FF2B5EF4-FFF2-40B4-BE49-F238E27FC236}">
                <a16:creationId xmlns:a16="http://schemas.microsoft.com/office/drawing/2014/main" id="{3DA58DE7-810A-FE48-AE8C-DA86A5984D6A}"/>
              </a:ext>
            </a:extLst>
          </p:cNvPr>
          <p:cNvSpPr/>
          <p:nvPr/>
        </p:nvSpPr>
        <p:spPr>
          <a:xfrm>
            <a:off x="-9212" y="1679119"/>
            <a:ext cx="10920001" cy="3695527"/>
          </a:xfrm>
          <a:prstGeom prst="homePlate">
            <a:avLst>
              <a:gd name="adj" fmla="val 48798"/>
            </a:avLst>
          </a:prstGeom>
          <a:gradFill>
            <a:gsLst>
              <a:gs pos="30000">
                <a:schemeClr val="tx2">
                  <a:lumMod val="60000"/>
                  <a:lumOff val="40000"/>
                </a:schemeClr>
              </a:gs>
              <a:gs pos="0">
                <a:schemeClr val="tx2">
                  <a:lumMod val="20000"/>
                  <a:lumOff val="80000"/>
                </a:schemeClr>
              </a:gs>
              <a:gs pos="100000">
                <a:schemeClr val="accent4">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E6D7B95-272C-2F6B-D7DC-2FC3C0163BD2}"/>
              </a:ext>
            </a:extLst>
          </p:cNvPr>
          <p:cNvSpPr txBox="1"/>
          <p:nvPr/>
        </p:nvSpPr>
        <p:spPr>
          <a:xfrm>
            <a:off x="559585" y="753961"/>
            <a:ext cx="8920128" cy="707886"/>
          </a:xfrm>
          <a:prstGeom prst="rect">
            <a:avLst/>
          </a:prstGeom>
          <a:noFill/>
        </p:spPr>
        <p:txBody>
          <a:bodyPr wrap="square" rtlCol="0">
            <a:spAutoFit/>
          </a:bodyPr>
          <a:lstStyle/>
          <a:p>
            <a:r>
              <a:rPr lang="en-US" sz="4000">
                <a:latin typeface="Arial" panose="020B0604020202020204" pitchFamily="34" charset="0"/>
                <a:ea typeface="Acid Grotesk" panose="020B0003030200060204" pitchFamily="34" charset="77"/>
                <a:cs typeface="Arial" panose="020B0604020202020204" pitchFamily="34" charset="0"/>
              </a:rPr>
              <a:t>Function first, intentional design</a:t>
            </a:r>
          </a:p>
        </p:txBody>
      </p:sp>
      <p:sp>
        <p:nvSpPr>
          <p:cNvPr id="78" name="TextBox 77">
            <a:extLst>
              <a:ext uri="{FF2B5EF4-FFF2-40B4-BE49-F238E27FC236}">
                <a16:creationId xmlns:a16="http://schemas.microsoft.com/office/drawing/2014/main" id="{28C28441-66C9-BD9D-FE67-AF36F0ED0796}"/>
              </a:ext>
            </a:extLst>
          </p:cNvPr>
          <p:cNvSpPr txBox="1"/>
          <p:nvPr/>
        </p:nvSpPr>
        <p:spPr>
          <a:xfrm>
            <a:off x="5225143" y="7707086"/>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EBB27724-6637-56F6-67B2-B314F74FFAF5}"/>
              </a:ext>
            </a:extLst>
          </p:cNvPr>
          <p:cNvCxnSpPr>
            <a:cxnSpLocks/>
          </p:cNvCxnSpPr>
          <p:nvPr/>
        </p:nvCxnSpPr>
        <p:spPr>
          <a:xfrm>
            <a:off x="7666095" y="3310469"/>
            <a:ext cx="683069"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1299322D-4055-0938-534C-CFBB92743D0C}"/>
              </a:ext>
            </a:extLst>
          </p:cNvPr>
          <p:cNvCxnSpPr>
            <a:cxnSpLocks/>
          </p:cNvCxnSpPr>
          <p:nvPr/>
        </p:nvCxnSpPr>
        <p:spPr>
          <a:xfrm>
            <a:off x="4125161" y="3318191"/>
            <a:ext cx="752442"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4A415222-BFC7-A11C-7C65-00B56AEB0D9C}"/>
              </a:ext>
            </a:extLst>
          </p:cNvPr>
          <p:cNvCxnSpPr>
            <a:cxnSpLocks/>
          </p:cNvCxnSpPr>
          <p:nvPr/>
        </p:nvCxnSpPr>
        <p:spPr>
          <a:xfrm>
            <a:off x="5902609" y="3310469"/>
            <a:ext cx="711340"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oup 20">
            <a:extLst>
              <a:ext uri="{FF2B5EF4-FFF2-40B4-BE49-F238E27FC236}">
                <a16:creationId xmlns:a16="http://schemas.microsoft.com/office/drawing/2014/main" id="{6BB0FF5F-3E8F-7315-5775-FC661550F3D5}"/>
              </a:ext>
            </a:extLst>
          </p:cNvPr>
          <p:cNvGrpSpPr/>
          <p:nvPr/>
        </p:nvGrpSpPr>
        <p:grpSpPr>
          <a:xfrm>
            <a:off x="9412925" y="2218416"/>
            <a:ext cx="2236117" cy="3279340"/>
            <a:chOff x="9412925" y="2218416"/>
            <a:chExt cx="2236117" cy="3279340"/>
          </a:xfrm>
        </p:grpSpPr>
        <p:pic>
          <p:nvPicPr>
            <p:cNvPr id="76" name="Picture 75">
              <a:extLst>
                <a:ext uri="{FF2B5EF4-FFF2-40B4-BE49-F238E27FC236}">
                  <a16:creationId xmlns:a16="http://schemas.microsoft.com/office/drawing/2014/main" id="{A4C0E7C5-D240-C8D5-2587-7FB5044B5457}"/>
                </a:ext>
              </a:extLst>
            </p:cNvPr>
            <p:cNvPicPr>
              <a:picLocks noChangeAspect="1"/>
            </p:cNvPicPr>
            <p:nvPr/>
          </p:nvPicPr>
          <p:blipFill>
            <a:blip r:embed="rId3"/>
            <a:srcRect/>
            <a:stretch/>
          </p:blipFill>
          <p:spPr>
            <a:xfrm>
              <a:off x="9412925" y="2218416"/>
              <a:ext cx="2236117" cy="2236117"/>
            </a:xfrm>
            <a:prstGeom prst="rect">
              <a:avLst/>
            </a:prstGeom>
          </p:spPr>
        </p:pic>
        <p:sp>
          <p:nvSpPr>
            <p:cNvPr id="77" name="TextBox 76">
              <a:extLst>
                <a:ext uri="{FF2B5EF4-FFF2-40B4-BE49-F238E27FC236}">
                  <a16:creationId xmlns:a16="http://schemas.microsoft.com/office/drawing/2014/main" id="{D809CC13-0A9C-35B8-02D2-37C52F0D3B1C}"/>
                </a:ext>
              </a:extLst>
            </p:cNvPr>
            <p:cNvSpPr txBox="1"/>
            <p:nvPr/>
          </p:nvSpPr>
          <p:spPr>
            <a:xfrm>
              <a:off x="9712184" y="4543649"/>
              <a:ext cx="1771172" cy="954107"/>
            </a:xfrm>
            <a:prstGeom prst="rect">
              <a:avLst/>
            </a:prstGeom>
            <a:noFill/>
          </p:spPr>
          <p:txBody>
            <a:bodyPr wrap="square" rtlCol="0">
              <a:spAutoFit/>
            </a:bodyPr>
            <a:lstStyle/>
            <a:p>
              <a:pPr algn="ctr"/>
              <a:r>
                <a:rPr lang="en-US" sz="1400">
                  <a:latin typeface="Arial" panose="020B0604020202020204" pitchFamily="34" charset="0"/>
                  <a:ea typeface="Acid Grotesk" panose="020B0003030200060204" pitchFamily="34" charset="77"/>
                  <a:cs typeface="Arial" panose="020B0604020202020204" pitchFamily="34" charset="0"/>
                </a:rPr>
                <a:t>Shelf-stable </a:t>
              </a:r>
              <a:br>
                <a:rPr lang="en-US" sz="1400">
                  <a:latin typeface="Arial" panose="020B0604020202020204" pitchFamily="34" charset="0"/>
                  <a:ea typeface="Acid Grotesk" panose="020B0003030200060204" pitchFamily="34" charset="77"/>
                  <a:cs typeface="Arial" panose="020B0604020202020204" pitchFamily="34" charset="0"/>
                </a:rPr>
              </a:br>
              <a:r>
                <a:rPr lang="en-US" sz="1400">
                  <a:latin typeface="Arial" panose="020B0604020202020204" pitchFamily="34" charset="0"/>
                  <a:ea typeface="Acid Grotesk" panose="020B0003030200060204" pitchFamily="34" charset="77"/>
                  <a:cs typeface="Arial" panose="020B0604020202020204" pitchFamily="34" charset="0"/>
                </a:rPr>
                <a:t>postbiotic for food, beverage &amp; supplement brands</a:t>
              </a:r>
            </a:p>
          </p:txBody>
        </p:sp>
      </p:grpSp>
      <p:sp>
        <p:nvSpPr>
          <p:cNvPr id="92" name="Chevron 91">
            <a:extLst>
              <a:ext uri="{FF2B5EF4-FFF2-40B4-BE49-F238E27FC236}">
                <a16:creationId xmlns:a16="http://schemas.microsoft.com/office/drawing/2014/main" id="{B0AF6894-BEF6-F74F-EACC-A311E4888357}"/>
              </a:ext>
            </a:extLst>
          </p:cNvPr>
          <p:cNvSpPr/>
          <p:nvPr/>
        </p:nvSpPr>
        <p:spPr>
          <a:xfrm>
            <a:off x="2597379" y="3068607"/>
            <a:ext cx="416153" cy="491068"/>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96814A01-69E0-39AE-6E82-6A39707DB5E7}"/>
              </a:ext>
            </a:extLst>
          </p:cNvPr>
          <p:cNvGrpSpPr/>
          <p:nvPr/>
        </p:nvGrpSpPr>
        <p:grpSpPr>
          <a:xfrm>
            <a:off x="8303234" y="2569738"/>
            <a:ext cx="1361236" cy="1518986"/>
            <a:chOff x="8303234" y="2811286"/>
            <a:chExt cx="1361236" cy="1518986"/>
          </a:xfrm>
        </p:grpSpPr>
        <p:grpSp>
          <p:nvGrpSpPr>
            <p:cNvPr id="52" name="Group 51">
              <a:extLst>
                <a:ext uri="{FF2B5EF4-FFF2-40B4-BE49-F238E27FC236}">
                  <a16:creationId xmlns:a16="http://schemas.microsoft.com/office/drawing/2014/main" id="{4019ADF6-95AC-01D3-04CA-ED062017BADF}"/>
                </a:ext>
              </a:extLst>
            </p:cNvPr>
            <p:cNvGrpSpPr/>
            <p:nvPr/>
          </p:nvGrpSpPr>
          <p:grpSpPr>
            <a:xfrm>
              <a:off x="8303234" y="2811286"/>
              <a:ext cx="340603" cy="1518986"/>
              <a:chOff x="7522573" y="2646648"/>
              <a:chExt cx="340603" cy="1518986"/>
            </a:xfrm>
            <a:solidFill>
              <a:schemeClr val="tx1"/>
            </a:solidFill>
          </p:grpSpPr>
          <p:sp>
            <p:nvSpPr>
              <p:cNvPr id="47" name="Rectangle 46">
                <a:extLst>
                  <a:ext uri="{FF2B5EF4-FFF2-40B4-BE49-F238E27FC236}">
                    <a16:creationId xmlns:a16="http://schemas.microsoft.com/office/drawing/2014/main" id="{0D2EB67E-ADAC-84AC-25D5-21599BAA5FFD}"/>
                  </a:ext>
                </a:extLst>
              </p:cNvPr>
              <p:cNvSpPr/>
              <p:nvPr/>
            </p:nvSpPr>
            <p:spPr>
              <a:xfrm flipH="1">
                <a:off x="7522573" y="2646648"/>
                <a:ext cx="45719" cy="150971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E3FC380-ACD5-FD0A-73EC-A261C88CB973}"/>
                  </a:ext>
                </a:extLst>
              </p:cNvPr>
              <p:cNvSpPr/>
              <p:nvPr/>
            </p:nvSpPr>
            <p:spPr>
              <a:xfrm rot="5400000">
                <a:off x="7681445" y="2510636"/>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2D4708D3-77C3-71D8-C851-93A2442F0345}"/>
                  </a:ext>
                </a:extLst>
              </p:cNvPr>
              <p:cNvSpPr/>
              <p:nvPr/>
            </p:nvSpPr>
            <p:spPr>
              <a:xfrm rot="5400000">
                <a:off x="7658585" y="3983903"/>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BFFCEC84-AB2D-95CB-36CB-838AC3BFF683}"/>
                </a:ext>
              </a:extLst>
            </p:cNvPr>
            <p:cNvSpPr txBox="1"/>
            <p:nvPr/>
          </p:nvSpPr>
          <p:spPr>
            <a:xfrm>
              <a:off x="8445503" y="2919709"/>
              <a:ext cx="1218967" cy="1145635"/>
            </a:xfrm>
            <a:prstGeom prst="rect">
              <a:avLst/>
            </a:prstGeom>
            <a:noFill/>
          </p:spPr>
          <p:txBody>
            <a:bodyPr wrap="square" rtlCol="0" anchor="ctr">
              <a:spAutoFit/>
            </a:bodyPr>
            <a:lstStyle/>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Regulatory</a:t>
              </a:r>
            </a:p>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Clinicals</a:t>
              </a:r>
            </a:p>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Scale</a:t>
              </a:r>
            </a:p>
          </p:txBody>
        </p:sp>
      </p:grpSp>
      <p:grpSp>
        <p:nvGrpSpPr>
          <p:cNvPr id="30" name="Group 29">
            <a:extLst>
              <a:ext uri="{FF2B5EF4-FFF2-40B4-BE49-F238E27FC236}">
                <a16:creationId xmlns:a16="http://schemas.microsoft.com/office/drawing/2014/main" id="{40B13807-27BA-5891-5790-9FFC10C0F86F}"/>
              </a:ext>
            </a:extLst>
          </p:cNvPr>
          <p:cNvGrpSpPr/>
          <p:nvPr/>
        </p:nvGrpSpPr>
        <p:grpSpPr>
          <a:xfrm>
            <a:off x="465913" y="2257056"/>
            <a:ext cx="1992194" cy="2836224"/>
            <a:chOff x="465913" y="2498604"/>
            <a:chExt cx="1992194" cy="2836224"/>
          </a:xfrm>
        </p:grpSpPr>
        <p:pic>
          <p:nvPicPr>
            <p:cNvPr id="22" name="Picture 21"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7E20EED3-0208-DDC0-8F4E-CB5FA0F791B8}"/>
                </a:ext>
              </a:extLst>
            </p:cNvPr>
            <p:cNvPicPr>
              <a:picLocks noChangeAspect="1"/>
            </p:cNvPicPr>
            <p:nvPr/>
          </p:nvPicPr>
          <p:blipFill>
            <a:blip r:embed="rId4"/>
            <a:stretch>
              <a:fillRect/>
            </a:stretch>
          </p:blipFill>
          <p:spPr>
            <a:xfrm>
              <a:off x="465913" y="2498604"/>
              <a:ext cx="1992194" cy="1992194"/>
            </a:xfrm>
            <a:prstGeom prst="rect">
              <a:avLst/>
            </a:prstGeom>
          </p:spPr>
        </p:pic>
        <p:pic>
          <p:nvPicPr>
            <p:cNvPr id="18" name="Picture 17" descr="Blue text on a black background&#10;&#10;Description automatically generated">
              <a:extLst>
                <a:ext uri="{FF2B5EF4-FFF2-40B4-BE49-F238E27FC236}">
                  <a16:creationId xmlns:a16="http://schemas.microsoft.com/office/drawing/2014/main" id="{E13B95BC-E260-CBC4-7F15-EAA7033E3749}"/>
                </a:ext>
              </a:extLst>
            </p:cNvPr>
            <p:cNvPicPr>
              <a:picLocks noChangeAspect="1"/>
            </p:cNvPicPr>
            <p:nvPr/>
          </p:nvPicPr>
          <p:blipFill>
            <a:blip r:embed="rId5"/>
            <a:stretch>
              <a:fillRect/>
            </a:stretch>
          </p:blipFill>
          <p:spPr>
            <a:xfrm>
              <a:off x="551378" y="4602744"/>
              <a:ext cx="1771172" cy="732084"/>
            </a:xfrm>
            <a:prstGeom prst="rect">
              <a:avLst/>
            </a:prstGeom>
          </p:spPr>
        </p:pic>
      </p:grpSp>
      <p:grpSp>
        <p:nvGrpSpPr>
          <p:cNvPr id="31" name="Group 30">
            <a:extLst>
              <a:ext uri="{FF2B5EF4-FFF2-40B4-BE49-F238E27FC236}">
                <a16:creationId xmlns:a16="http://schemas.microsoft.com/office/drawing/2014/main" id="{45DF3251-8B74-B8D2-A17A-A5137EA040E0}"/>
              </a:ext>
            </a:extLst>
          </p:cNvPr>
          <p:cNvGrpSpPr/>
          <p:nvPr/>
        </p:nvGrpSpPr>
        <p:grpSpPr>
          <a:xfrm>
            <a:off x="2857988" y="1967708"/>
            <a:ext cx="1992194" cy="461665"/>
            <a:chOff x="2857988" y="2209256"/>
            <a:chExt cx="1992194" cy="461665"/>
          </a:xfrm>
        </p:grpSpPr>
        <p:sp>
          <p:nvSpPr>
            <p:cNvPr id="13" name="TextBox 12">
              <a:extLst>
                <a:ext uri="{FF2B5EF4-FFF2-40B4-BE49-F238E27FC236}">
                  <a16:creationId xmlns:a16="http://schemas.microsoft.com/office/drawing/2014/main" id="{59AC444A-2CE6-566C-AC64-2DE5CF0F2573}"/>
                </a:ext>
              </a:extLst>
            </p:cNvPr>
            <p:cNvSpPr txBox="1"/>
            <p:nvPr/>
          </p:nvSpPr>
          <p:spPr>
            <a:xfrm>
              <a:off x="2857988" y="2209256"/>
              <a:ext cx="1992194" cy="461665"/>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HEALTH </a:t>
              </a:r>
            </a:p>
            <a:p>
              <a:pPr algn="ctr"/>
              <a:r>
                <a:rPr lang="en-US" sz="1200" b="1">
                  <a:latin typeface="Arial" panose="020B0604020202020204" pitchFamily="34" charset="0"/>
                  <a:ea typeface="Acid Grotesk Bold" panose="020B0003030200060204" pitchFamily="34" charset="77"/>
                  <a:cs typeface="Arial" panose="020B0604020202020204" pitchFamily="34" charset="0"/>
                </a:rPr>
                <a:t>INDICATION</a:t>
              </a:r>
            </a:p>
          </p:txBody>
        </p:sp>
        <p:cxnSp>
          <p:nvCxnSpPr>
            <p:cNvPr id="23" name="Straight Connector 22">
              <a:extLst>
                <a:ext uri="{FF2B5EF4-FFF2-40B4-BE49-F238E27FC236}">
                  <a16:creationId xmlns:a16="http://schemas.microsoft.com/office/drawing/2014/main" id="{8819805D-9570-B591-5E1A-8FABAAA5B822}"/>
                </a:ext>
              </a:extLst>
            </p:cNvPr>
            <p:cNvCxnSpPr>
              <a:cxnSpLocks/>
            </p:cNvCxnSpPr>
            <p:nvPr/>
          </p:nvCxnSpPr>
          <p:spPr>
            <a:xfrm>
              <a:off x="338375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ECB5949-297C-E5A7-877D-E3E75A219DD1}"/>
              </a:ext>
            </a:extLst>
          </p:cNvPr>
          <p:cNvGrpSpPr/>
          <p:nvPr/>
        </p:nvGrpSpPr>
        <p:grpSpPr>
          <a:xfrm>
            <a:off x="4898331" y="1967708"/>
            <a:ext cx="1266439" cy="461665"/>
            <a:chOff x="4898331" y="2209256"/>
            <a:chExt cx="1266439" cy="461665"/>
          </a:xfrm>
        </p:grpSpPr>
        <p:sp>
          <p:nvSpPr>
            <p:cNvPr id="15" name="TextBox 14">
              <a:extLst>
                <a:ext uri="{FF2B5EF4-FFF2-40B4-BE49-F238E27FC236}">
                  <a16:creationId xmlns:a16="http://schemas.microsoft.com/office/drawing/2014/main" id="{560CD97B-DCAD-2C38-B2C7-2397789C60DB}"/>
                </a:ext>
              </a:extLst>
            </p:cNvPr>
            <p:cNvSpPr txBox="1"/>
            <p:nvPr/>
          </p:nvSpPr>
          <p:spPr>
            <a:xfrm>
              <a:off x="4898331" y="2209256"/>
              <a:ext cx="1266439" cy="461665"/>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MECHANISMS </a:t>
              </a:r>
            </a:p>
            <a:p>
              <a:pPr algn="ctr"/>
              <a:r>
                <a:rPr lang="en-US" sz="1200" b="1">
                  <a:latin typeface="Arial" panose="020B0604020202020204" pitchFamily="34" charset="0"/>
                  <a:ea typeface="Acid Grotesk Bold" panose="020B0003030200060204" pitchFamily="34" charset="77"/>
                  <a:cs typeface="Arial" panose="020B0604020202020204" pitchFamily="34" charset="0"/>
                </a:rPr>
                <a:t>OF ACTION</a:t>
              </a:r>
            </a:p>
          </p:txBody>
        </p:sp>
        <p:cxnSp>
          <p:nvCxnSpPr>
            <p:cNvPr id="27" name="Straight Connector 26">
              <a:extLst>
                <a:ext uri="{FF2B5EF4-FFF2-40B4-BE49-F238E27FC236}">
                  <a16:creationId xmlns:a16="http://schemas.microsoft.com/office/drawing/2014/main" id="{D4FF2187-7517-5B56-D677-8A202F129656}"/>
                </a:ext>
              </a:extLst>
            </p:cNvPr>
            <p:cNvCxnSpPr>
              <a:cxnSpLocks/>
            </p:cNvCxnSpPr>
            <p:nvPr/>
          </p:nvCxnSpPr>
          <p:spPr>
            <a:xfrm>
              <a:off x="50525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29BFE89-1B32-8992-7E26-CC019EDCEE58}"/>
              </a:ext>
            </a:extLst>
          </p:cNvPr>
          <p:cNvGrpSpPr/>
          <p:nvPr/>
        </p:nvGrpSpPr>
        <p:grpSpPr>
          <a:xfrm>
            <a:off x="6288937" y="1783042"/>
            <a:ext cx="1767076" cy="646331"/>
            <a:chOff x="6288937" y="2024590"/>
            <a:chExt cx="1767076" cy="646331"/>
          </a:xfrm>
        </p:grpSpPr>
        <p:sp>
          <p:nvSpPr>
            <p:cNvPr id="24" name="TextBox 23">
              <a:extLst>
                <a:ext uri="{FF2B5EF4-FFF2-40B4-BE49-F238E27FC236}">
                  <a16:creationId xmlns:a16="http://schemas.microsoft.com/office/drawing/2014/main" id="{A3CD958C-BCC0-B452-87CA-5DDC694AB87F}"/>
                </a:ext>
              </a:extLst>
            </p:cNvPr>
            <p:cNvSpPr txBox="1"/>
            <p:nvPr/>
          </p:nvSpPr>
          <p:spPr>
            <a:xfrm>
              <a:off x="6288937" y="2024590"/>
              <a:ext cx="1767076" cy="646331"/>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STRAIN &amp; SUBSTRATE SELECTION</a:t>
              </a:r>
            </a:p>
          </p:txBody>
        </p:sp>
        <p:cxnSp>
          <p:nvCxnSpPr>
            <p:cNvPr id="29" name="Straight Connector 28">
              <a:extLst>
                <a:ext uri="{FF2B5EF4-FFF2-40B4-BE49-F238E27FC236}">
                  <a16:creationId xmlns:a16="http://schemas.microsoft.com/office/drawing/2014/main" id="{E10C0818-1448-2421-9E7B-1C191EEEB5F3}"/>
                </a:ext>
              </a:extLst>
            </p:cNvPr>
            <p:cNvCxnSpPr>
              <a:cxnSpLocks/>
            </p:cNvCxnSpPr>
            <p:nvPr/>
          </p:nvCxnSpPr>
          <p:spPr>
            <a:xfrm>
              <a:off x="66908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986FC77-C051-F897-CF94-D7D7B8CA8878}"/>
              </a:ext>
            </a:extLst>
          </p:cNvPr>
          <p:cNvGrpSpPr/>
          <p:nvPr/>
        </p:nvGrpSpPr>
        <p:grpSpPr>
          <a:xfrm>
            <a:off x="3045565" y="2533295"/>
            <a:ext cx="1580659" cy="1883383"/>
            <a:chOff x="3045565" y="2533295"/>
            <a:chExt cx="1580659" cy="1883383"/>
          </a:xfrm>
        </p:grpSpPr>
        <p:pic>
          <p:nvPicPr>
            <p:cNvPr id="6" name="Picture 5">
              <a:extLst>
                <a:ext uri="{FF2B5EF4-FFF2-40B4-BE49-F238E27FC236}">
                  <a16:creationId xmlns:a16="http://schemas.microsoft.com/office/drawing/2014/main" id="{58FEF20D-702B-B447-0F55-C493A872D681}"/>
                </a:ext>
              </a:extLst>
            </p:cNvPr>
            <p:cNvPicPr>
              <a:picLocks noChangeAspect="1"/>
            </p:cNvPicPr>
            <p:nvPr/>
          </p:nvPicPr>
          <p:blipFill>
            <a:blip r:embed="rId6"/>
            <a:srcRect/>
            <a:stretch/>
          </p:blipFill>
          <p:spPr>
            <a:xfrm>
              <a:off x="3087439" y="2533295"/>
              <a:ext cx="1538785" cy="1538785"/>
            </a:xfrm>
            <a:prstGeom prst="rect">
              <a:avLst/>
            </a:prstGeom>
          </p:spPr>
        </p:pic>
        <p:sp>
          <p:nvSpPr>
            <p:cNvPr id="11" name="TextBox 10">
              <a:extLst>
                <a:ext uri="{FF2B5EF4-FFF2-40B4-BE49-F238E27FC236}">
                  <a16:creationId xmlns:a16="http://schemas.microsoft.com/office/drawing/2014/main" id="{6662823A-3A9D-539E-81A0-B078AE2AD535}"/>
                </a:ext>
              </a:extLst>
            </p:cNvPr>
            <p:cNvSpPr txBox="1"/>
            <p:nvPr/>
          </p:nvSpPr>
          <p:spPr>
            <a:xfrm>
              <a:off x="3045565" y="4139679"/>
              <a:ext cx="1566155" cy="276999"/>
            </a:xfrm>
            <a:prstGeom prst="rect">
              <a:avLst/>
            </a:prstGeom>
            <a:noFill/>
          </p:spPr>
          <p:txBody>
            <a:bodyPr wrap="square" lIns="91440" tIns="45720" rIns="91440" bIns="45720" rtlCol="0" anchor="t">
              <a:spAutoFit/>
            </a:bodyPr>
            <a:lstStyle/>
            <a:p>
              <a:pPr algn="ctr"/>
              <a:r>
                <a:rPr lang="en-US" sz="1200" dirty="0">
                  <a:latin typeface="Arial"/>
                  <a:cs typeface="Arial"/>
                </a:rPr>
                <a:t>GI Distress</a:t>
              </a:r>
              <a:endParaRPr lang="en-US" dirty="0"/>
            </a:p>
          </p:txBody>
        </p:sp>
      </p:grpSp>
      <p:grpSp>
        <p:nvGrpSpPr>
          <p:cNvPr id="17" name="Group 16">
            <a:extLst>
              <a:ext uri="{FF2B5EF4-FFF2-40B4-BE49-F238E27FC236}">
                <a16:creationId xmlns:a16="http://schemas.microsoft.com/office/drawing/2014/main" id="{21F4671D-7212-01C0-58AB-9C875F54C96F}"/>
              </a:ext>
            </a:extLst>
          </p:cNvPr>
          <p:cNvGrpSpPr/>
          <p:nvPr/>
        </p:nvGrpSpPr>
        <p:grpSpPr>
          <a:xfrm>
            <a:off x="4750152" y="2533295"/>
            <a:ext cx="1538785" cy="2067663"/>
            <a:chOff x="4750152" y="2533295"/>
            <a:chExt cx="1538785" cy="2067663"/>
          </a:xfrm>
        </p:grpSpPr>
        <p:pic>
          <p:nvPicPr>
            <p:cNvPr id="8" name="Picture 7">
              <a:extLst>
                <a:ext uri="{FF2B5EF4-FFF2-40B4-BE49-F238E27FC236}">
                  <a16:creationId xmlns:a16="http://schemas.microsoft.com/office/drawing/2014/main" id="{689769D9-047E-97FE-F588-BD68AF7BA1AD}"/>
                </a:ext>
              </a:extLst>
            </p:cNvPr>
            <p:cNvPicPr>
              <a:picLocks noChangeAspect="1"/>
            </p:cNvPicPr>
            <p:nvPr/>
          </p:nvPicPr>
          <p:blipFill>
            <a:blip r:embed="rId7"/>
            <a:srcRect/>
            <a:stretch/>
          </p:blipFill>
          <p:spPr>
            <a:xfrm>
              <a:off x="4750152" y="2533295"/>
              <a:ext cx="1538785" cy="1538785"/>
            </a:xfrm>
            <a:prstGeom prst="rect">
              <a:avLst/>
            </a:prstGeom>
          </p:spPr>
        </p:pic>
        <p:sp>
          <p:nvSpPr>
            <p:cNvPr id="12" name="TextBox 11">
              <a:extLst>
                <a:ext uri="{FF2B5EF4-FFF2-40B4-BE49-F238E27FC236}">
                  <a16:creationId xmlns:a16="http://schemas.microsoft.com/office/drawing/2014/main" id="{4302D5AF-AEC8-B41F-5BA9-1A8C589587DF}"/>
                </a:ext>
              </a:extLst>
            </p:cNvPr>
            <p:cNvSpPr txBox="1"/>
            <p:nvPr/>
          </p:nvSpPr>
          <p:spPr>
            <a:xfrm>
              <a:off x="4890463" y="4139293"/>
              <a:ext cx="1280669" cy="461665"/>
            </a:xfrm>
            <a:prstGeom prst="rect">
              <a:avLst/>
            </a:prstGeom>
            <a:noFill/>
          </p:spPr>
          <p:txBody>
            <a:bodyPr wrap="square" rtlCol="0">
              <a:spAutoFit/>
            </a:bodyPr>
            <a:lstStyle/>
            <a:p>
              <a:pPr algn="ctr"/>
              <a:r>
                <a:rPr lang="en-US" sz="1200">
                  <a:latin typeface="Arial" panose="020B0604020202020204" pitchFamily="34" charset="0"/>
                  <a:ea typeface="Acid Grotesk" panose="020B0003030200060204" pitchFamily="34" charset="77"/>
                  <a:cs typeface="Arial" panose="020B0604020202020204" pitchFamily="34" charset="0"/>
                </a:rPr>
                <a:t>3 synergistic MOAs</a:t>
              </a:r>
            </a:p>
          </p:txBody>
        </p:sp>
      </p:grpSp>
      <p:grpSp>
        <p:nvGrpSpPr>
          <p:cNvPr id="19" name="Group 18">
            <a:extLst>
              <a:ext uri="{FF2B5EF4-FFF2-40B4-BE49-F238E27FC236}">
                <a16:creationId xmlns:a16="http://schemas.microsoft.com/office/drawing/2014/main" id="{363C7F2F-97C4-1C27-BB2E-F00668B1DB09}"/>
              </a:ext>
            </a:extLst>
          </p:cNvPr>
          <p:cNvGrpSpPr/>
          <p:nvPr/>
        </p:nvGrpSpPr>
        <p:grpSpPr>
          <a:xfrm>
            <a:off x="6387329" y="2533295"/>
            <a:ext cx="1566155" cy="2252329"/>
            <a:chOff x="6387329" y="2533295"/>
            <a:chExt cx="1566155" cy="2252329"/>
          </a:xfrm>
        </p:grpSpPr>
        <p:pic>
          <p:nvPicPr>
            <p:cNvPr id="9" name="Picture 8">
              <a:extLst>
                <a:ext uri="{FF2B5EF4-FFF2-40B4-BE49-F238E27FC236}">
                  <a16:creationId xmlns:a16="http://schemas.microsoft.com/office/drawing/2014/main" id="{0526B7F5-42B4-3415-67AE-04CF2203F019}"/>
                </a:ext>
              </a:extLst>
            </p:cNvPr>
            <p:cNvPicPr>
              <a:picLocks noChangeAspect="1"/>
            </p:cNvPicPr>
            <p:nvPr/>
          </p:nvPicPr>
          <p:blipFill>
            <a:blip r:embed="rId8"/>
            <a:srcRect/>
            <a:stretch/>
          </p:blipFill>
          <p:spPr>
            <a:xfrm>
              <a:off x="6402765" y="2533295"/>
              <a:ext cx="1538785" cy="1538785"/>
            </a:xfrm>
            <a:prstGeom prst="rect">
              <a:avLst/>
            </a:prstGeom>
          </p:spPr>
        </p:pic>
        <p:sp>
          <p:nvSpPr>
            <p:cNvPr id="14" name="TextBox 13">
              <a:extLst>
                <a:ext uri="{FF2B5EF4-FFF2-40B4-BE49-F238E27FC236}">
                  <a16:creationId xmlns:a16="http://schemas.microsoft.com/office/drawing/2014/main" id="{3A84E5FD-56A6-B4EF-7972-42938472C558}"/>
                </a:ext>
              </a:extLst>
            </p:cNvPr>
            <p:cNvSpPr txBox="1"/>
            <p:nvPr/>
          </p:nvSpPr>
          <p:spPr>
            <a:xfrm>
              <a:off x="6387329" y="4139293"/>
              <a:ext cx="1566155" cy="646331"/>
            </a:xfrm>
            <a:prstGeom prst="rect">
              <a:avLst/>
            </a:prstGeom>
            <a:noFill/>
          </p:spPr>
          <p:txBody>
            <a:bodyPr wrap="square" rtlCol="0">
              <a:spAutoFit/>
            </a:bodyPr>
            <a:lstStyle/>
            <a:p>
              <a:pPr algn="ctr"/>
              <a:r>
                <a:rPr lang="en-US" sz="1200" i="1">
                  <a:latin typeface="Arial" panose="020B0604020202020204" pitchFamily="34" charset="0"/>
                  <a:ea typeface="Acid Grotesk Italic" panose="020B0003030200060204" pitchFamily="34" charset="77"/>
                  <a:cs typeface="Arial" panose="020B0604020202020204" pitchFamily="34" charset="0"/>
                </a:rPr>
                <a:t>Lactobacillus</a:t>
              </a:r>
              <a:r>
                <a:rPr lang="en-US" sz="1200">
                  <a:latin typeface="Arial" panose="020B0604020202020204" pitchFamily="34" charset="0"/>
                  <a:ea typeface="Acid Grotesk" panose="020B0003030200060204" pitchFamily="34" charset="77"/>
                  <a:cs typeface="Arial" panose="020B0604020202020204" pitchFamily="34" charset="0"/>
                </a:rPr>
                <a:t> probiotic strains fermented on oats</a:t>
              </a:r>
            </a:p>
          </p:txBody>
        </p:sp>
      </p:grpSp>
    </p:spTree>
    <p:extLst>
      <p:ext uri="{BB962C8B-B14F-4D97-AF65-F5344CB8AC3E}">
        <p14:creationId xmlns:p14="http://schemas.microsoft.com/office/powerpoint/2010/main" val="3145577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body&#10;&#10;Description automatically generated">
            <a:extLst>
              <a:ext uri="{FF2B5EF4-FFF2-40B4-BE49-F238E27FC236}">
                <a16:creationId xmlns:a16="http://schemas.microsoft.com/office/drawing/2014/main" id="{D8EDE64C-1C8B-2FD3-2E1C-DDB1ED1B175E}"/>
              </a:ext>
            </a:extLst>
          </p:cNvPr>
          <p:cNvPicPr>
            <a:picLocks noChangeAspect="1"/>
          </p:cNvPicPr>
          <p:nvPr/>
        </p:nvPicPr>
        <p:blipFill>
          <a:blip r:embed="rId2"/>
          <a:srcRect/>
          <a:stretch>
            <a:fillRect/>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3B9B682B-511C-9BD4-E7FE-02155B49183C}"/>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11</a:t>
            </a:fld>
            <a:endParaRPr lang="en-US"/>
          </a:p>
        </p:txBody>
      </p:sp>
    </p:spTree>
    <p:extLst>
      <p:ext uri="{BB962C8B-B14F-4D97-AF65-F5344CB8AC3E}">
        <p14:creationId xmlns:p14="http://schemas.microsoft.com/office/powerpoint/2010/main" val="876404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F6F7-1A88-E588-5728-6E4E536D3F6A}"/>
              </a:ext>
            </a:extLst>
          </p:cNvPr>
          <p:cNvSpPr>
            <a:spLocks noGrp="1"/>
          </p:cNvSpPr>
          <p:nvPr>
            <p:ph type="title"/>
          </p:nvPr>
        </p:nvSpPr>
        <p:spPr>
          <a:xfrm>
            <a:off x="838200" y="213985"/>
            <a:ext cx="11019401" cy="1338158"/>
          </a:xfrm>
        </p:spPr>
        <p:txBody>
          <a:bodyPr anchor="ctr">
            <a:normAutofit/>
          </a:bodyPr>
          <a:lstStyle/>
          <a:p>
            <a:r>
              <a:rPr lang="en-US" dirty="0">
                <a:latin typeface="Arial"/>
                <a:cs typeface="Arial"/>
              </a:rPr>
              <a:t>Keystone microbes have a big role in our health...</a:t>
            </a:r>
          </a:p>
        </p:txBody>
      </p:sp>
      <p:sp>
        <p:nvSpPr>
          <p:cNvPr id="3" name="Content Placeholder 2">
            <a:extLst>
              <a:ext uri="{FF2B5EF4-FFF2-40B4-BE49-F238E27FC236}">
                <a16:creationId xmlns:a16="http://schemas.microsoft.com/office/drawing/2014/main" id="{3CFD4D34-2777-9859-B545-76090DFBEF40}"/>
              </a:ext>
            </a:extLst>
          </p:cNvPr>
          <p:cNvSpPr>
            <a:spLocks noGrp="1"/>
          </p:cNvSpPr>
          <p:nvPr>
            <p:ph idx="1"/>
          </p:nvPr>
        </p:nvSpPr>
        <p:spPr>
          <a:xfrm>
            <a:off x="838200" y="1825625"/>
            <a:ext cx="5162550" cy="4351338"/>
          </a:xfrm>
        </p:spPr>
        <p:txBody>
          <a:bodyPr vert="horz" lIns="91440" tIns="45720" rIns="91440" bIns="45720" rtlCol="0">
            <a:normAutofit/>
          </a:bodyPr>
          <a:lstStyle/>
          <a:p>
            <a:pPr marL="457200" indent="-457200">
              <a:lnSpc>
                <a:spcPct val="90000"/>
              </a:lnSpc>
            </a:pPr>
            <a:r>
              <a:rPr lang="en-US" sz="2200"/>
              <a:t>Central role and outsized influence in maintaining the stability, integrity (tight junctions), and function of the gut environment</a:t>
            </a:r>
          </a:p>
          <a:p>
            <a:pPr marL="457200" indent="-457200">
              <a:lnSpc>
                <a:spcPct val="90000"/>
              </a:lnSpc>
            </a:pPr>
            <a:r>
              <a:rPr lang="en-US" sz="2200"/>
              <a:t>Suppress the overgrowth of pathogens </a:t>
            </a:r>
          </a:p>
          <a:p>
            <a:pPr marL="457200" indent="-457200">
              <a:lnSpc>
                <a:spcPct val="90000"/>
              </a:lnSpc>
            </a:pPr>
            <a:r>
              <a:rPr lang="en-US" sz="2200"/>
              <a:t>Deliver metabolites (acetate, butyrate and propionate)</a:t>
            </a:r>
          </a:p>
          <a:p>
            <a:pPr marL="457200" indent="-457200">
              <a:lnSpc>
                <a:spcPct val="90000"/>
              </a:lnSpc>
            </a:pPr>
            <a:r>
              <a:rPr lang="en-US" sz="2200"/>
              <a:t>Often anaerobic -&gt; difficult to isolate/manufacture/formulate</a:t>
            </a:r>
          </a:p>
        </p:txBody>
      </p:sp>
      <p:sp>
        <p:nvSpPr>
          <p:cNvPr id="4" name="Slide Number Placeholder 3">
            <a:extLst>
              <a:ext uri="{FF2B5EF4-FFF2-40B4-BE49-F238E27FC236}">
                <a16:creationId xmlns:a16="http://schemas.microsoft.com/office/drawing/2014/main" id="{71E5B0FD-A5C4-43F6-E118-FC0AC3E9BF5F}"/>
              </a:ext>
            </a:extLst>
          </p:cNvPr>
          <p:cNvSpPr>
            <a:spLocks noGrp="1"/>
          </p:cNvSpPr>
          <p:nvPr>
            <p:ph type="sldNum" sz="quarter" idx="14"/>
          </p:nvPr>
        </p:nvSpPr>
        <p:spPr>
          <a:xfrm>
            <a:off x="10611678" y="6346663"/>
            <a:ext cx="742122" cy="365125"/>
          </a:xfrm>
        </p:spPr>
        <p:txBody>
          <a:bodyPr>
            <a:normAutofit/>
          </a:bodyPr>
          <a:lstStyle/>
          <a:p>
            <a:pPr>
              <a:spcAft>
                <a:spcPts val="600"/>
              </a:spcAft>
            </a:pPr>
            <a:r>
              <a:rPr lang="en-US"/>
              <a:t>PAGE </a:t>
            </a:r>
            <a:fld id="{BDBF9DCE-55C5-154E-AC34-7A0AB594817D}" type="slidenum">
              <a:rPr lang="en-US" smtClean="0"/>
              <a:pPr>
                <a:spcAft>
                  <a:spcPts val="600"/>
                </a:spcAft>
              </a:pPr>
              <a:t>12</a:t>
            </a:fld>
            <a:endParaRPr lang="en-US"/>
          </a:p>
        </p:txBody>
      </p:sp>
      <p:pic>
        <p:nvPicPr>
          <p:cNvPr id="9" name="Picture 8" descr="A blue lines on a white circle&#10;&#10;Description automatically generated">
            <a:extLst>
              <a:ext uri="{FF2B5EF4-FFF2-40B4-BE49-F238E27FC236}">
                <a16:creationId xmlns:a16="http://schemas.microsoft.com/office/drawing/2014/main" id="{15BCF665-B374-F1E7-F94D-90F13E137A96}"/>
              </a:ext>
            </a:extLst>
          </p:cNvPr>
          <p:cNvPicPr>
            <a:picLocks noChangeAspect="1"/>
          </p:cNvPicPr>
          <p:nvPr/>
        </p:nvPicPr>
        <p:blipFill>
          <a:blip r:embed="rId2"/>
          <a:stretch>
            <a:fillRect/>
          </a:stretch>
        </p:blipFill>
        <p:spPr>
          <a:xfrm>
            <a:off x="6601989" y="1053295"/>
            <a:ext cx="5012527" cy="5012527"/>
          </a:xfrm>
          <a:prstGeom prst="rect">
            <a:avLst/>
          </a:prstGeom>
        </p:spPr>
      </p:pic>
    </p:spTree>
    <p:extLst>
      <p:ext uri="{BB962C8B-B14F-4D97-AF65-F5344CB8AC3E}">
        <p14:creationId xmlns:p14="http://schemas.microsoft.com/office/powerpoint/2010/main" val="117992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1E019C-6F1A-B80C-24FB-66FE466234C4}"/>
              </a:ext>
            </a:extLst>
          </p:cNvPr>
          <p:cNvSpPr>
            <a:spLocks noGrp="1"/>
          </p:cNvSpPr>
          <p:nvPr>
            <p:ph type="body" sz="quarter" idx="15"/>
          </p:nvPr>
        </p:nvSpPr>
        <p:spPr>
          <a:xfrm>
            <a:off x="534609" y="2976137"/>
            <a:ext cx="3461193" cy="1226179"/>
          </a:xfrm>
        </p:spPr>
        <p:txBody>
          <a:bodyPr anchor="b">
            <a:noAutofit/>
          </a:bodyPr>
          <a:lstStyle/>
          <a:p>
            <a:pPr>
              <a:spcAft>
                <a:spcPts val="1000"/>
              </a:spcAft>
            </a:pPr>
            <a:r>
              <a:rPr lang="en-US" sz="3200" dirty="0">
                <a:latin typeface="Arial"/>
                <a:cs typeface="Arial"/>
              </a:rPr>
              <a:t>Three synergistic mechanisms of action</a:t>
            </a:r>
          </a:p>
        </p:txBody>
      </p:sp>
      <p:sp>
        <p:nvSpPr>
          <p:cNvPr id="14" name="Slide Number Placeholder 15">
            <a:extLst>
              <a:ext uri="{FF2B5EF4-FFF2-40B4-BE49-F238E27FC236}">
                <a16:creationId xmlns:a16="http://schemas.microsoft.com/office/drawing/2014/main" id="{3D2DB00A-CDE2-8632-7766-B3950EE6A4AB}"/>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13</a:t>
            </a:fld>
            <a:endParaRPr lang="en-US"/>
          </a:p>
        </p:txBody>
      </p:sp>
      <p:cxnSp>
        <p:nvCxnSpPr>
          <p:cNvPr id="62" name="Straight Connector 61">
            <a:extLst>
              <a:ext uri="{FF2B5EF4-FFF2-40B4-BE49-F238E27FC236}">
                <a16:creationId xmlns:a16="http://schemas.microsoft.com/office/drawing/2014/main" id="{82C05D5C-801C-C151-C3F9-255E65FE3207}"/>
              </a:ext>
            </a:extLst>
          </p:cNvPr>
          <p:cNvCxnSpPr>
            <a:cxnSpLocks/>
          </p:cNvCxnSpPr>
          <p:nvPr/>
        </p:nvCxnSpPr>
        <p:spPr>
          <a:xfrm>
            <a:off x="534609" y="4243355"/>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B8C9A95-8403-3FAC-6033-82A4221B8311}"/>
              </a:ext>
            </a:extLst>
          </p:cNvPr>
          <p:cNvCxnSpPr>
            <a:cxnSpLocks/>
          </p:cNvCxnSpPr>
          <p:nvPr/>
        </p:nvCxnSpPr>
        <p:spPr>
          <a:xfrm>
            <a:off x="622774" y="2609620"/>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A diagram of microbiome health&#10;&#10;AI-generated content may be incorrect.">
            <a:extLst>
              <a:ext uri="{FF2B5EF4-FFF2-40B4-BE49-F238E27FC236}">
                <a16:creationId xmlns:a16="http://schemas.microsoft.com/office/drawing/2014/main" id="{1065B287-16D7-19B7-D5B9-756AE8BBB88E}"/>
              </a:ext>
            </a:extLst>
          </p:cNvPr>
          <p:cNvPicPr>
            <a:picLocks noChangeAspect="1"/>
          </p:cNvPicPr>
          <p:nvPr/>
        </p:nvPicPr>
        <p:blipFill>
          <a:blip r:embed="rId3"/>
          <a:stretch>
            <a:fillRect/>
          </a:stretch>
        </p:blipFill>
        <p:spPr>
          <a:xfrm>
            <a:off x="4899991" y="0"/>
            <a:ext cx="6453809" cy="6480314"/>
          </a:xfrm>
          <a:prstGeom prst="rect">
            <a:avLst/>
          </a:prstGeom>
        </p:spPr>
      </p:pic>
    </p:spTree>
    <p:extLst>
      <p:ext uri="{BB962C8B-B14F-4D97-AF65-F5344CB8AC3E}">
        <p14:creationId xmlns:p14="http://schemas.microsoft.com/office/powerpoint/2010/main" val="1083023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6D1D-5BE1-B22B-A365-0DB03C0C7FF5}"/>
              </a:ext>
            </a:extLst>
          </p:cNvPr>
          <p:cNvSpPr>
            <a:spLocks noGrp="1"/>
          </p:cNvSpPr>
          <p:nvPr>
            <p:ph type="title"/>
          </p:nvPr>
        </p:nvSpPr>
        <p:spPr/>
        <p:txBody>
          <a:bodyPr/>
          <a:lstStyle/>
          <a:p>
            <a:r>
              <a:rPr lang="en-US"/>
              <a:t>Why oats for the substrate?</a:t>
            </a:r>
          </a:p>
        </p:txBody>
      </p:sp>
      <p:sp>
        <p:nvSpPr>
          <p:cNvPr id="3" name="Content Placeholder 2">
            <a:extLst>
              <a:ext uri="{FF2B5EF4-FFF2-40B4-BE49-F238E27FC236}">
                <a16:creationId xmlns:a16="http://schemas.microsoft.com/office/drawing/2014/main" id="{D7DC3369-522A-2785-2E3E-7006FD8F3769}"/>
              </a:ext>
            </a:extLst>
          </p:cNvPr>
          <p:cNvSpPr>
            <a:spLocks noGrp="1"/>
          </p:cNvSpPr>
          <p:nvPr>
            <p:ph idx="1"/>
          </p:nvPr>
        </p:nvSpPr>
        <p:spPr>
          <a:xfrm>
            <a:off x="838201" y="1690688"/>
            <a:ext cx="6033380" cy="4351338"/>
          </a:xfrm>
        </p:spPr>
        <p:txBody>
          <a:bodyPr vert="horz" lIns="91440" tIns="45720" rIns="91440" bIns="45720" rtlCol="0" anchor="t">
            <a:normAutofit/>
          </a:bodyPr>
          <a:lstStyle/>
          <a:p>
            <a:r>
              <a:rPr lang="en-US" sz="2000">
                <a:latin typeface="Arial"/>
                <a:cs typeface="Arial"/>
              </a:rPr>
              <a:t>Oats have a unique composition of beta-glucans, polyphenols, and other phytochemicals   </a:t>
            </a:r>
          </a:p>
          <a:p>
            <a:pPr lvl="1"/>
            <a:r>
              <a:rPr lang="en-US" sz="2000">
                <a:latin typeface="Arial"/>
                <a:cs typeface="Arial"/>
              </a:rPr>
              <a:t>Beta-glucans &gt; function as a prebiotic to boost gut health</a:t>
            </a:r>
            <a:endParaRPr lang="en-US" sz="2000">
              <a:solidFill>
                <a:srgbClr val="14788C"/>
              </a:solidFill>
              <a:latin typeface="Arial"/>
              <a:cs typeface="Arial"/>
            </a:endParaRPr>
          </a:p>
          <a:p>
            <a:pPr lvl="1"/>
            <a:r>
              <a:rPr lang="en-US" sz="2000">
                <a:latin typeface="Arial"/>
                <a:cs typeface="Arial"/>
              </a:rPr>
              <a:t>Polyphenols (Avenanthramides) &gt; act as signaling molecules to modulate inflammation </a:t>
            </a:r>
            <a:endParaRPr lang="en-US" sz="2000">
              <a:solidFill>
                <a:srgbClr val="14788C"/>
              </a:solidFill>
              <a:latin typeface="Arial"/>
              <a:cs typeface="Arial"/>
            </a:endParaRPr>
          </a:p>
          <a:p>
            <a:r>
              <a:rPr lang="en-US" sz="2000">
                <a:latin typeface="Arial"/>
                <a:cs typeface="Arial"/>
              </a:rPr>
              <a:t>Oat compounds induce gene expression in the bacteria to help regulate gut barrier function, modulate inflammation and cross feed members of the microbiome.</a:t>
            </a:r>
          </a:p>
          <a:p>
            <a:pPr lvl="1"/>
            <a:endParaRPr lang="en-US" sz="2000">
              <a:latin typeface="Arial"/>
              <a:cs typeface="Arial"/>
            </a:endParaRPr>
          </a:p>
          <a:p>
            <a:pPr lvl="1"/>
            <a:endParaRPr lang="en-US">
              <a:latin typeface="Arial"/>
              <a:cs typeface="Arial"/>
            </a:endParaRPr>
          </a:p>
        </p:txBody>
      </p:sp>
      <p:sp>
        <p:nvSpPr>
          <p:cNvPr id="4" name="Slide Number Placeholder 3">
            <a:extLst>
              <a:ext uri="{FF2B5EF4-FFF2-40B4-BE49-F238E27FC236}">
                <a16:creationId xmlns:a16="http://schemas.microsoft.com/office/drawing/2014/main" id="{C486BADA-F3F3-90FA-3233-CF846359AF53}"/>
              </a:ext>
            </a:extLst>
          </p:cNvPr>
          <p:cNvSpPr>
            <a:spLocks noGrp="1"/>
          </p:cNvSpPr>
          <p:nvPr>
            <p:ph type="sldNum" sz="quarter" idx="14"/>
          </p:nvPr>
        </p:nvSpPr>
        <p:spPr/>
        <p:txBody>
          <a:bodyPr/>
          <a:lstStyle/>
          <a:p>
            <a:r>
              <a:rPr lang="en-US"/>
              <a:t>PAGE </a:t>
            </a:r>
            <a:fld id="{BDBF9DCE-55C5-154E-AC34-7A0AB594817D}" type="slidenum">
              <a:rPr lang="en-US" smtClean="0"/>
              <a:pPr/>
              <a:t>14</a:t>
            </a:fld>
            <a:endParaRPr lang="en-US"/>
          </a:p>
        </p:txBody>
      </p:sp>
      <p:pic>
        <p:nvPicPr>
          <p:cNvPr id="7" name="Picture 6" descr="A logo of a plant&#10;&#10;Description automatically generated">
            <a:extLst>
              <a:ext uri="{FF2B5EF4-FFF2-40B4-BE49-F238E27FC236}">
                <a16:creationId xmlns:a16="http://schemas.microsoft.com/office/drawing/2014/main" id="{10891B13-940A-C7B0-B6B5-6B5DC2C709A9}"/>
              </a:ext>
            </a:extLst>
          </p:cNvPr>
          <p:cNvPicPr>
            <a:picLocks noChangeAspect="1"/>
          </p:cNvPicPr>
          <p:nvPr/>
        </p:nvPicPr>
        <p:blipFill>
          <a:blip r:embed="rId3"/>
          <a:stretch>
            <a:fillRect/>
          </a:stretch>
        </p:blipFill>
        <p:spPr>
          <a:xfrm>
            <a:off x="6787544" y="1027906"/>
            <a:ext cx="5011974" cy="5011974"/>
          </a:xfrm>
          <a:prstGeom prst="rect">
            <a:avLst/>
          </a:prstGeom>
        </p:spPr>
      </p:pic>
    </p:spTree>
    <p:extLst>
      <p:ext uri="{BB962C8B-B14F-4D97-AF65-F5344CB8AC3E}">
        <p14:creationId xmlns:p14="http://schemas.microsoft.com/office/powerpoint/2010/main" val="3676337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ounded Rectangle 57">
            <a:extLst>
              <a:ext uri="{FF2B5EF4-FFF2-40B4-BE49-F238E27FC236}">
                <a16:creationId xmlns:a16="http://schemas.microsoft.com/office/drawing/2014/main" id="{860BE035-48AE-302F-3D3D-0B556883BCA0}"/>
              </a:ext>
            </a:extLst>
          </p:cNvPr>
          <p:cNvSpPr/>
          <p:nvPr/>
        </p:nvSpPr>
        <p:spPr>
          <a:xfrm>
            <a:off x="4723092" y="626370"/>
            <a:ext cx="6314131" cy="5293168"/>
          </a:xfrm>
          <a:prstGeom prst="roundRect">
            <a:avLst>
              <a:gd name="adj" fmla="val 11868"/>
            </a:avLst>
          </a:prstGeom>
          <a:solidFill>
            <a:srgbClr val="B7D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71E019C-6F1A-B80C-24FB-66FE466234C4}"/>
              </a:ext>
            </a:extLst>
          </p:cNvPr>
          <p:cNvSpPr>
            <a:spLocks noGrp="1"/>
          </p:cNvSpPr>
          <p:nvPr>
            <p:ph type="body" sz="quarter" idx="15"/>
          </p:nvPr>
        </p:nvSpPr>
        <p:spPr>
          <a:xfrm>
            <a:off x="490546" y="2143735"/>
            <a:ext cx="3385752" cy="2982760"/>
          </a:xfrm>
        </p:spPr>
        <p:txBody>
          <a:bodyPr anchor="b"/>
          <a:lstStyle/>
          <a:p>
            <a:pPr>
              <a:spcAft>
                <a:spcPts val="1000"/>
              </a:spcAft>
            </a:pPr>
            <a:r>
              <a:rPr lang="en-US" sz="3200">
                <a:latin typeface="Arial"/>
                <a:cs typeface="Arial"/>
              </a:rPr>
              <a:t>A new type </a:t>
            </a:r>
            <a:br>
              <a:rPr lang="en-US" sz="3200">
                <a:latin typeface="Arial"/>
                <a:cs typeface="Arial"/>
              </a:rPr>
            </a:br>
            <a:r>
              <a:rPr lang="en-US" sz="3200">
                <a:latin typeface="Arial"/>
                <a:cs typeface="Arial"/>
              </a:rPr>
              <a:t>of postbiotic utilizing fermentation</a:t>
            </a:r>
          </a:p>
          <a:p>
            <a:pPr>
              <a:spcAft>
                <a:spcPts val="1000"/>
              </a:spcAft>
            </a:pPr>
            <a:endParaRPr lang="en-US" sz="2400" b="1">
              <a:latin typeface="Arial"/>
              <a:cs typeface="Arial"/>
            </a:endParaRPr>
          </a:p>
        </p:txBody>
      </p:sp>
      <p:sp>
        <p:nvSpPr>
          <p:cNvPr id="6" name="Slide Number Placeholder 5">
            <a:extLst>
              <a:ext uri="{FF2B5EF4-FFF2-40B4-BE49-F238E27FC236}">
                <a16:creationId xmlns:a16="http://schemas.microsoft.com/office/drawing/2014/main" id="{199B58C8-E69D-B43F-2CE4-E09F0C20212A}"/>
              </a:ext>
            </a:extLst>
          </p:cNvPr>
          <p:cNvSpPr>
            <a:spLocks noGrp="1"/>
          </p:cNvSpPr>
          <p:nvPr>
            <p:ph type="sldNum" sz="quarter" idx="14"/>
          </p:nvPr>
        </p:nvSpPr>
        <p:spPr>
          <a:xfrm>
            <a:off x="11042072" y="6379999"/>
            <a:ext cx="805051" cy="291773"/>
          </a:xfrm>
        </p:spPr>
        <p:txBody>
          <a:bodyPr/>
          <a:lstStyle/>
          <a:p>
            <a:r>
              <a:rPr lang="en-US"/>
              <a:t>PAGE </a:t>
            </a:r>
            <a:fld id="{BDBF9DCE-55C5-154E-AC34-7A0AB594817D}" type="slidenum">
              <a:rPr lang="en-US" smtClean="0"/>
              <a:pPr/>
              <a:t>15</a:t>
            </a:fld>
            <a:endParaRPr lang="en-US"/>
          </a:p>
        </p:txBody>
      </p:sp>
      <p:pic>
        <p:nvPicPr>
          <p:cNvPr id="12" name="Picture 11" descr="A blue line drawing of a person&#10;&#10;Description automatically generated">
            <a:extLst>
              <a:ext uri="{FF2B5EF4-FFF2-40B4-BE49-F238E27FC236}">
                <a16:creationId xmlns:a16="http://schemas.microsoft.com/office/drawing/2014/main" id="{11D4AF4C-F27E-FF38-EC86-6FCDFB283698}"/>
              </a:ext>
            </a:extLst>
          </p:cNvPr>
          <p:cNvPicPr>
            <a:picLocks noChangeAspect="1"/>
          </p:cNvPicPr>
          <p:nvPr/>
        </p:nvPicPr>
        <p:blipFill>
          <a:blip r:embed="rId3"/>
          <a:stretch>
            <a:fillRect/>
          </a:stretch>
        </p:blipFill>
        <p:spPr>
          <a:xfrm>
            <a:off x="5184188" y="1160906"/>
            <a:ext cx="1823624" cy="1823624"/>
          </a:xfrm>
          <a:prstGeom prst="rect">
            <a:avLst/>
          </a:prstGeom>
        </p:spPr>
      </p:pic>
      <p:sp>
        <p:nvSpPr>
          <p:cNvPr id="16" name="TextBox 15">
            <a:extLst>
              <a:ext uri="{FF2B5EF4-FFF2-40B4-BE49-F238E27FC236}">
                <a16:creationId xmlns:a16="http://schemas.microsoft.com/office/drawing/2014/main" id="{6D5F9DF8-A139-4E3A-C4C5-88FF6A005BC1}"/>
              </a:ext>
            </a:extLst>
          </p:cNvPr>
          <p:cNvSpPr txBox="1"/>
          <p:nvPr/>
        </p:nvSpPr>
        <p:spPr>
          <a:xfrm>
            <a:off x="4988451" y="2964060"/>
            <a:ext cx="2387842" cy="800219"/>
          </a:xfrm>
          <a:prstGeom prst="rect">
            <a:avLst/>
          </a:prstGeom>
          <a:noFill/>
        </p:spPr>
        <p:txBody>
          <a:bodyPr wrap="square" rtlCol="0">
            <a:spAutoFit/>
          </a:bodyPr>
          <a:lstStyle/>
          <a:p>
            <a:pPr algn="ctr"/>
            <a:r>
              <a:rPr lang="en-US" b="1"/>
              <a:t>MICROBES</a:t>
            </a:r>
            <a:br>
              <a:rPr lang="en-US" b="1"/>
            </a:br>
            <a:r>
              <a:rPr lang="en-US" sz="1400">
                <a:latin typeface="Arial"/>
                <a:cs typeface="Arial"/>
                <a:sym typeface="Calibri"/>
              </a:rPr>
              <a:t>Improve immune health</a:t>
            </a:r>
          </a:p>
          <a:p>
            <a:pPr algn="ctr"/>
            <a:r>
              <a:rPr lang="en-US" sz="1400">
                <a:latin typeface="Arial"/>
                <a:cs typeface="Arial"/>
                <a:sym typeface="Calibri"/>
              </a:rPr>
              <a:t>&amp; gut barrier integrity</a:t>
            </a:r>
          </a:p>
        </p:txBody>
      </p:sp>
      <p:sp>
        <p:nvSpPr>
          <p:cNvPr id="17" name="TextBox 16">
            <a:extLst>
              <a:ext uri="{FF2B5EF4-FFF2-40B4-BE49-F238E27FC236}">
                <a16:creationId xmlns:a16="http://schemas.microsoft.com/office/drawing/2014/main" id="{DA5509F8-7F5F-4B93-0999-036B1DA85285}"/>
              </a:ext>
            </a:extLst>
          </p:cNvPr>
          <p:cNvSpPr txBox="1"/>
          <p:nvPr/>
        </p:nvSpPr>
        <p:spPr>
          <a:xfrm>
            <a:off x="8209029" y="2926884"/>
            <a:ext cx="2725983" cy="1015663"/>
          </a:xfrm>
          <a:prstGeom prst="rect">
            <a:avLst/>
          </a:prstGeom>
          <a:noFill/>
        </p:spPr>
        <p:txBody>
          <a:bodyPr wrap="square" rtlCol="0">
            <a:spAutoFit/>
          </a:bodyPr>
          <a:lstStyle/>
          <a:p>
            <a:pPr algn="ctr">
              <a:spcAft>
                <a:spcPts val="600"/>
              </a:spcAft>
            </a:pPr>
            <a:r>
              <a:rPr lang="en-US" b="1"/>
              <a:t>OATS</a:t>
            </a:r>
            <a:br>
              <a:rPr lang="en-US" b="1"/>
            </a:br>
            <a:r>
              <a:rPr lang="en-US" sz="1400">
                <a:latin typeface="Arial"/>
                <a:cs typeface="Arial"/>
                <a:sym typeface="Calibri"/>
              </a:rPr>
              <a:t>Improve immune health &amp; </a:t>
            </a:r>
            <a:br>
              <a:rPr lang="en-US" sz="1400">
                <a:latin typeface="Arial"/>
                <a:cs typeface="Arial"/>
                <a:sym typeface="Calibri"/>
              </a:rPr>
            </a:br>
            <a:r>
              <a:rPr lang="en-US" sz="1400">
                <a:latin typeface="Arial"/>
                <a:cs typeface="Arial"/>
                <a:sym typeface="Calibri"/>
              </a:rPr>
              <a:t>aids keystone bacteria linked</a:t>
            </a:r>
            <a:br>
              <a:rPr lang="en-US" sz="1400">
                <a:latin typeface="Arial"/>
                <a:cs typeface="Arial"/>
                <a:sym typeface="Calibri"/>
              </a:rPr>
            </a:br>
            <a:r>
              <a:rPr lang="en-US" sz="1400">
                <a:latin typeface="Arial"/>
                <a:cs typeface="Arial"/>
                <a:sym typeface="Calibri"/>
              </a:rPr>
              <a:t>to a healthy gut. </a:t>
            </a:r>
          </a:p>
        </p:txBody>
      </p:sp>
      <p:sp>
        <p:nvSpPr>
          <p:cNvPr id="20" name="TextBox 19">
            <a:extLst>
              <a:ext uri="{FF2B5EF4-FFF2-40B4-BE49-F238E27FC236}">
                <a16:creationId xmlns:a16="http://schemas.microsoft.com/office/drawing/2014/main" id="{AC97E2DF-24BA-CB15-705E-1C8C4DE8B824}"/>
              </a:ext>
            </a:extLst>
          </p:cNvPr>
          <p:cNvSpPr txBox="1"/>
          <p:nvPr/>
        </p:nvSpPr>
        <p:spPr>
          <a:xfrm>
            <a:off x="5966415" y="3995178"/>
            <a:ext cx="3719463" cy="800219"/>
          </a:xfrm>
          <a:prstGeom prst="rect">
            <a:avLst/>
          </a:prstGeom>
          <a:noFill/>
        </p:spPr>
        <p:txBody>
          <a:bodyPr wrap="square" rtlCol="0">
            <a:spAutoFit/>
          </a:bodyPr>
          <a:lstStyle/>
          <a:p>
            <a:pPr algn="ctr">
              <a:spcAft>
                <a:spcPts val="600"/>
              </a:spcAft>
            </a:pPr>
            <a:r>
              <a:rPr lang="en-US" b="1"/>
              <a:t>FERMENTATION</a:t>
            </a:r>
            <a:br>
              <a:rPr lang="en-US" b="1"/>
            </a:br>
            <a:r>
              <a:rPr lang="en-US" sz="1400">
                <a:latin typeface="Arial"/>
                <a:cs typeface="Arial"/>
                <a:sym typeface="Calibri"/>
              </a:rPr>
              <a:t>Stimulates biotransformation of botanicals &amp; production of metabolites</a:t>
            </a:r>
          </a:p>
        </p:txBody>
      </p:sp>
      <p:cxnSp>
        <p:nvCxnSpPr>
          <p:cNvPr id="25" name="Straight Connector 24">
            <a:extLst>
              <a:ext uri="{FF2B5EF4-FFF2-40B4-BE49-F238E27FC236}">
                <a16:creationId xmlns:a16="http://schemas.microsoft.com/office/drawing/2014/main" id="{5B2BC5A5-4B11-5B08-0FFF-7CD2E11A9DC2}"/>
              </a:ext>
            </a:extLst>
          </p:cNvPr>
          <p:cNvCxnSpPr>
            <a:cxnSpLocks/>
          </p:cNvCxnSpPr>
          <p:nvPr/>
        </p:nvCxnSpPr>
        <p:spPr>
          <a:xfrm>
            <a:off x="6946786" y="2587000"/>
            <a:ext cx="882589" cy="41424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9CC49E-7150-FB92-B227-A6125793251C}"/>
              </a:ext>
            </a:extLst>
          </p:cNvPr>
          <p:cNvCxnSpPr>
            <a:cxnSpLocks/>
          </p:cNvCxnSpPr>
          <p:nvPr/>
        </p:nvCxnSpPr>
        <p:spPr>
          <a:xfrm flipH="1">
            <a:off x="7826147" y="2611363"/>
            <a:ext cx="892289" cy="3847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C14298-0048-9BCE-5E30-D6B5007470AB}"/>
              </a:ext>
            </a:extLst>
          </p:cNvPr>
          <p:cNvCxnSpPr>
            <a:cxnSpLocks/>
            <a:endCxn id="20" idx="0"/>
          </p:cNvCxnSpPr>
          <p:nvPr/>
        </p:nvCxnSpPr>
        <p:spPr>
          <a:xfrm>
            <a:off x="7826147" y="2994155"/>
            <a:ext cx="0" cy="1001023"/>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A687620-6771-47C6-827B-7C6D1E66590E}"/>
              </a:ext>
            </a:extLst>
          </p:cNvPr>
          <p:cNvSpPr txBox="1"/>
          <p:nvPr/>
        </p:nvSpPr>
        <p:spPr>
          <a:xfrm>
            <a:off x="5151549" y="5281586"/>
            <a:ext cx="5336560" cy="523220"/>
          </a:xfrm>
          <a:prstGeom prst="rect">
            <a:avLst/>
          </a:prstGeom>
          <a:noFill/>
        </p:spPr>
        <p:txBody>
          <a:bodyPr wrap="square" lIns="91440" tIns="45720" rIns="91440" bIns="45720" rtlCol="0" anchor="t">
            <a:spAutoFit/>
          </a:bodyPr>
          <a:lstStyle/>
          <a:p>
            <a:pPr algn="ctr"/>
            <a:r>
              <a:rPr lang="en-US" sz="1600" b="1"/>
              <a:t>DELIVERS FUNCTION-SPECIFIC METABOLITES</a:t>
            </a:r>
            <a:br>
              <a:rPr lang="en-US" sz="1600" b="1"/>
            </a:br>
            <a:endParaRPr lang="en-US" sz="1200">
              <a:solidFill>
                <a:schemeClr val="bg1"/>
              </a:solidFill>
              <a:latin typeface="Arial"/>
              <a:cs typeface="Arial"/>
              <a:sym typeface="Calibri"/>
            </a:endParaRPr>
          </a:p>
        </p:txBody>
      </p:sp>
      <p:cxnSp>
        <p:nvCxnSpPr>
          <p:cNvPr id="51" name="Straight Connector 50">
            <a:extLst>
              <a:ext uri="{FF2B5EF4-FFF2-40B4-BE49-F238E27FC236}">
                <a16:creationId xmlns:a16="http://schemas.microsoft.com/office/drawing/2014/main" id="{C1519B68-EA11-0D09-5F45-DA4B65B8ABA9}"/>
              </a:ext>
            </a:extLst>
          </p:cNvPr>
          <p:cNvCxnSpPr>
            <a:cxnSpLocks/>
          </p:cNvCxnSpPr>
          <p:nvPr/>
        </p:nvCxnSpPr>
        <p:spPr>
          <a:xfrm>
            <a:off x="7837374" y="4817333"/>
            <a:ext cx="0" cy="464253"/>
          </a:xfrm>
          <a:prstGeom prst="line">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81ABA42-5EF0-8BC4-79DF-E91DFADBB433}"/>
              </a:ext>
            </a:extLst>
          </p:cNvPr>
          <p:cNvSpPr txBox="1"/>
          <p:nvPr/>
        </p:nvSpPr>
        <p:spPr>
          <a:xfrm>
            <a:off x="4662764" y="792562"/>
            <a:ext cx="631413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 typeface="Arial"/>
              <a:buNone/>
              <a:tabLst/>
              <a:defRPr sz="4000" b="1"/>
            </a:pPr>
            <a:r>
              <a:rPr kumimoji="0" lang="en-US" sz="2000" i="0" u="none" strike="noStrike" kern="1200" cap="none" spc="0" normalizeH="0" baseline="0" noProof="0">
                <a:ln>
                  <a:noFill/>
                </a:ln>
                <a:effectLst/>
                <a:uLnTx/>
                <a:uFillTx/>
                <a:ea typeface="+mn-ea"/>
                <a:cs typeface="Arial"/>
                <a:sym typeface="Arial"/>
              </a:rPr>
              <a:t>A NEW APPROACH</a:t>
            </a:r>
          </a:p>
        </p:txBody>
      </p:sp>
      <p:cxnSp>
        <p:nvCxnSpPr>
          <p:cNvPr id="62" name="Straight Connector 61">
            <a:extLst>
              <a:ext uri="{FF2B5EF4-FFF2-40B4-BE49-F238E27FC236}">
                <a16:creationId xmlns:a16="http://schemas.microsoft.com/office/drawing/2014/main" id="{82C05D5C-801C-C151-C3F9-255E65FE3207}"/>
              </a:ext>
            </a:extLst>
          </p:cNvPr>
          <p:cNvCxnSpPr>
            <a:cxnSpLocks/>
          </p:cNvCxnSpPr>
          <p:nvPr/>
        </p:nvCxnSpPr>
        <p:spPr>
          <a:xfrm>
            <a:off x="490546" y="4787973"/>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B8C9A95-8403-3FAC-6033-82A4221B8311}"/>
              </a:ext>
            </a:extLst>
          </p:cNvPr>
          <p:cNvCxnSpPr>
            <a:cxnSpLocks/>
          </p:cNvCxnSpPr>
          <p:nvPr/>
        </p:nvCxnSpPr>
        <p:spPr>
          <a:xfrm>
            <a:off x="490546" y="2400699"/>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logo of wheat and coffee beans&#10;&#10;Description automatically generated">
            <a:extLst>
              <a:ext uri="{FF2B5EF4-FFF2-40B4-BE49-F238E27FC236}">
                <a16:creationId xmlns:a16="http://schemas.microsoft.com/office/drawing/2014/main" id="{4F40CA36-7858-C213-DF3C-94AB29BDC0BA}"/>
              </a:ext>
            </a:extLst>
          </p:cNvPr>
          <p:cNvPicPr>
            <a:picLocks noChangeAspect="1"/>
          </p:cNvPicPr>
          <p:nvPr/>
        </p:nvPicPr>
        <p:blipFill>
          <a:blip r:embed="rId4"/>
          <a:stretch>
            <a:fillRect/>
          </a:stretch>
        </p:blipFill>
        <p:spPr>
          <a:xfrm>
            <a:off x="8481899" y="1000555"/>
            <a:ext cx="2180242" cy="2180242"/>
          </a:xfrm>
          <a:prstGeom prst="rect">
            <a:avLst/>
          </a:prstGeom>
        </p:spPr>
      </p:pic>
    </p:spTree>
    <p:extLst>
      <p:ext uri="{BB962C8B-B14F-4D97-AF65-F5344CB8AC3E}">
        <p14:creationId xmlns:p14="http://schemas.microsoft.com/office/powerpoint/2010/main" val="95558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72B2-378A-316C-875B-D63D9D2B969E}"/>
              </a:ext>
            </a:extLst>
          </p:cNvPr>
          <p:cNvSpPr>
            <a:spLocks noGrp="1"/>
          </p:cNvSpPr>
          <p:nvPr>
            <p:ph type="title"/>
          </p:nvPr>
        </p:nvSpPr>
        <p:spPr>
          <a:xfrm>
            <a:off x="652236" y="2509838"/>
            <a:ext cx="10515600" cy="2852737"/>
          </a:xfrm>
        </p:spPr>
        <p:txBody>
          <a:bodyPr/>
          <a:lstStyle/>
          <a:p>
            <a:r>
              <a:rPr lang="en-US" i="1" dirty="0">
                <a:latin typeface="Arial"/>
                <a:cs typeface="Arial"/>
              </a:rPr>
              <a:t>In vitro</a:t>
            </a:r>
            <a:r>
              <a:rPr lang="en-US" dirty="0">
                <a:latin typeface="Arial"/>
                <a:cs typeface="Arial"/>
              </a:rPr>
              <a:t> Data</a:t>
            </a:r>
          </a:p>
        </p:txBody>
      </p:sp>
      <p:sp>
        <p:nvSpPr>
          <p:cNvPr id="3" name="Text Placeholder 2">
            <a:extLst>
              <a:ext uri="{FF2B5EF4-FFF2-40B4-BE49-F238E27FC236}">
                <a16:creationId xmlns:a16="http://schemas.microsoft.com/office/drawing/2014/main" id="{9AFC20FE-5A07-38D0-848B-7985FEB957D1}"/>
              </a:ext>
            </a:extLst>
          </p:cNvPr>
          <p:cNvSpPr>
            <a:spLocks noGrp="1"/>
          </p:cNvSpPr>
          <p:nvPr>
            <p:ph type="body" idx="1"/>
          </p:nvPr>
        </p:nvSpPr>
        <p:spPr>
          <a:xfrm>
            <a:off x="652236" y="5203371"/>
            <a:ext cx="10515600" cy="1327150"/>
          </a:xfrm>
        </p:spPr>
        <p:txBody>
          <a:bodyPr vert="horz" lIns="91440" tIns="45720" rIns="91440" bIns="45720" rtlCol="0" anchor="t">
            <a:normAutofit/>
          </a:bodyPr>
          <a:lstStyle/>
          <a:p>
            <a:r>
              <a:rPr lang="en-US" sz="2800">
                <a:latin typeface="Arial"/>
                <a:cs typeface="Arial"/>
              </a:rPr>
              <a:t>Keystone Postbiotic </a:t>
            </a:r>
            <a:endParaRPr lang="en-US" sz="2800"/>
          </a:p>
        </p:txBody>
      </p:sp>
    </p:spTree>
    <p:extLst>
      <p:ext uri="{BB962C8B-B14F-4D97-AF65-F5344CB8AC3E}">
        <p14:creationId xmlns:p14="http://schemas.microsoft.com/office/powerpoint/2010/main" val="3962363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DF91F-4FFB-25D6-86E6-3849474306DF}"/>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D05DE5A9-C739-7DE9-7A08-F2EAE40F33AD}"/>
              </a:ext>
            </a:extLst>
          </p:cNvPr>
          <p:cNvSpPr/>
          <p:nvPr/>
        </p:nvSpPr>
        <p:spPr>
          <a:xfrm>
            <a:off x="317769" y="1985681"/>
            <a:ext cx="3391345" cy="3188428"/>
          </a:xfrm>
          <a:prstGeom prst="roundRect">
            <a:avLst>
              <a:gd name="adj" fmla="val 51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374753-73CF-9B9B-9417-E8E253185F36}"/>
              </a:ext>
            </a:extLst>
          </p:cNvPr>
          <p:cNvSpPr/>
          <p:nvPr/>
        </p:nvSpPr>
        <p:spPr>
          <a:xfrm>
            <a:off x="8745399" y="5614733"/>
            <a:ext cx="2896286" cy="749591"/>
          </a:xfrm>
          <a:prstGeom prst="rect">
            <a:avLst/>
          </a:prstGeom>
          <a:solidFill>
            <a:schemeClr val="bg1"/>
          </a:solidFill>
          <a:ln>
            <a:noFill/>
          </a:ln>
          <a:effectLst>
            <a:softEdge rad="58498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D9348A1-045D-AFAC-3204-CD8EF6D572FA}"/>
              </a:ext>
            </a:extLst>
          </p:cNvPr>
          <p:cNvGrpSpPr/>
          <p:nvPr/>
        </p:nvGrpSpPr>
        <p:grpSpPr>
          <a:xfrm>
            <a:off x="8601307" y="1508443"/>
            <a:ext cx="3040377" cy="4587955"/>
            <a:chOff x="8601307" y="1508443"/>
            <a:chExt cx="3040377" cy="4587955"/>
          </a:xfrm>
        </p:grpSpPr>
        <p:sp>
          <p:nvSpPr>
            <p:cNvPr id="12" name="Rounded Rectangle 11">
              <a:extLst>
                <a:ext uri="{FF2B5EF4-FFF2-40B4-BE49-F238E27FC236}">
                  <a16:creationId xmlns:a16="http://schemas.microsoft.com/office/drawing/2014/main" id="{3F860BD7-59F9-5AB4-39BC-68B0E758C9A6}"/>
                </a:ext>
              </a:extLst>
            </p:cNvPr>
            <p:cNvSpPr/>
            <p:nvPr/>
          </p:nvSpPr>
          <p:spPr>
            <a:xfrm>
              <a:off x="8601307" y="1508443"/>
              <a:ext cx="3040377" cy="3921208"/>
            </a:xfrm>
            <a:prstGeom prst="roundRect">
              <a:avLst>
                <a:gd name="adj" fmla="val 51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E9175D6A-28BD-C9ED-7123-D7B5935FDC31}"/>
                </a:ext>
              </a:extLst>
            </p:cNvPr>
            <p:cNvGrpSpPr/>
            <p:nvPr/>
          </p:nvGrpSpPr>
          <p:grpSpPr>
            <a:xfrm>
              <a:off x="8680137" y="1587488"/>
              <a:ext cx="2896286" cy="4508910"/>
              <a:chOff x="8621474" y="1547167"/>
              <a:chExt cx="3020211" cy="4508910"/>
            </a:xfrm>
          </p:grpSpPr>
          <p:grpSp>
            <p:nvGrpSpPr>
              <p:cNvPr id="34" name="Group 33">
                <a:extLst>
                  <a:ext uri="{FF2B5EF4-FFF2-40B4-BE49-F238E27FC236}">
                    <a16:creationId xmlns:a16="http://schemas.microsoft.com/office/drawing/2014/main" id="{613C93EA-206D-42B4-FE73-D084AB6B83C3}"/>
                  </a:ext>
                </a:extLst>
              </p:cNvPr>
              <p:cNvGrpSpPr/>
              <p:nvPr/>
            </p:nvGrpSpPr>
            <p:grpSpPr>
              <a:xfrm>
                <a:off x="9200688" y="5477286"/>
                <a:ext cx="2217590" cy="578791"/>
                <a:chOff x="3329668" y="5561961"/>
                <a:chExt cx="3053141" cy="709395"/>
              </a:xfrm>
            </p:grpSpPr>
            <p:sp>
              <p:nvSpPr>
                <p:cNvPr id="35" name="TextBox 10">
                  <a:extLst>
                    <a:ext uri="{FF2B5EF4-FFF2-40B4-BE49-F238E27FC236}">
                      <a16:creationId xmlns:a16="http://schemas.microsoft.com/office/drawing/2014/main" id="{E08ECA78-1B0D-459E-FF23-2EB66EFC32CF}"/>
                    </a:ext>
                  </a:extLst>
                </p:cNvPr>
                <p:cNvSpPr txBox="1"/>
                <p:nvPr/>
              </p:nvSpPr>
              <p:spPr>
                <a:xfrm>
                  <a:off x="3515535" y="5561961"/>
                  <a:ext cx="1524594" cy="339504"/>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1E8197"/>
                      </a:solidFill>
                    </a:rPr>
                    <a:t>Control</a:t>
                  </a:r>
                </a:p>
              </p:txBody>
            </p:sp>
            <p:sp>
              <p:nvSpPr>
                <p:cNvPr id="36" name="TextBox 12">
                  <a:extLst>
                    <a:ext uri="{FF2B5EF4-FFF2-40B4-BE49-F238E27FC236}">
                      <a16:creationId xmlns:a16="http://schemas.microsoft.com/office/drawing/2014/main" id="{5A5283D7-3FE0-BAA0-CDB5-0BD95E5395AB}"/>
                    </a:ext>
                  </a:extLst>
                </p:cNvPr>
                <p:cNvSpPr txBox="1"/>
                <p:nvPr/>
              </p:nvSpPr>
              <p:spPr>
                <a:xfrm>
                  <a:off x="3515535" y="5931853"/>
                  <a:ext cx="2867274" cy="339503"/>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1E8197"/>
                      </a:solidFill>
                    </a:rPr>
                    <a:t>Keystone Postbiotic</a:t>
                  </a:r>
                  <a:r>
                    <a:rPr lang="en-US" sz="1200" baseline="30000">
                      <a:solidFill>
                        <a:srgbClr val="1E8197"/>
                      </a:solidFill>
                    </a:rPr>
                    <a:t>®</a:t>
                  </a:r>
                </a:p>
              </p:txBody>
            </p:sp>
            <p:sp>
              <p:nvSpPr>
                <p:cNvPr id="37" name="Rectangle 36">
                  <a:extLst>
                    <a:ext uri="{FF2B5EF4-FFF2-40B4-BE49-F238E27FC236}">
                      <a16:creationId xmlns:a16="http://schemas.microsoft.com/office/drawing/2014/main" id="{3982CF90-C42F-A8DF-B216-704A57A2F16F}"/>
                    </a:ext>
                  </a:extLst>
                </p:cNvPr>
                <p:cNvSpPr/>
                <p:nvPr/>
              </p:nvSpPr>
              <p:spPr>
                <a:xfrm>
                  <a:off x="3330366" y="5638781"/>
                  <a:ext cx="187049" cy="154882"/>
                </a:xfrm>
                <a:prstGeom prst="rect">
                  <a:avLst/>
                </a:prstGeom>
                <a:solidFill>
                  <a:srgbClr val="FF61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53759876-4196-8A4C-A2D5-E822B5964DCF}"/>
                    </a:ext>
                  </a:extLst>
                </p:cNvPr>
                <p:cNvSpPr/>
                <p:nvPr/>
              </p:nvSpPr>
              <p:spPr>
                <a:xfrm>
                  <a:off x="3329668" y="6010605"/>
                  <a:ext cx="187049" cy="154882"/>
                </a:xfrm>
                <a:prstGeom prst="rect">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39" name="Picture 38" descr="A graph of a wound closure&#10;&#10;Description automatically generated">
                <a:extLst>
                  <a:ext uri="{FF2B5EF4-FFF2-40B4-BE49-F238E27FC236}">
                    <a16:creationId xmlns:a16="http://schemas.microsoft.com/office/drawing/2014/main" id="{AAA3013F-3428-B60E-43F1-693427C52876}"/>
                  </a:ext>
                </a:extLst>
              </p:cNvPr>
              <p:cNvPicPr>
                <a:picLocks noChangeAspect="1"/>
              </p:cNvPicPr>
              <p:nvPr/>
            </p:nvPicPr>
            <p:blipFill rotWithShape="1">
              <a:blip r:embed="rId3"/>
              <a:srcRect l="385" t="1005" b="14824"/>
              <a:stretch/>
            </p:blipFill>
            <p:spPr>
              <a:xfrm>
                <a:off x="8621474" y="1547167"/>
                <a:ext cx="3020211" cy="3759319"/>
              </a:xfrm>
              <a:prstGeom prst="roundRect">
                <a:avLst>
                  <a:gd name="adj" fmla="val 3917"/>
                </a:avLst>
              </a:prstGeom>
            </p:spPr>
          </p:pic>
        </p:grpSp>
      </p:grpSp>
      <p:grpSp>
        <p:nvGrpSpPr>
          <p:cNvPr id="2" name="Group 1">
            <a:extLst>
              <a:ext uri="{FF2B5EF4-FFF2-40B4-BE49-F238E27FC236}">
                <a16:creationId xmlns:a16="http://schemas.microsoft.com/office/drawing/2014/main" id="{ADC8DC34-4243-FFBA-7203-33D8FC342010}"/>
              </a:ext>
            </a:extLst>
          </p:cNvPr>
          <p:cNvGrpSpPr/>
          <p:nvPr/>
        </p:nvGrpSpPr>
        <p:grpSpPr>
          <a:xfrm>
            <a:off x="408643" y="2030371"/>
            <a:ext cx="3208013" cy="3096792"/>
            <a:chOff x="2964210" y="1734741"/>
            <a:chExt cx="3113589" cy="2487329"/>
          </a:xfrm>
          <a:solidFill>
            <a:schemeClr val="tx1"/>
          </a:solidFill>
        </p:grpSpPr>
        <p:sp>
          <p:nvSpPr>
            <p:cNvPr id="7" name="Rectangle: Rounded Corners 6">
              <a:extLst>
                <a:ext uri="{FF2B5EF4-FFF2-40B4-BE49-F238E27FC236}">
                  <a16:creationId xmlns:a16="http://schemas.microsoft.com/office/drawing/2014/main" id="{D89F11BE-34A4-315A-1EBB-CC73DE98FEAA}"/>
                </a:ext>
              </a:extLst>
            </p:cNvPr>
            <p:cNvSpPr/>
            <p:nvPr/>
          </p:nvSpPr>
          <p:spPr>
            <a:xfrm>
              <a:off x="2964210" y="1734741"/>
              <a:ext cx="3113589" cy="2487329"/>
            </a:xfrm>
            <a:prstGeom prst="roundRect">
              <a:avLst>
                <a:gd name="adj" fmla="val 3464"/>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descr="A graph of a number of different colored bars&#10;&#10;Description automatically generated with medium confidence">
              <a:extLst>
                <a:ext uri="{FF2B5EF4-FFF2-40B4-BE49-F238E27FC236}">
                  <a16:creationId xmlns:a16="http://schemas.microsoft.com/office/drawing/2014/main" id="{CC4F1BD6-BAD3-421A-F23B-E6A5125230CC}"/>
                </a:ext>
              </a:extLst>
            </p:cNvPr>
            <p:cNvPicPr>
              <a:picLocks noChangeAspect="1"/>
            </p:cNvPicPr>
            <p:nvPr/>
          </p:nvPicPr>
          <p:blipFill>
            <a:blip r:embed="rId4"/>
            <a:stretch>
              <a:fillRect/>
            </a:stretch>
          </p:blipFill>
          <p:spPr>
            <a:xfrm>
              <a:off x="3101713" y="1985210"/>
              <a:ext cx="2794590" cy="2089265"/>
            </a:xfrm>
            <a:prstGeom prst="rect">
              <a:avLst/>
            </a:prstGeom>
            <a:grpFill/>
          </p:spPr>
        </p:pic>
      </p:grpSp>
      <p:sp>
        <p:nvSpPr>
          <p:cNvPr id="6" name="Title 1">
            <a:extLst>
              <a:ext uri="{FF2B5EF4-FFF2-40B4-BE49-F238E27FC236}">
                <a16:creationId xmlns:a16="http://schemas.microsoft.com/office/drawing/2014/main" id="{FE733F27-B5DF-A761-C47C-B13D8B60D82A}"/>
              </a:ext>
            </a:extLst>
          </p:cNvPr>
          <p:cNvSpPr>
            <a:spLocks noGrp="1"/>
          </p:cNvSpPr>
          <p:nvPr>
            <p:ph type="title"/>
          </p:nvPr>
        </p:nvSpPr>
        <p:spPr>
          <a:xfrm>
            <a:off x="409445" y="93833"/>
            <a:ext cx="10515600" cy="1325563"/>
          </a:xfrm>
        </p:spPr>
        <p:txBody>
          <a:bodyPr>
            <a:normAutofit/>
          </a:bodyPr>
          <a:lstStyle/>
          <a:p>
            <a:r>
              <a:rPr lang="en-US" sz="3600">
                <a:solidFill>
                  <a:schemeClr val="tx1"/>
                </a:solidFill>
                <a:latin typeface="Arial" panose="020B0604020202020204" pitchFamily="34" charset="0"/>
                <a:cs typeface="Arial" panose="020B0604020202020204" pitchFamily="34" charset="0"/>
              </a:rPr>
              <a:t>Supports foundational </a:t>
            </a:r>
            <a:r>
              <a:rPr lang="en-US" sz="3600">
                <a:solidFill>
                  <a:schemeClr val="tx1"/>
                </a:solidFill>
              </a:rPr>
              <a:t>i</a:t>
            </a:r>
            <a:r>
              <a:rPr lang="en-US" sz="3600">
                <a:solidFill>
                  <a:schemeClr val="tx1"/>
                </a:solidFill>
                <a:latin typeface="Arial" panose="020B0604020202020204" pitchFamily="34" charset="0"/>
                <a:cs typeface="Arial" panose="020B0604020202020204" pitchFamily="34" charset="0"/>
              </a:rPr>
              <a:t>ntestinal </a:t>
            </a:r>
            <a:r>
              <a:rPr lang="en-US" sz="3600">
                <a:solidFill>
                  <a:schemeClr val="tx1"/>
                </a:solidFill>
              </a:rPr>
              <a:t>b</a:t>
            </a:r>
            <a:r>
              <a:rPr lang="en-US" sz="3600">
                <a:solidFill>
                  <a:schemeClr val="tx1"/>
                </a:solidFill>
                <a:latin typeface="Arial" panose="020B0604020202020204" pitchFamily="34" charset="0"/>
                <a:cs typeface="Arial" panose="020B0604020202020204" pitchFamily="34" charset="0"/>
              </a:rPr>
              <a:t>arrier </a:t>
            </a:r>
            <a:r>
              <a:rPr lang="en-US" sz="3600">
                <a:solidFill>
                  <a:schemeClr val="tx1"/>
                </a:solidFill>
              </a:rPr>
              <a:t>f</a:t>
            </a:r>
            <a:r>
              <a:rPr lang="en-US" sz="3600">
                <a:solidFill>
                  <a:schemeClr val="tx1"/>
                </a:solidFill>
                <a:latin typeface="Arial" panose="020B0604020202020204" pitchFamily="34" charset="0"/>
                <a:cs typeface="Arial" panose="020B0604020202020204" pitchFamily="34" charset="0"/>
              </a:rPr>
              <a:t>unction</a:t>
            </a:r>
            <a:endParaRPr lang="en-US" sz="3600" i="1">
              <a:solidFill>
                <a:schemeClr val="tx1"/>
              </a:solidFill>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6E230E79-D405-E058-B8C6-53C9BD007C4A}"/>
              </a:ext>
            </a:extLst>
          </p:cNvPr>
          <p:cNvSpPr>
            <a:spLocks noGrp="1"/>
          </p:cNvSpPr>
          <p:nvPr>
            <p:ph type="body" idx="4294967295"/>
          </p:nvPr>
        </p:nvSpPr>
        <p:spPr>
          <a:xfrm>
            <a:off x="442344" y="5395944"/>
            <a:ext cx="3021013" cy="2649538"/>
          </a:xfrm>
        </p:spPr>
        <p:txBody>
          <a:bodyPr anchor="t">
            <a:noAutofit/>
          </a:bodyPr>
          <a:lstStyle/>
          <a:p>
            <a:pPr marL="0" indent="0" algn="ctr">
              <a:lnSpc>
                <a:spcPct val="100000"/>
              </a:lnSpc>
              <a:spcBef>
                <a:spcPts val="0"/>
              </a:spcBef>
              <a:buNone/>
            </a:pPr>
            <a:r>
              <a:rPr lang="en-US" sz="1600">
                <a:solidFill>
                  <a:schemeClr val="tx1"/>
                </a:solidFill>
                <a:effectLst/>
                <a:latin typeface="Arial"/>
                <a:ea typeface="Calibri"/>
                <a:cs typeface="Acid Grotesk"/>
              </a:rPr>
              <a:t>Keystone Postbiotic increased </a:t>
            </a:r>
            <a:r>
              <a:rPr lang="en-US" sz="1600">
                <a:solidFill>
                  <a:schemeClr val="tx1"/>
                </a:solidFill>
                <a:latin typeface="Arial"/>
                <a:ea typeface="Calibri"/>
                <a:cs typeface="Acid Grotesk"/>
              </a:rPr>
              <a:t>chemokine production </a:t>
            </a:r>
            <a:endParaRPr lang="en-US" sz="1600">
              <a:solidFill>
                <a:schemeClr val="tx1"/>
              </a:solidFill>
              <a:effectLst/>
              <a:latin typeface="Arial"/>
              <a:ea typeface="Calibri"/>
              <a:cs typeface="Acid Grotesk"/>
            </a:endParaRPr>
          </a:p>
        </p:txBody>
      </p:sp>
      <p:sp>
        <p:nvSpPr>
          <p:cNvPr id="28" name="TextBox 27">
            <a:extLst>
              <a:ext uri="{FF2B5EF4-FFF2-40B4-BE49-F238E27FC236}">
                <a16:creationId xmlns:a16="http://schemas.microsoft.com/office/drawing/2014/main" id="{BF80D997-A95B-1BF0-2156-2DBF72089F57}"/>
              </a:ext>
            </a:extLst>
          </p:cNvPr>
          <p:cNvSpPr txBox="1"/>
          <p:nvPr/>
        </p:nvSpPr>
        <p:spPr>
          <a:xfrm>
            <a:off x="4919235" y="1647127"/>
            <a:ext cx="985229" cy="338554"/>
          </a:xfrm>
          <a:prstGeom prst="rect">
            <a:avLst/>
          </a:prstGeom>
          <a:solidFill>
            <a:schemeClr val="bg1"/>
          </a:solidFill>
        </p:spPr>
        <p:txBody>
          <a:bodyPr wrap="square" rtlCol="0">
            <a:spAutoFit/>
          </a:bodyPr>
          <a:lstStyle/>
          <a:p>
            <a:r>
              <a:rPr lang="en-US" sz="1600" b="1">
                <a:solidFill>
                  <a:srgbClr val="1E8197"/>
                </a:solidFill>
              </a:rPr>
              <a:t>0 h</a:t>
            </a:r>
          </a:p>
        </p:txBody>
      </p:sp>
      <p:sp>
        <p:nvSpPr>
          <p:cNvPr id="29" name="TextBox 28">
            <a:extLst>
              <a:ext uri="{FF2B5EF4-FFF2-40B4-BE49-F238E27FC236}">
                <a16:creationId xmlns:a16="http://schemas.microsoft.com/office/drawing/2014/main" id="{D2D7FDC9-DBA1-2C8C-1EA1-4CC1D77CFB3F}"/>
              </a:ext>
            </a:extLst>
          </p:cNvPr>
          <p:cNvSpPr txBox="1"/>
          <p:nvPr/>
        </p:nvSpPr>
        <p:spPr>
          <a:xfrm>
            <a:off x="6758408" y="1677904"/>
            <a:ext cx="1067785" cy="307777"/>
          </a:xfrm>
          <a:prstGeom prst="rect">
            <a:avLst/>
          </a:prstGeom>
          <a:solidFill>
            <a:schemeClr val="bg1"/>
          </a:solidFill>
        </p:spPr>
        <p:txBody>
          <a:bodyPr wrap="square" rtlCol="0">
            <a:spAutoFit/>
          </a:bodyPr>
          <a:lstStyle/>
          <a:p>
            <a:r>
              <a:rPr lang="en-US" sz="1400" b="1">
                <a:solidFill>
                  <a:srgbClr val="1E8197"/>
                </a:solidFill>
              </a:rPr>
              <a:t>24 h</a:t>
            </a:r>
          </a:p>
        </p:txBody>
      </p:sp>
      <p:sp>
        <p:nvSpPr>
          <p:cNvPr id="30" name="TextBox 29">
            <a:extLst>
              <a:ext uri="{FF2B5EF4-FFF2-40B4-BE49-F238E27FC236}">
                <a16:creationId xmlns:a16="http://schemas.microsoft.com/office/drawing/2014/main" id="{D8B270F2-6E4B-D4EE-2B35-D803CB2D43D0}"/>
              </a:ext>
            </a:extLst>
          </p:cNvPr>
          <p:cNvSpPr txBox="1"/>
          <p:nvPr/>
        </p:nvSpPr>
        <p:spPr>
          <a:xfrm rot="16200000">
            <a:off x="3718734" y="2527917"/>
            <a:ext cx="847969" cy="307777"/>
          </a:xfrm>
          <a:prstGeom prst="rect">
            <a:avLst/>
          </a:prstGeom>
          <a:solidFill>
            <a:schemeClr val="bg1"/>
          </a:solidFill>
        </p:spPr>
        <p:txBody>
          <a:bodyPr wrap="square" rtlCol="0">
            <a:spAutoFit/>
          </a:bodyPr>
          <a:lstStyle/>
          <a:p>
            <a:r>
              <a:rPr lang="en-US" sz="1400" b="1">
                <a:solidFill>
                  <a:srgbClr val="1E8197"/>
                </a:solidFill>
              </a:rPr>
              <a:t>Control</a:t>
            </a:r>
            <a:endParaRPr lang="en-US" sz="1200" b="1">
              <a:solidFill>
                <a:srgbClr val="1E8197"/>
              </a:solidFill>
            </a:endParaRPr>
          </a:p>
        </p:txBody>
      </p:sp>
      <p:sp>
        <p:nvSpPr>
          <p:cNvPr id="31" name="TextBox 30">
            <a:extLst>
              <a:ext uri="{FF2B5EF4-FFF2-40B4-BE49-F238E27FC236}">
                <a16:creationId xmlns:a16="http://schemas.microsoft.com/office/drawing/2014/main" id="{4315E844-8007-5747-F699-E8CA61692A08}"/>
              </a:ext>
            </a:extLst>
          </p:cNvPr>
          <p:cNvSpPr txBox="1"/>
          <p:nvPr/>
        </p:nvSpPr>
        <p:spPr>
          <a:xfrm rot="16200000">
            <a:off x="3609344" y="4329549"/>
            <a:ext cx="1010288" cy="307777"/>
          </a:xfrm>
          <a:prstGeom prst="rect">
            <a:avLst/>
          </a:prstGeom>
          <a:solidFill>
            <a:schemeClr val="bg1"/>
          </a:solidFill>
        </p:spPr>
        <p:txBody>
          <a:bodyPr wrap="square" rtlCol="0">
            <a:spAutoFit/>
          </a:bodyPr>
          <a:lstStyle/>
          <a:p>
            <a:r>
              <a:rPr lang="en-US" sz="1400" b="1">
                <a:solidFill>
                  <a:srgbClr val="1E8197"/>
                </a:solidFill>
              </a:rPr>
              <a:t>Keystone</a:t>
            </a:r>
            <a:endParaRPr lang="en-US" sz="1600" b="1">
              <a:solidFill>
                <a:srgbClr val="1E8197"/>
              </a:solidFill>
            </a:endParaRPr>
          </a:p>
        </p:txBody>
      </p:sp>
      <p:pic>
        <p:nvPicPr>
          <p:cNvPr id="32" name="Picture 31" descr="A collage of images of cells&#10;&#10;Description automatically generated">
            <a:extLst>
              <a:ext uri="{FF2B5EF4-FFF2-40B4-BE49-F238E27FC236}">
                <a16:creationId xmlns:a16="http://schemas.microsoft.com/office/drawing/2014/main" id="{878B51A7-EA70-EA73-EF2E-D2247F79A177}"/>
              </a:ext>
            </a:extLst>
          </p:cNvPr>
          <p:cNvPicPr>
            <a:picLocks noChangeAspect="1"/>
          </p:cNvPicPr>
          <p:nvPr/>
        </p:nvPicPr>
        <p:blipFill rotWithShape="1">
          <a:blip r:embed="rId5"/>
          <a:srcRect l="7809" t="5783" r="3810" b="5060"/>
          <a:stretch/>
        </p:blipFill>
        <p:spPr>
          <a:xfrm>
            <a:off x="4296607" y="2077316"/>
            <a:ext cx="3862457" cy="3096792"/>
          </a:xfrm>
          <a:prstGeom prst="rect">
            <a:avLst/>
          </a:prstGeom>
        </p:spPr>
      </p:pic>
      <p:sp>
        <p:nvSpPr>
          <p:cNvPr id="14" name="Slide Number Placeholder 2">
            <a:extLst>
              <a:ext uri="{FF2B5EF4-FFF2-40B4-BE49-F238E27FC236}">
                <a16:creationId xmlns:a16="http://schemas.microsoft.com/office/drawing/2014/main" id="{C62E7700-E8EA-E17E-ED56-BC6DD299BA0C}"/>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17</a:t>
            </a:fld>
            <a:endParaRPr lang="en-US"/>
          </a:p>
        </p:txBody>
      </p:sp>
    </p:spTree>
    <p:extLst>
      <p:ext uri="{BB962C8B-B14F-4D97-AF65-F5344CB8AC3E}">
        <p14:creationId xmlns:p14="http://schemas.microsoft.com/office/powerpoint/2010/main" val="567614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orange circle and lines&#10;&#10;Description automatically generated with medium confidence">
            <a:extLst>
              <a:ext uri="{FF2B5EF4-FFF2-40B4-BE49-F238E27FC236}">
                <a16:creationId xmlns:a16="http://schemas.microsoft.com/office/drawing/2014/main" id="{36090EA9-A8BC-1C32-0475-518D086D42D9}"/>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backgroundRemoval t="10000" b="90000" l="10000" r="90000"/>
                    </a14:imgEffect>
                  </a14:imgLayer>
                </a14:imgProps>
              </a:ext>
            </a:extLst>
          </a:blip>
          <a:srcRect l="2925" t="20277" r="2229" b="20278"/>
          <a:stretch/>
        </p:blipFill>
        <p:spPr>
          <a:xfrm rot="5400000">
            <a:off x="6149096" y="1367100"/>
            <a:ext cx="5091331" cy="4290276"/>
          </a:xfrm>
          <a:prstGeom prst="rect">
            <a:avLst/>
          </a:prstGeom>
        </p:spPr>
      </p:pic>
      <p:grpSp>
        <p:nvGrpSpPr>
          <p:cNvPr id="6" name="Group 5">
            <a:extLst>
              <a:ext uri="{FF2B5EF4-FFF2-40B4-BE49-F238E27FC236}">
                <a16:creationId xmlns:a16="http://schemas.microsoft.com/office/drawing/2014/main" id="{76A58E66-85D2-731D-D83D-5079C285B32D}"/>
              </a:ext>
            </a:extLst>
          </p:cNvPr>
          <p:cNvGrpSpPr/>
          <p:nvPr/>
        </p:nvGrpSpPr>
        <p:grpSpPr>
          <a:xfrm>
            <a:off x="6753564" y="966569"/>
            <a:ext cx="4056478" cy="4854535"/>
            <a:chOff x="3742640" y="866989"/>
            <a:chExt cx="4158142" cy="5119221"/>
          </a:xfrm>
        </p:grpSpPr>
        <p:sp>
          <p:nvSpPr>
            <p:cNvPr id="7" name="Rounded Rectangle 6">
              <a:extLst>
                <a:ext uri="{FF2B5EF4-FFF2-40B4-BE49-F238E27FC236}">
                  <a16:creationId xmlns:a16="http://schemas.microsoft.com/office/drawing/2014/main" id="{49A4A96F-CC5C-5531-1E0A-53BFA52B066C}"/>
                </a:ext>
              </a:extLst>
            </p:cNvPr>
            <p:cNvSpPr/>
            <p:nvPr/>
          </p:nvSpPr>
          <p:spPr>
            <a:xfrm>
              <a:off x="3742640" y="866989"/>
              <a:ext cx="4158142" cy="5119221"/>
            </a:xfrm>
            <a:prstGeom prst="roundRect">
              <a:avLst>
                <a:gd name="adj" fmla="val 6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000000"/>
                  </a:solidFill>
                  <a:effectLst/>
                  <a:latin typeface="Times"/>
                </a:rPr>
                <a:t> </a:t>
              </a:r>
              <a:endParaRPr lang="en-US"/>
            </a:p>
          </p:txBody>
        </p:sp>
        <p:sp>
          <p:nvSpPr>
            <p:cNvPr id="8" name="TextBox 7">
              <a:extLst>
                <a:ext uri="{FF2B5EF4-FFF2-40B4-BE49-F238E27FC236}">
                  <a16:creationId xmlns:a16="http://schemas.microsoft.com/office/drawing/2014/main" id="{A513160F-F316-206B-C22D-B6B78788F41C}"/>
                </a:ext>
              </a:extLst>
            </p:cNvPr>
            <p:cNvSpPr txBox="1"/>
            <p:nvPr/>
          </p:nvSpPr>
          <p:spPr>
            <a:xfrm>
              <a:off x="4554267" y="999402"/>
              <a:ext cx="2650887" cy="615783"/>
            </a:xfrm>
            <a:prstGeom prst="rect">
              <a:avLst/>
            </a:prstGeom>
            <a:solidFill>
              <a:schemeClr val="bg1"/>
            </a:solidFill>
          </p:spPr>
          <p:txBody>
            <a:bodyPr wrap="square">
              <a:spAutoFit/>
            </a:bodyPr>
            <a:lstStyle/>
            <a:p>
              <a:pPr algn="ctr"/>
              <a:r>
                <a:rPr lang="en-US" sz="1600">
                  <a:solidFill>
                    <a:srgbClr val="1E8197"/>
                  </a:solidFill>
                  <a:latin typeface="+mn-lt"/>
                </a:rPr>
                <a:t>Intestinal Epithelium</a:t>
              </a:r>
            </a:p>
            <a:p>
              <a:pPr algn="ctr"/>
              <a:r>
                <a:rPr lang="en-US" sz="1600">
                  <a:solidFill>
                    <a:srgbClr val="1E8197"/>
                  </a:solidFill>
                </a:rPr>
                <a:t>TEER 24h</a:t>
              </a:r>
              <a:endParaRPr lang="en-US" sz="1600">
                <a:solidFill>
                  <a:srgbClr val="1E8197"/>
                </a:solidFill>
                <a:latin typeface="+mn-lt"/>
              </a:endParaRPr>
            </a:p>
          </p:txBody>
        </p:sp>
        <p:grpSp>
          <p:nvGrpSpPr>
            <p:cNvPr id="9" name="Group 8">
              <a:extLst>
                <a:ext uri="{FF2B5EF4-FFF2-40B4-BE49-F238E27FC236}">
                  <a16:creationId xmlns:a16="http://schemas.microsoft.com/office/drawing/2014/main" id="{CFCFAFC2-539C-8719-FD81-CF64F618170E}"/>
                </a:ext>
              </a:extLst>
            </p:cNvPr>
            <p:cNvGrpSpPr/>
            <p:nvPr/>
          </p:nvGrpSpPr>
          <p:grpSpPr>
            <a:xfrm>
              <a:off x="3745001" y="1433574"/>
              <a:ext cx="3945530" cy="3543857"/>
              <a:chOff x="3104848" y="875890"/>
              <a:chExt cx="4932246" cy="4051710"/>
            </a:xfrm>
          </p:grpSpPr>
          <p:graphicFrame>
            <p:nvGraphicFramePr>
              <p:cNvPr id="19" name="Chart 18">
                <a:extLst>
                  <a:ext uri="{FF2B5EF4-FFF2-40B4-BE49-F238E27FC236}">
                    <a16:creationId xmlns:a16="http://schemas.microsoft.com/office/drawing/2014/main" id="{FC96F480-0054-07DD-3D68-B3CF1410B2AE}"/>
                  </a:ext>
                </a:extLst>
              </p:cNvPr>
              <p:cNvGraphicFramePr>
                <a:graphicFrameLocks/>
              </p:cNvGraphicFramePr>
              <p:nvPr/>
            </p:nvGraphicFramePr>
            <p:xfrm>
              <a:off x="3104848" y="875890"/>
              <a:ext cx="4932246" cy="4051710"/>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DD99B462-77C5-BD1B-D5E8-1C62F6A3A869}"/>
                  </a:ext>
                </a:extLst>
              </p:cNvPr>
              <p:cNvSpPr txBox="1"/>
              <p:nvPr/>
            </p:nvSpPr>
            <p:spPr>
              <a:xfrm>
                <a:off x="5163477" y="1098373"/>
                <a:ext cx="814987" cy="461665"/>
              </a:xfrm>
              <a:prstGeom prst="rect">
                <a:avLst/>
              </a:prstGeom>
              <a:noFill/>
            </p:spPr>
            <p:txBody>
              <a:bodyPr wrap="square" rtlCol="0">
                <a:spAutoFit/>
              </a:bodyPr>
              <a:lstStyle/>
              <a:p>
                <a:pPr algn="ctr"/>
                <a:r>
                  <a:rPr lang="en-US" sz="2400">
                    <a:solidFill>
                      <a:srgbClr val="FF612F"/>
                    </a:solidFill>
                  </a:rPr>
                  <a:t>*</a:t>
                </a:r>
              </a:p>
            </p:txBody>
          </p:sp>
          <p:sp>
            <p:nvSpPr>
              <p:cNvPr id="21" name="Left Bracket 20">
                <a:extLst>
                  <a:ext uri="{FF2B5EF4-FFF2-40B4-BE49-F238E27FC236}">
                    <a16:creationId xmlns:a16="http://schemas.microsoft.com/office/drawing/2014/main" id="{4A34464C-A6D8-5C02-8AFF-EEDD17DC4C07}"/>
                  </a:ext>
                </a:extLst>
              </p:cNvPr>
              <p:cNvSpPr/>
              <p:nvPr/>
            </p:nvSpPr>
            <p:spPr>
              <a:xfrm rot="5400000">
                <a:off x="5485414" y="958512"/>
                <a:ext cx="62601" cy="1233012"/>
              </a:xfrm>
              <a:prstGeom prst="leftBracket">
                <a:avLst/>
              </a:prstGeom>
              <a:noFill/>
              <a:ln>
                <a:solidFill>
                  <a:schemeClr val="accent6">
                    <a:lumMod val="1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43F75CE5-4F36-C957-BED2-F5E2BB7021A9}"/>
                  </a:ext>
                </a:extLst>
              </p:cNvPr>
              <p:cNvSpPr txBox="1"/>
              <p:nvPr/>
            </p:nvSpPr>
            <p:spPr>
              <a:xfrm>
                <a:off x="6434815" y="1215987"/>
                <a:ext cx="814987" cy="461665"/>
              </a:xfrm>
              <a:prstGeom prst="rect">
                <a:avLst/>
              </a:prstGeom>
              <a:noFill/>
            </p:spPr>
            <p:txBody>
              <a:bodyPr wrap="square" rtlCol="0">
                <a:spAutoFit/>
              </a:bodyPr>
              <a:lstStyle/>
              <a:p>
                <a:pPr algn="ctr"/>
                <a:r>
                  <a:rPr lang="en-US" sz="2400">
                    <a:solidFill>
                      <a:srgbClr val="B8D7FF"/>
                    </a:solidFill>
                  </a:rPr>
                  <a:t>*</a:t>
                </a:r>
              </a:p>
            </p:txBody>
          </p:sp>
        </p:grpSp>
        <p:grpSp>
          <p:nvGrpSpPr>
            <p:cNvPr id="10" name="Group 9">
              <a:extLst>
                <a:ext uri="{FF2B5EF4-FFF2-40B4-BE49-F238E27FC236}">
                  <a16:creationId xmlns:a16="http://schemas.microsoft.com/office/drawing/2014/main" id="{A561D304-75C4-78FD-4A09-4BC6D9705BE5}"/>
                </a:ext>
              </a:extLst>
            </p:cNvPr>
            <p:cNvGrpSpPr/>
            <p:nvPr/>
          </p:nvGrpSpPr>
          <p:grpSpPr>
            <a:xfrm>
              <a:off x="4627943" y="4823699"/>
              <a:ext cx="2137193" cy="340194"/>
              <a:chOff x="6888663" y="3308027"/>
              <a:chExt cx="2137193" cy="340194"/>
            </a:xfrm>
          </p:grpSpPr>
          <p:sp>
            <p:nvSpPr>
              <p:cNvPr id="17" name="TextBox 16">
                <a:extLst>
                  <a:ext uri="{FF2B5EF4-FFF2-40B4-BE49-F238E27FC236}">
                    <a16:creationId xmlns:a16="http://schemas.microsoft.com/office/drawing/2014/main" id="{A1453E82-F8D2-829D-26C0-07C95A9B309E}"/>
                  </a:ext>
                </a:extLst>
              </p:cNvPr>
              <p:cNvSpPr txBox="1"/>
              <p:nvPr/>
            </p:nvSpPr>
            <p:spPr>
              <a:xfrm>
                <a:off x="7075712" y="3308027"/>
                <a:ext cx="1950144" cy="340194"/>
              </a:xfrm>
              <a:prstGeom prst="rect">
                <a:avLst/>
              </a:prstGeom>
              <a:noFill/>
            </p:spPr>
            <p:txBody>
              <a:bodyPr wrap="square" rtlCol="0">
                <a:spAutoFit/>
              </a:bodyPr>
              <a:lstStyle/>
              <a:p>
                <a:r>
                  <a:rPr lang="en-US" sz="1100">
                    <a:solidFill>
                      <a:schemeClr val="accent6">
                        <a:lumMod val="10000"/>
                      </a:schemeClr>
                    </a:solidFill>
                  </a:rPr>
                  <a:t>No Stimulation</a:t>
                </a:r>
              </a:p>
            </p:txBody>
          </p:sp>
          <p:sp>
            <p:nvSpPr>
              <p:cNvPr id="18" name="Rectangle 17">
                <a:extLst>
                  <a:ext uri="{FF2B5EF4-FFF2-40B4-BE49-F238E27FC236}">
                    <a16:creationId xmlns:a16="http://schemas.microsoft.com/office/drawing/2014/main" id="{1D26913C-9488-38D7-CF27-98BB60E26398}"/>
                  </a:ext>
                </a:extLst>
              </p:cNvPr>
              <p:cNvSpPr/>
              <p:nvPr/>
            </p:nvSpPr>
            <p:spPr>
              <a:xfrm>
                <a:off x="6888663" y="3382318"/>
                <a:ext cx="187049" cy="154881"/>
              </a:xfrm>
              <a:prstGeom prst="rect">
                <a:avLst/>
              </a:prstGeom>
              <a:solidFill>
                <a:schemeClr val="accent6">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D6924E0-3365-ED31-9519-07739209CDF4}"/>
                </a:ext>
              </a:extLst>
            </p:cNvPr>
            <p:cNvGrpSpPr/>
            <p:nvPr/>
          </p:nvGrpSpPr>
          <p:grpSpPr>
            <a:xfrm>
              <a:off x="4623691" y="5088674"/>
              <a:ext cx="2447681" cy="340193"/>
              <a:chOff x="7460675" y="3610285"/>
              <a:chExt cx="2447681" cy="340193"/>
            </a:xfrm>
          </p:grpSpPr>
          <p:sp>
            <p:nvSpPr>
              <p:cNvPr id="15" name="TextBox 14">
                <a:extLst>
                  <a:ext uri="{FF2B5EF4-FFF2-40B4-BE49-F238E27FC236}">
                    <a16:creationId xmlns:a16="http://schemas.microsoft.com/office/drawing/2014/main" id="{60EE4697-6E5F-4226-A7F3-A6D4E3261C2C}"/>
                  </a:ext>
                </a:extLst>
              </p:cNvPr>
              <p:cNvSpPr txBox="1"/>
              <p:nvPr/>
            </p:nvSpPr>
            <p:spPr>
              <a:xfrm>
                <a:off x="7647025" y="3610285"/>
                <a:ext cx="2261331" cy="340193"/>
              </a:xfrm>
              <a:prstGeom prst="rect">
                <a:avLst/>
              </a:prstGeom>
              <a:noFill/>
            </p:spPr>
            <p:txBody>
              <a:bodyPr wrap="square" rtlCol="0">
                <a:spAutoFit/>
              </a:bodyPr>
              <a:lstStyle/>
              <a:p>
                <a:r>
                  <a:rPr lang="en-US" sz="1100">
                    <a:solidFill>
                      <a:schemeClr val="accent6">
                        <a:lumMod val="10000"/>
                      </a:schemeClr>
                    </a:solidFill>
                  </a:rPr>
                  <a:t>Stimulation Only</a:t>
                </a:r>
              </a:p>
            </p:txBody>
          </p:sp>
          <p:sp>
            <p:nvSpPr>
              <p:cNvPr id="16" name="Rectangle 15">
                <a:extLst>
                  <a:ext uri="{FF2B5EF4-FFF2-40B4-BE49-F238E27FC236}">
                    <a16:creationId xmlns:a16="http://schemas.microsoft.com/office/drawing/2014/main" id="{598A0888-C78C-6B3A-701A-6E84D9236026}"/>
                  </a:ext>
                </a:extLst>
              </p:cNvPr>
              <p:cNvSpPr/>
              <p:nvPr/>
            </p:nvSpPr>
            <p:spPr>
              <a:xfrm>
                <a:off x="7460675" y="3683481"/>
                <a:ext cx="187049" cy="154881"/>
              </a:xfrm>
              <a:prstGeom prst="rect">
                <a:avLst/>
              </a:prstGeom>
              <a:solidFill>
                <a:srgbClr val="FF612F"/>
              </a:solidFill>
              <a:ln>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438D790-1705-7CAF-4C88-19119A9730C7}"/>
                </a:ext>
              </a:extLst>
            </p:cNvPr>
            <p:cNvGrpSpPr/>
            <p:nvPr/>
          </p:nvGrpSpPr>
          <p:grpSpPr>
            <a:xfrm>
              <a:off x="4623691" y="5366955"/>
              <a:ext cx="3066838" cy="340194"/>
              <a:chOff x="7459977" y="3925116"/>
              <a:chExt cx="3066838" cy="340194"/>
            </a:xfrm>
          </p:grpSpPr>
          <p:sp>
            <p:nvSpPr>
              <p:cNvPr id="13" name="TextBox 12">
                <a:extLst>
                  <a:ext uri="{FF2B5EF4-FFF2-40B4-BE49-F238E27FC236}">
                    <a16:creationId xmlns:a16="http://schemas.microsoft.com/office/drawing/2014/main" id="{F290300C-084F-BC47-CCB4-E67EAA597331}"/>
                  </a:ext>
                </a:extLst>
              </p:cNvPr>
              <p:cNvSpPr txBox="1"/>
              <p:nvPr/>
            </p:nvSpPr>
            <p:spPr>
              <a:xfrm>
                <a:off x="7659542" y="3925116"/>
                <a:ext cx="2867273" cy="340194"/>
              </a:xfrm>
              <a:prstGeom prst="rect">
                <a:avLst/>
              </a:prstGeom>
              <a:noFill/>
            </p:spPr>
            <p:txBody>
              <a:bodyPr wrap="square" rtlCol="0">
                <a:spAutoFit/>
              </a:bodyPr>
              <a:lstStyle/>
              <a:p>
                <a:r>
                  <a:rPr lang="en-US" sz="1100">
                    <a:solidFill>
                      <a:schemeClr val="accent6">
                        <a:lumMod val="10000"/>
                      </a:schemeClr>
                    </a:solidFill>
                  </a:rPr>
                  <a:t>Keystone + Stimulation</a:t>
                </a:r>
              </a:p>
            </p:txBody>
          </p:sp>
          <p:sp>
            <p:nvSpPr>
              <p:cNvPr id="14" name="Rectangle 13">
                <a:extLst>
                  <a:ext uri="{FF2B5EF4-FFF2-40B4-BE49-F238E27FC236}">
                    <a16:creationId xmlns:a16="http://schemas.microsoft.com/office/drawing/2014/main" id="{97754585-5D88-34F8-10D7-8226C9F22D7B}"/>
                  </a:ext>
                </a:extLst>
              </p:cNvPr>
              <p:cNvSpPr/>
              <p:nvPr/>
            </p:nvSpPr>
            <p:spPr>
              <a:xfrm>
                <a:off x="7459977" y="4017773"/>
                <a:ext cx="187049" cy="154881"/>
              </a:xfrm>
              <a:prstGeom prst="rect">
                <a:avLst/>
              </a:prstGeom>
              <a:solidFill>
                <a:srgbClr val="15788D"/>
              </a:solidFill>
              <a:ln>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Title 1">
            <a:extLst>
              <a:ext uri="{FF2B5EF4-FFF2-40B4-BE49-F238E27FC236}">
                <a16:creationId xmlns:a16="http://schemas.microsoft.com/office/drawing/2014/main" id="{1CCF7018-1F66-C03F-0D75-760C620F513F}"/>
              </a:ext>
            </a:extLst>
          </p:cNvPr>
          <p:cNvSpPr txBox="1">
            <a:spLocks/>
          </p:cNvSpPr>
          <p:nvPr/>
        </p:nvSpPr>
        <p:spPr>
          <a:xfrm>
            <a:off x="320175" y="2312593"/>
            <a:ext cx="6024337"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Arial" panose="020B0604020202020204" pitchFamily="34" charset="0"/>
                <a:cs typeface="Arial" panose="020B0604020202020204" pitchFamily="34" charset="0"/>
              </a:rPr>
              <a:t>Supports foundational intestinal barrier function</a:t>
            </a:r>
            <a:endParaRPr lang="en-US" sz="3600" i="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E129B1F-57AD-E0B4-FD21-22822154A94C}"/>
              </a:ext>
            </a:extLst>
          </p:cNvPr>
          <p:cNvPicPr>
            <a:picLocks noChangeAspect="1"/>
          </p:cNvPicPr>
          <p:nvPr/>
        </p:nvPicPr>
        <p:blipFill>
          <a:blip r:embed="rId5">
            <a:duotone>
              <a:prstClr val="black"/>
              <a:schemeClr val="accent1">
                <a:tint val="45000"/>
                <a:satMod val="400000"/>
              </a:schemeClr>
            </a:duotone>
            <a:alphaModFix amt="35000"/>
          </a:blip>
          <a:stretch>
            <a:fillRect/>
          </a:stretch>
        </p:blipFill>
        <p:spPr>
          <a:xfrm>
            <a:off x="-646995" y="455623"/>
            <a:ext cx="5415148" cy="1856970"/>
          </a:xfrm>
          <a:prstGeom prst="rect">
            <a:avLst/>
          </a:prstGeom>
        </p:spPr>
      </p:pic>
      <p:sp>
        <p:nvSpPr>
          <p:cNvPr id="3" name="Slide Number Placeholder 2">
            <a:extLst>
              <a:ext uri="{FF2B5EF4-FFF2-40B4-BE49-F238E27FC236}">
                <a16:creationId xmlns:a16="http://schemas.microsoft.com/office/drawing/2014/main" id="{1AF5520A-35D7-CA7D-DF25-194647591F3C}"/>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18</a:t>
            </a:fld>
            <a:endParaRPr lang="en-US"/>
          </a:p>
        </p:txBody>
      </p:sp>
    </p:spTree>
    <p:extLst>
      <p:ext uri="{BB962C8B-B14F-4D97-AF65-F5344CB8AC3E}">
        <p14:creationId xmlns:p14="http://schemas.microsoft.com/office/powerpoint/2010/main" val="826647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5B5A0E-70EE-1DF9-97EC-5762BFAF02CC}"/>
            </a:ext>
          </a:extLst>
        </p:cNvPr>
        <p:cNvGrpSpPr/>
        <p:nvPr/>
      </p:nvGrpSpPr>
      <p:grpSpPr>
        <a:xfrm>
          <a:off x="0" y="0"/>
          <a:ext cx="0" cy="0"/>
          <a:chOff x="0" y="0"/>
          <a:chExt cx="0" cy="0"/>
        </a:xfrm>
      </p:grpSpPr>
      <p:pic>
        <p:nvPicPr>
          <p:cNvPr id="4" name="Picture 3" descr="A blue and orange circle and lines&#10;&#10;Description automatically generated with medium confidence">
            <a:extLst>
              <a:ext uri="{FF2B5EF4-FFF2-40B4-BE49-F238E27FC236}">
                <a16:creationId xmlns:a16="http://schemas.microsoft.com/office/drawing/2014/main" id="{22B753D4-58C9-B42B-6CF0-7611AE517488}"/>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5998241" y="2095371"/>
            <a:ext cx="5102963" cy="3527778"/>
          </a:xfrm>
          <a:prstGeom prst="rect">
            <a:avLst/>
          </a:prstGeom>
        </p:spPr>
      </p:pic>
      <p:sp>
        <p:nvSpPr>
          <p:cNvPr id="6" name="Rounded Rectangle 5">
            <a:extLst>
              <a:ext uri="{FF2B5EF4-FFF2-40B4-BE49-F238E27FC236}">
                <a16:creationId xmlns:a16="http://schemas.microsoft.com/office/drawing/2014/main" id="{059DF002-2B96-0E8F-3809-9CB3FCA4606D}"/>
              </a:ext>
            </a:extLst>
          </p:cNvPr>
          <p:cNvSpPr/>
          <p:nvPr/>
        </p:nvSpPr>
        <p:spPr>
          <a:xfrm>
            <a:off x="6193760" y="2149590"/>
            <a:ext cx="4907445" cy="3303024"/>
          </a:xfrm>
          <a:prstGeom prst="roundRect">
            <a:avLst>
              <a:gd name="adj" fmla="val 67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8" name="Picture 7" descr="A blue and orange circle and lines&#10;&#10;Description automatically generated with medium confidence">
            <a:extLst>
              <a:ext uri="{FF2B5EF4-FFF2-40B4-BE49-F238E27FC236}">
                <a16:creationId xmlns:a16="http://schemas.microsoft.com/office/drawing/2014/main" id="{E652F0CD-1215-F41F-B50E-65E5414297EF}"/>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rot="5400000">
            <a:off x="431782" y="1314901"/>
            <a:ext cx="4888015" cy="4702671"/>
          </a:xfrm>
          <a:prstGeom prst="rect">
            <a:avLst/>
          </a:prstGeom>
        </p:spPr>
      </p:pic>
      <p:sp>
        <p:nvSpPr>
          <p:cNvPr id="2" name="Title 1">
            <a:extLst>
              <a:ext uri="{FF2B5EF4-FFF2-40B4-BE49-F238E27FC236}">
                <a16:creationId xmlns:a16="http://schemas.microsoft.com/office/drawing/2014/main" id="{7DF35D89-0C62-FDEA-9713-814F6A293808}"/>
              </a:ext>
            </a:extLst>
          </p:cNvPr>
          <p:cNvSpPr>
            <a:spLocks noGrp="1"/>
          </p:cNvSpPr>
          <p:nvPr>
            <p:ph type="title" idx="4294967295"/>
          </p:nvPr>
        </p:nvSpPr>
        <p:spPr>
          <a:xfrm>
            <a:off x="503175" y="399680"/>
            <a:ext cx="10298113" cy="830263"/>
          </a:xfrm>
        </p:spPr>
        <p:txBody>
          <a:bodyPr>
            <a:normAutofit fontScale="90000"/>
          </a:bodyPr>
          <a:lstStyle/>
          <a:p>
            <a:r>
              <a:rPr lang="en-US" sz="3200">
                <a:solidFill>
                  <a:schemeClr val="tx1"/>
                </a:solidFill>
                <a:latin typeface="+mj-lt"/>
                <a:cs typeface="Arial"/>
              </a:rPr>
              <a:t>Supports </a:t>
            </a:r>
            <a:r>
              <a:rPr lang="en-US" sz="3200">
                <a:solidFill>
                  <a:schemeClr val="tx1"/>
                </a:solidFill>
              </a:rPr>
              <a:t>k</a:t>
            </a:r>
            <a:r>
              <a:rPr lang="en-US" sz="3200">
                <a:solidFill>
                  <a:schemeClr val="tx1"/>
                </a:solidFill>
                <a:latin typeface="Arial" panose="020B0604020202020204" pitchFamily="34" charset="0"/>
                <a:cs typeface="Arial" panose="020B0604020202020204" pitchFamily="34" charset="0"/>
              </a:rPr>
              <a:t>eystone</a:t>
            </a:r>
            <a:r>
              <a:rPr lang="en-US" sz="3200">
                <a:solidFill>
                  <a:schemeClr val="tx1"/>
                </a:solidFill>
                <a:latin typeface="+mj-lt"/>
                <a:cs typeface="Arial"/>
              </a:rPr>
              <a:t> gut bacteria </a:t>
            </a:r>
            <a:br>
              <a:rPr lang="en-US" sz="3200">
                <a:solidFill>
                  <a:schemeClr val="tx1"/>
                </a:solidFill>
                <a:latin typeface="+mj-lt"/>
                <a:cs typeface="Arial"/>
              </a:rPr>
            </a:br>
            <a:r>
              <a:rPr lang="en-US" sz="2200">
                <a:solidFill>
                  <a:schemeClr val="tx1"/>
                </a:solidFill>
                <a:latin typeface="+mj-lt"/>
                <a:cs typeface="Arial"/>
              </a:rPr>
              <a:t>Initial data supports human clinical #2</a:t>
            </a:r>
            <a:endParaRPr lang="en-US" sz="2200">
              <a:solidFill>
                <a:schemeClr val="tx1"/>
              </a:solidFill>
            </a:endParaRPr>
          </a:p>
        </p:txBody>
      </p:sp>
      <p:sp>
        <p:nvSpPr>
          <p:cNvPr id="14" name="Text Placeholder 4">
            <a:extLst>
              <a:ext uri="{FF2B5EF4-FFF2-40B4-BE49-F238E27FC236}">
                <a16:creationId xmlns:a16="http://schemas.microsoft.com/office/drawing/2014/main" id="{E211212A-E8BE-9769-E212-29CA32A5FF0D}"/>
              </a:ext>
            </a:extLst>
          </p:cNvPr>
          <p:cNvSpPr txBox="1">
            <a:spLocks/>
          </p:cNvSpPr>
          <p:nvPr/>
        </p:nvSpPr>
        <p:spPr>
          <a:xfrm>
            <a:off x="248920" y="6538150"/>
            <a:ext cx="7422078" cy="5225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1000" i="1" kern="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Based on a gene-based analysis targeting a conserved DNA sequence unique to Bifidobacterium.</a:t>
            </a:r>
            <a:endParaRPr lang="en-US" sz="1000">
              <a:solidFill>
                <a:schemeClr val="tx1"/>
              </a:solidFill>
              <a:latin typeface="Acid Grotesk"/>
              <a:ea typeface="Calibri" panose="020F0502020204030204" pitchFamily="34" charset="0"/>
              <a:cs typeface="Acid Grotesk"/>
            </a:endParaRPr>
          </a:p>
        </p:txBody>
      </p:sp>
      <p:sp>
        <p:nvSpPr>
          <p:cNvPr id="17" name="Slide Number Placeholder 3">
            <a:extLst>
              <a:ext uri="{FF2B5EF4-FFF2-40B4-BE49-F238E27FC236}">
                <a16:creationId xmlns:a16="http://schemas.microsoft.com/office/drawing/2014/main" id="{80B31837-B168-258D-F3AB-217A8DD34A73}"/>
              </a:ext>
            </a:extLst>
          </p:cNvPr>
          <p:cNvSpPr txBox="1">
            <a:spLocks/>
          </p:cNvSpPr>
          <p:nvPr/>
        </p:nvSpPr>
        <p:spPr>
          <a:xfrm>
            <a:off x="10307783" y="6355588"/>
            <a:ext cx="1046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a:t>PAGE </a:t>
            </a:r>
            <a:fld id="{BDBF9DCE-55C5-154E-AC34-7A0AB594817D}" type="slidenum">
              <a:rPr lang="en-US" sz="1000" smtClean="0"/>
              <a:pPr algn="r"/>
              <a:t>19</a:t>
            </a:fld>
            <a:endParaRPr lang="en-US" sz="1000"/>
          </a:p>
        </p:txBody>
      </p:sp>
      <p:sp>
        <p:nvSpPr>
          <p:cNvPr id="3" name="Rounded Rectangle 2">
            <a:extLst>
              <a:ext uri="{FF2B5EF4-FFF2-40B4-BE49-F238E27FC236}">
                <a16:creationId xmlns:a16="http://schemas.microsoft.com/office/drawing/2014/main" id="{5BAC13A1-6432-044F-C2FC-5FE341428302}"/>
              </a:ext>
            </a:extLst>
          </p:cNvPr>
          <p:cNvSpPr/>
          <p:nvPr/>
        </p:nvSpPr>
        <p:spPr>
          <a:xfrm>
            <a:off x="730133" y="1229943"/>
            <a:ext cx="4496994" cy="4649817"/>
          </a:xfrm>
          <a:prstGeom prst="roundRect">
            <a:avLst>
              <a:gd name="adj" fmla="val 67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9" name="Picture 8">
            <a:extLst>
              <a:ext uri="{FF2B5EF4-FFF2-40B4-BE49-F238E27FC236}">
                <a16:creationId xmlns:a16="http://schemas.microsoft.com/office/drawing/2014/main" id="{4A6A1917-6EC3-35E2-CE6E-648263FF8A2A}"/>
              </a:ext>
            </a:extLst>
          </p:cNvPr>
          <p:cNvPicPr>
            <a:picLocks noChangeAspect="1"/>
          </p:cNvPicPr>
          <p:nvPr/>
        </p:nvPicPr>
        <p:blipFill>
          <a:blip r:embed="rId5"/>
          <a:srcRect l="5686" r="31014"/>
          <a:stretch/>
        </p:blipFill>
        <p:spPr>
          <a:xfrm>
            <a:off x="974375" y="1324696"/>
            <a:ext cx="2437321" cy="4298453"/>
          </a:xfrm>
          <a:prstGeom prst="rect">
            <a:avLst/>
          </a:prstGeom>
        </p:spPr>
      </p:pic>
      <p:sp>
        <p:nvSpPr>
          <p:cNvPr id="10" name="TextBox 9">
            <a:extLst>
              <a:ext uri="{FF2B5EF4-FFF2-40B4-BE49-F238E27FC236}">
                <a16:creationId xmlns:a16="http://schemas.microsoft.com/office/drawing/2014/main" id="{917887DE-0C75-77B9-46E1-ECD324E5CF63}"/>
              </a:ext>
            </a:extLst>
          </p:cNvPr>
          <p:cNvSpPr txBox="1"/>
          <p:nvPr/>
        </p:nvSpPr>
        <p:spPr>
          <a:xfrm>
            <a:off x="6237500" y="1405386"/>
            <a:ext cx="5027851" cy="646331"/>
          </a:xfrm>
          <a:prstGeom prst="rect">
            <a:avLst/>
          </a:prstGeom>
          <a:noFill/>
        </p:spPr>
        <p:txBody>
          <a:bodyPr wrap="none" rtlCol="0">
            <a:spAutoFit/>
          </a:bodyPr>
          <a:lstStyle/>
          <a:p>
            <a:r>
              <a:rPr lang="en-US"/>
              <a:t>In the human pilot study, Keystone significantly </a:t>
            </a:r>
            <a:br>
              <a:rPr lang="en-US"/>
            </a:br>
            <a:r>
              <a:rPr lang="en-US"/>
              <a:t>increased endogenous </a:t>
            </a:r>
            <a:r>
              <a:rPr lang="en-US" i="1" err="1"/>
              <a:t>Akkermansia</a:t>
            </a:r>
            <a:r>
              <a:rPr lang="en-US"/>
              <a:t> levels. </a:t>
            </a:r>
          </a:p>
        </p:txBody>
      </p:sp>
      <p:pic>
        <p:nvPicPr>
          <p:cNvPr id="1026" name="Picture 2">
            <a:extLst>
              <a:ext uri="{FF2B5EF4-FFF2-40B4-BE49-F238E27FC236}">
                <a16:creationId xmlns:a16="http://schemas.microsoft.com/office/drawing/2014/main" id="{674C23B3-3B95-2BB3-2DDC-50EAB1E2E3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42" t="2089" r="2609" b="3399"/>
          <a:stretch>
            <a:fillRect/>
          </a:stretch>
        </p:blipFill>
        <p:spPr bwMode="auto">
          <a:xfrm>
            <a:off x="6226188" y="2227160"/>
            <a:ext cx="4669339" cy="2963026"/>
          </a:xfrm>
          <a:prstGeom prst="roundRect">
            <a:avLst>
              <a:gd name="adj" fmla="val 0"/>
            </a:avLst>
          </a:prstGeom>
          <a:noFill/>
          <a:effectLst>
            <a:outerShdw blurRad="50800" dist="50800" dir="5400000" sx="1000" sy="1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130C3A4A-7A9D-B012-A915-A0FD11E0B35B}"/>
              </a:ext>
            </a:extLst>
          </p:cNvPr>
          <p:cNvSpPr>
            <a:spLocks noGrp="1"/>
          </p:cNvSpPr>
          <p:nvPr>
            <p:ph type="body" idx="4294967295"/>
          </p:nvPr>
        </p:nvSpPr>
        <p:spPr>
          <a:xfrm>
            <a:off x="3293446" y="2507294"/>
            <a:ext cx="1884818" cy="2445947"/>
          </a:xfrm>
        </p:spPr>
        <p:txBody>
          <a:bodyPr anchor="t">
            <a:noAutofit/>
          </a:bodyPr>
          <a:lstStyle/>
          <a:p>
            <a:pPr marL="0" indent="0">
              <a:lnSpc>
                <a:spcPct val="100000"/>
              </a:lnSpc>
              <a:spcBef>
                <a:spcPts val="0"/>
              </a:spcBef>
              <a:buNone/>
            </a:pPr>
            <a:r>
              <a:rPr lang="en-US" sz="1600">
                <a:solidFill>
                  <a:schemeClr val="tx1"/>
                </a:solidFill>
                <a:latin typeface="Arial"/>
                <a:ea typeface="Calibri"/>
                <a:cs typeface="Acid Grotesk"/>
              </a:rPr>
              <a:t>S</a:t>
            </a:r>
            <a:r>
              <a:rPr lang="en-US" sz="1600">
                <a:solidFill>
                  <a:schemeClr val="tx1"/>
                </a:solidFill>
                <a:effectLst/>
                <a:latin typeface="Arial"/>
                <a:ea typeface="Calibri"/>
                <a:cs typeface="Acid Grotesk"/>
              </a:rPr>
              <a:t>upplementation with Keystone Postbiotic increased the endogenous </a:t>
            </a:r>
            <a:r>
              <a:rPr lang="en-US" sz="1600" i="1">
                <a:solidFill>
                  <a:schemeClr val="tx1"/>
                </a:solidFill>
                <a:latin typeface="Arial"/>
                <a:ea typeface="Calibri"/>
                <a:cs typeface="Acid Grotesk Italic"/>
              </a:rPr>
              <a:t>Bifidobacterium </a:t>
            </a:r>
            <a:r>
              <a:rPr lang="en-US" sz="1600">
                <a:solidFill>
                  <a:schemeClr val="tx1"/>
                </a:solidFill>
                <a:effectLst/>
                <a:latin typeface="Arial"/>
                <a:ea typeface="Calibri"/>
                <a:cs typeface="Acid Grotesk"/>
              </a:rPr>
              <a:t>population of human fecal flora </a:t>
            </a:r>
            <a:r>
              <a:rPr lang="en-US" sz="1600" b="1">
                <a:solidFill>
                  <a:schemeClr val="tx1"/>
                </a:solidFill>
                <a:latin typeface="Arial"/>
                <a:ea typeface="Calibri"/>
                <a:cs typeface="Acid Grotesk"/>
              </a:rPr>
              <a:t>54</a:t>
            </a:r>
            <a:r>
              <a:rPr lang="en-US" sz="1600">
                <a:solidFill>
                  <a:schemeClr val="tx1"/>
                </a:solidFill>
                <a:effectLst/>
                <a:latin typeface="Arial"/>
                <a:ea typeface="Calibri"/>
                <a:cs typeface="Acid Grotesk"/>
              </a:rPr>
              <a:t> times</a:t>
            </a:r>
          </a:p>
        </p:txBody>
      </p:sp>
    </p:spTree>
    <p:extLst>
      <p:ext uri="{BB962C8B-B14F-4D97-AF65-F5344CB8AC3E}">
        <p14:creationId xmlns:p14="http://schemas.microsoft.com/office/powerpoint/2010/main" val="909078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014718-8C7C-6390-796F-4282EDB2A6CB}"/>
              </a:ext>
            </a:extLst>
          </p:cNvPr>
          <p:cNvSpPr/>
          <p:nvPr/>
        </p:nvSpPr>
        <p:spPr>
          <a:xfrm>
            <a:off x="-36790" y="0"/>
            <a:ext cx="12228789" cy="6858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2" name="Picture 31">
            <a:extLst>
              <a:ext uri="{FF2B5EF4-FFF2-40B4-BE49-F238E27FC236}">
                <a16:creationId xmlns:a16="http://schemas.microsoft.com/office/drawing/2014/main" id="{9E50D2B6-AA91-1759-B062-1C1B0131C403}"/>
              </a:ext>
            </a:extLst>
          </p:cNvPr>
          <p:cNvPicPr>
            <a:picLocks noChangeAspect="1"/>
          </p:cNvPicPr>
          <p:nvPr/>
        </p:nvPicPr>
        <p:blipFill rotWithShape="1">
          <a:blip r:embed="rId3">
            <a:alphaModFix amt="10000"/>
          </a:blip>
          <a:srcRect l="31732" b="760"/>
          <a:stretch/>
        </p:blipFill>
        <p:spPr>
          <a:xfrm>
            <a:off x="-36790" y="-2"/>
            <a:ext cx="4717614" cy="6858000"/>
          </a:xfrm>
          <a:prstGeom prst="rect">
            <a:avLst/>
          </a:prstGeom>
        </p:spPr>
      </p:pic>
      <p:sp>
        <p:nvSpPr>
          <p:cNvPr id="7" name="Google Shape;122;p4">
            <a:extLst>
              <a:ext uri="{FF2B5EF4-FFF2-40B4-BE49-F238E27FC236}">
                <a16:creationId xmlns:a16="http://schemas.microsoft.com/office/drawing/2014/main" id="{1316E1EF-2CA3-9C36-19DD-8FDD79CE60E0}"/>
              </a:ext>
            </a:extLst>
          </p:cNvPr>
          <p:cNvSpPr txBox="1"/>
          <p:nvPr/>
        </p:nvSpPr>
        <p:spPr>
          <a:xfrm>
            <a:off x="927011" y="2505956"/>
            <a:ext cx="4481357" cy="1853342"/>
          </a:xfrm>
          <a:prstGeom prst="rect">
            <a:avLst/>
          </a:prstGeom>
          <a:noFill/>
          <a:ln>
            <a:noFill/>
          </a:ln>
        </p:spPr>
        <p:txBody>
          <a:bodyPr spcFirstLastPara="1" wrap="square" lIns="0" tIns="16500" rIns="0" bIns="0" anchor="t" anchorCtr="0">
            <a:spAutoFit/>
          </a:bodyPr>
          <a:lstStyle/>
          <a:p>
            <a:pPr marL="12065" marR="257810" lvl="0" indent="0" algn="l" defTabSz="914400" rtl="0" eaLnBrk="1" fontAlgn="auto" latinLnBrk="0" hangingPunct="1">
              <a:lnSpc>
                <a:spcPct val="103899"/>
              </a:lnSpc>
              <a:spcBef>
                <a:spcPts val="131"/>
              </a:spcBef>
              <a:spcAft>
                <a:spcPts val="0"/>
              </a:spcAft>
              <a:buClrTx/>
              <a:buSzTx/>
              <a:buFontTx/>
              <a:buNone/>
              <a:tabLst>
                <a:tab pos="354970" algn="l"/>
                <a:tab pos="355605" algn="l"/>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Function-first science that opens nature’s toolbox to bring inspired microbiome solutions to our partners.</a:t>
            </a: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1" name="Picture 10">
            <a:extLst>
              <a:ext uri="{FF2B5EF4-FFF2-40B4-BE49-F238E27FC236}">
                <a16:creationId xmlns:a16="http://schemas.microsoft.com/office/drawing/2014/main" id="{6CF7D3B9-16F1-DB3E-8B4C-36B92A591AB8}"/>
              </a:ext>
            </a:extLst>
          </p:cNvPr>
          <p:cNvPicPr>
            <a:picLocks noChangeAspect="1"/>
          </p:cNvPicPr>
          <p:nvPr/>
        </p:nvPicPr>
        <p:blipFill rotWithShape="1">
          <a:blip r:embed="rId4"/>
          <a:srcRect l="22200" t="19554" r="25081"/>
          <a:stretch/>
        </p:blipFill>
        <p:spPr>
          <a:xfrm>
            <a:off x="5917659" y="325436"/>
            <a:ext cx="5882690" cy="6207125"/>
          </a:xfrm>
          <a:prstGeom prst="roundRect">
            <a:avLst/>
          </a:prstGeom>
        </p:spPr>
      </p:pic>
      <p:cxnSp>
        <p:nvCxnSpPr>
          <p:cNvPr id="37" name="Straight Connector 36">
            <a:extLst>
              <a:ext uri="{FF2B5EF4-FFF2-40B4-BE49-F238E27FC236}">
                <a16:creationId xmlns:a16="http://schemas.microsoft.com/office/drawing/2014/main" id="{E9F8A7BF-CEA6-F5E7-C15A-1ECE92CD3075}"/>
              </a:ext>
            </a:extLst>
          </p:cNvPr>
          <p:cNvCxnSpPr/>
          <p:nvPr/>
        </p:nvCxnSpPr>
        <p:spPr>
          <a:xfrm>
            <a:off x="925676" y="2040381"/>
            <a:ext cx="38140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616761-418B-99DB-F89C-F7DAE221B592}"/>
              </a:ext>
            </a:extLst>
          </p:cNvPr>
          <p:cNvCxnSpPr/>
          <p:nvPr/>
        </p:nvCxnSpPr>
        <p:spPr>
          <a:xfrm>
            <a:off x="924597" y="4923766"/>
            <a:ext cx="38140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2FEF36-C14F-ED48-7C5D-5BAAF3390EC8}"/>
              </a:ext>
            </a:extLst>
          </p:cNvPr>
          <p:cNvSpPr txBox="1"/>
          <p:nvPr/>
        </p:nvSpPr>
        <p:spPr>
          <a:xfrm>
            <a:off x="324003" y="540169"/>
            <a:ext cx="524402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4F9FA"/>
                </a:solidFill>
                <a:effectLst/>
                <a:uLnTx/>
                <a:uFillTx/>
                <a:latin typeface="Arial" panose="020B0604020202020204"/>
                <a:ea typeface="+mn-ea"/>
                <a:cs typeface="Arial" panose="020B0604020202020204" pitchFamily="34" charset="0"/>
              </a:rPr>
              <a:t>“Improving health through microbiome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4788C"/>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6BC812B1-8EBF-4843-C406-38C6A6F7D3F8}"/>
              </a:ext>
            </a:extLst>
          </p:cNvPr>
          <p:cNvSpPr txBox="1"/>
          <p:nvPr/>
        </p:nvSpPr>
        <p:spPr>
          <a:xfrm>
            <a:off x="2828" y="5269607"/>
            <a:ext cx="5244022" cy="892552"/>
          </a:xfrm>
          <a:prstGeom prst="rect">
            <a:avLst/>
          </a:prstGeom>
          <a:noFill/>
        </p:spPr>
        <p:txBody>
          <a:bodyPr wrap="square" lIns="91440" tIns="45720" rIns="91440" bIns="45720" rtlCol="0" anchor="t">
            <a:spAutoFit/>
          </a:bodyPr>
          <a:lstStyle/>
          <a:p>
            <a:pPr algn="ctr">
              <a:defRPr/>
            </a:pPr>
            <a:r>
              <a:rPr lang="en-US" sz="2800" b="1" dirty="0">
                <a:solidFill>
                  <a:srgbClr val="F4F9FA"/>
                </a:solidFill>
                <a:latin typeface="Arial" panose="020B0604020202020204"/>
                <a:cs typeface="Arial"/>
              </a:rPr>
              <a:t>“I feel the effect”</a:t>
            </a:r>
            <a:endParaRPr kumimoji="0" lang="en-US" sz="2800" b="1" i="0" u="none" strike="noStrike" kern="1200" cap="none" spc="0" normalizeH="0" baseline="0" noProof="0" dirty="0">
              <a:ln>
                <a:noFill/>
              </a:ln>
              <a:solidFill>
                <a:srgbClr val="F4F9FA"/>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4788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9899465"/>
      </p:ext>
    </p:extLst>
  </p:cSld>
  <p:clrMapOvr>
    <a:masterClrMapping/>
  </p:clrMapOvr>
  <mc:AlternateContent xmlns:mc="http://schemas.openxmlformats.org/markup-compatibility/2006" xmlns:p14="http://schemas.microsoft.com/office/powerpoint/2010/main">
    <mc:Choice Requires="p14">
      <p:transition spd="slow" p14:dur="2000" advTm="1379"/>
    </mc:Choice>
    <mc:Fallback xmlns="">
      <p:transition spd="slow" advTm="137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B5A0E-70EE-1DF9-97EC-5762BFAF0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35D89-0C62-FDEA-9713-814F6A293808}"/>
              </a:ext>
            </a:extLst>
          </p:cNvPr>
          <p:cNvSpPr>
            <a:spLocks noGrp="1"/>
          </p:cNvSpPr>
          <p:nvPr>
            <p:ph type="title" idx="4294967295"/>
          </p:nvPr>
        </p:nvSpPr>
        <p:spPr>
          <a:xfrm>
            <a:off x="252828" y="2273616"/>
            <a:ext cx="10298113" cy="831850"/>
          </a:xfrm>
        </p:spPr>
        <p:txBody>
          <a:bodyPr>
            <a:normAutofit/>
          </a:bodyPr>
          <a:lstStyle/>
          <a:p>
            <a:r>
              <a:rPr lang="en-US" sz="3200">
                <a:solidFill>
                  <a:schemeClr val="tx1"/>
                </a:solidFill>
                <a:latin typeface="+mj-lt"/>
                <a:cs typeface="Arial"/>
              </a:rPr>
              <a:t>Increases butyrate levels</a:t>
            </a:r>
            <a:endParaRPr lang="en-US" sz="3200">
              <a:solidFill>
                <a:schemeClr val="tx1"/>
              </a:solidFill>
            </a:endParaRPr>
          </a:p>
        </p:txBody>
      </p:sp>
      <p:sp>
        <p:nvSpPr>
          <p:cNvPr id="17" name="Slide Number Placeholder 3">
            <a:extLst>
              <a:ext uri="{FF2B5EF4-FFF2-40B4-BE49-F238E27FC236}">
                <a16:creationId xmlns:a16="http://schemas.microsoft.com/office/drawing/2014/main" id="{80B31837-B168-258D-F3AB-217A8DD34A73}"/>
              </a:ext>
            </a:extLst>
          </p:cNvPr>
          <p:cNvSpPr txBox="1">
            <a:spLocks/>
          </p:cNvSpPr>
          <p:nvPr/>
        </p:nvSpPr>
        <p:spPr>
          <a:xfrm>
            <a:off x="10697833" y="6390828"/>
            <a:ext cx="1046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a:t>PAGE </a:t>
            </a:r>
            <a:fld id="{BDBF9DCE-55C5-154E-AC34-7A0AB594817D}" type="slidenum">
              <a:rPr lang="en-US" sz="1000" smtClean="0"/>
              <a:pPr algn="r"/>
              <a:t>20</a:t>
            </a:fld>
            <a:endParaRPr lang="en-US" sz="1000"/>
          </a:p>
        </p:txBody>
      </p:sp>
      <p:pic>
        <p:nvPicPr>
          <p:cNvPr id="7" name="Picture 6" descr="A blue and orange circle and lines&#10;&#10;Description automatically generated with medium confidence">
            <a:extLst>
              <a:ext uri="{FF2B5EF4-FFF2-40B4-BE49-F238E27FC236}">
                <a16:creationId xmlns:a16="http://schemas.microsoft.com/office/drawing/2014/main" id="{34EF1FEC-0988-6FB7-AAAF-C4BFDA08D352}"/>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rot="5400000">
            <a:off x="5764548" y="666223"/>
            <a:ext cx="5149189" cy="5429951"/>
          </a:xfrm>
          <a:prstGeom prst="rect">
            <a:avLst/>
          </a:prstGeom>
        </p:spPr>
      </p:pic>
      <p:sp>
        <p:nvSpPr>
          <p:cNvPr id="3" name="Rounded Rectangle 2">
            <a:extLst>
              <a:ext uri="{FF2B5EF4-FFF2-40B4-BE49-F238E27FC236}">
                <a16:creationId xmlns:a16="http://schemas.microsoft.com/office/drawing/2014/main" id="{5BAC13A1-6432-044F-C2FC-5FE341428302}"/>
              </a:ext>
            </a:extLst>
          </p:cNvPr>
          <p:cNvSpPr/>
          <p:nvPr/>
        </p:nvSpPr>
        <p:spPr>
          <a:xfrm>
            <a:off x="5874907" y="806604"/>
            <a:ext cx="5142437" cy="4924524"/>
          </a:xfrm>
          <a:prstGeom prst="roundRect">
            <a:avLst>
              <a:gd name="adj" fmla="val 67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0" name="Picture 9" descr="A graph of different colored squares&#10;&#10;Description automatically generated with medium confidence">
            <a:extLst>
              <a:ext uri="{FF2B5EF4-FFF2-40B4-BE49-F238E27FC236}">
                <a16:creationId xmlns:a16="http://schemas.microsoft.com/office/drawing/2014/main" id="{43E2EE89-BAE2-8267-B4CD-52555C7448D4}"/>
              </a:ext>
            </a:extLst>
          </p:cNvPr>
          <p:cNvPicPr>
            <a:picLocks noChangeAspect="1"/>
          </p:cNvPicPr>
          <p:nvPr/>
        </p:nvPicPr>
        <p:blipFill>
          <a:blip r:embed="rId5"/>
          <a:stretch>
            <a:fillRect/>
          </a:stretch>
        </p:blipFill>
        <p:spPr>
          <a:xfrm>
            <a:off x="6004461" y="904041"/>
            <a:ext cx="5012882" cy="4827087"/>
          </a:xfrm>
          <a:prstGeom prst="roundRect">
            <a:avLst>
              <a:gd name="adj" fmla="val 5046"/>
            </a:avLst>
          </a:prstGeom>
        </p:spPr>
      </p:pic>
      <p:sp>
        <p:nvSpPr>
          <p:cNvPr id="12" name="TextBox 11">
            <a:extLst>
              <a:ext uri="{FF2B5EF4-FFF2-40B4-BE49-F238E27FC236}">
                <a16:creationId xmlns:a16="http://schemas.microsoft.com/office/drawing/2014/main" id="{D31F506A-1FF8-27AE-686D-9A5E9A244F67}"/>
              </a:ext>
            </a:extLst>
          </p:cNvPr>
          <p:cNvSpPr txBox="1"/>
          <p:nvPr/>
        </p:nvSpPr>
        <p:spPr>
          <a:xfrm>
            <a:off x="252828" y="2898609"/>
            <a:ext cx="4820663" cy="830997"/>
          </a:xfrm>
          <a:prstGeom prst="rect">
            <a:avLst/>
          </a:prstGeom>
          <a:noFill/>
        </p:spPr>
        <p:txBody>
          <a:bodyPr wrap="square">
            <a:spAutoFit/>
          </a:bodyPr>
          <a:lstStyle/>
          <a:p>
            <a:r>
              <a:rPr lang="en-US" sz="2400">
                <a:solidFill>
                  <a:srgbClr val="1E8197"/>
                </a:solidFill>
                <a:latin typeface="+mj-lt"/>
              </a:rPr>
              <a:t>Keystone increased fecal butyrate in subjects on a Western Diet</a:t>
            </a:r>
          </a:p>
        </p:txBody>
      </p:sp>
      <p:pic>
        <p:nvPicPr>
          <p:cNvPr id="4" name="Picture 3">
            <a:extLst>
              <a:ext uri="{FF2B5EF4-FFF2-40B4-BE49-F238E27FC236}">
                <a16:creationId xmlns:a16="http://schemas.microsoft.com/office/drawing/2014/main" id="{77C04834-E753-F4F5-96A9-90A90AAAEDF2}"/>
              </a:ext>
            </a:extLst>
          </p:cNvPr>
          <p:cNvPicPr>
            <a:picLocks noChangeAspect="1"/>
          </p:cNvPicPr>
          <p:nvPr/>
        </p:nvPicPr>
        <p:blipFill>
          <a:blip r:embed="rId6">
            <a:duotone>
              <a:prstClr val="black"/>
              <a:schemeClr val="accent1">
                <a:tint val="45000"/>
                <a:satMod val="400000"/>
              </a:schemeClr>
            </a:duotone>
            <a:alphaModFix amt="35000"/>
          </a:blip>
          <a:stretch>
            <a:fillRect/>
          </a:stretch>
        </p:blipFill>
        <p:spPr>
          <a:xfrm>
            <a:off x="-458720" y="183435"/>
            <a:ext cx="5415148" cy="1856970"/>
          </a:xfrm>
          <a:prstGeom prst="rect">
            <a:avLst/>
          </a:prstGeom>
        </p:spPr>
      </p:pic>
    </p:spTree>
    <p:extLst>
      <p:ext uri="{BB962C8B-B14F-4D97-AF65-F5344CB8AC3E}">
        <p14:creationId xmlns:p14="http://schemas.microsoft.com/office/powerpoint/2010/main" val="938341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C64FC-FF36-20EE-6D55-AF8DBF6FA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A9C9F-B48C-8D08-7226-3533871189FA}"/>
              </a:ext>
            </a:extLst>
          </p:cNvPr>
          <p:cNvSpPr>
            <a:spLocks noGrp="1"/>
          </p:cNvSpPr>
          <p:nvPr>
            <p:ph type="title"/>
          </p:nvPr>
        </p:nvSpPr>
        <p:spPr>
          <a:xfrm>
            <a:off x="341434" y="2328525"/>
            <a:ext cx="10515600" cy="2852737"/>
          </a:xfrm>
        </p:spPr>
        <p:txBody>
          <a:bodyPr/>
          <a:lstStyle/>
          <a:p>
            <a:r>
              <a:rPr lang="en-US">
                <a:latin typeface="Arial"/>
                <a:cs typeface="Arial"/>
              </a:rPr>
              <a:t>Human Clinical Data</a:t>
            </a:r>
            <a:endParaRPr lang="en-US"/>
          </a:p>
        </p:txBody>
      </p:sp>
      <p:sp>
        <p:nvSpPr>
          <p:cNvPr id="3" name="Text Placeholder 2">
            <a:extLst>
              <a:ext uri="{FF2B5EF4-FFF2-40B4-BE49-F238E27FC236}">
                <a16:creationId xmlns:a16="http://schemas.microsoft.com/office/drawing/2014/main" id="{55575FE9-C100-01D3-B93A-22528A888837}"/>
              </a:ext>
            </a:extLst>
          </p:cNvPr>
          <p:cNvSpPr>
            <a:spLocks noGrp="1"/>
          </p:cNvSpPr>
          <p:nvPr>
            <p:ph type="body" idx="1"/>
          </p:nvPr>
        </p:nvSpPr>
        <p:spPr>
          <a:xfrm>
            <a:off x="341434" y="5181262"/>
            <a:ext cx="10515600" cy="1327150"/>
          </a:xfrm>
        </p:spPr>
        <p:txBody>
          <a:bodyPr vert="horz" lIns="91440" tIns="45720" rIns="91440" bIns="45720" rtlCol="0" anchor="t">
            <a:normAutofit/>
          </a:bodyPr>
          <a:lstStyle/>
          <a:p>
            <a:r>
              <a:rPr lang="en-US" sz="3200">
                <a:latin typeface="Arial"/>
                <a:cs typeface="Arial"/>
              </a:rPr>
              <a:t>Keystone Postbiotic</a:t>
            </a:r>
            <a:endParaRPr lang="en-US" sz="3200"/>
          </a:p>
        </p:txBody>
      </p:sp>
    </p:spTree>
    <p:extLst>
      <p:ext uri="{BB962C8B-B14F-4D97-AF65-F5344CB8AC3E}">
        <p14:creationId xmlns:p14="http://schemas.microsoft.com/office/powerpoint/2010/main" val="3601672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44D2-259A-8590-CCEE-6FC5565C66B3}"/>
              </a:ext>
            </a:extLst>
          </p:cNvPr>
          <p:cNvSpPr>
            <a:spLocks noGrp="1"/>
          </p:cNvSpPr>
          <p:nvPr>
            <p:ph type="title"/>
          </p:nvPr>
        </p:nvSpPr>
        <p:spPr>
          <a:xfrm>
            <a:off x="471037" y="589231"/>
            <a:ext cx="11235459" cy="1325563"/>
          </a:xfrm>
        </p:spPr>
        <p:txBody>
          <a:bodyPr>
            <a:normAutofit/>
          </a:bodyPr>
          <a:lstStyle/>
          <a:p>
            <a:r>
              <a:rPr lang="en-US" sz="3600">
                <a:latin typeface="+mj-lt"/>
                <a:cs typeface="Arial"/>
              </a:rPr>
              <a:t>Keystone Postbiotic</a:t>
            </a:r>
            <a:r>
              <a:rPr lang="en-US" sz="3600" baseline="30000">
                <a:latin typeface="+mj-lt"/>
                <a:cs typeface="Arial"/>
              </a:rPr>
              <a:t>®</a:t>
            </a:r>
            <a:r>
              <a:rPr lang="en-US" sz="3600">
                <a:latin typeface="+mj-lt"/>
                <a:cs typeface="Arial"/>
              </a:rPr>
              <a:t> human pilot study design</a:t>
            </a:r>
            <a:br>
              <a:rPr lang="en-US" sz="3600"/>
            </a:br>
            <a:endParaRPr lang="en-US" sz="1000" i="1"/>
          </a:p>
        </p:txBody>
      </p:sp>
      <p:sp>
        <p:nvSpPr>
          <p:cNvPr id="4" name="Slide Number Placeholder 3">
            <a:extLst>
              <a:ext uri="{FF2B5EF4-FFF2-40B4-BE49-F238E27FC236}">
                <a16:creationId xmlns:a16="http://schemas.microsoft.com/office/drawing/2014/main" id="{AB7DBE1E-28DD-12C4-222C-12DF1AC5CC80}"/>
              </a:ext>
            </a:extLst>
          </p:cNvPr>
          <p:cNvSpPr>
            <a:spLocks noGrp="1"/>
          </p:cNvSpPr>
          <p:nvPr>
            <p:ph type="sldNum" sz="quarter" idx="14"/>
          </p:nvPr>
        </p:nvSpPr>
        <p:spPr/>
        <p:txBody>
          <a:bodyPr/>
          <a:lstStyle/>
          <a:p>
            <a:r>
              <a:rPr lang="en-US"/>
              <a:t>PAGE </a:t>
            </a:r>
            <a:fld id="{BDBF9DCE-55C5-154E-AC34-7A0AB594817D}" type="slidenum">
              <a:rPr lang="en-US" smtClean="0"/>
              <a:pPr/>
              <a:t>22</a:t>
            </a:fld>
            <a:endParaRPr lang="en-US"/>
          </a:p>
        </p:txBody>
      </p:sp>
      <p:sp>
        <p:nvSpPr>
          <p:cNvPr id="9" name="Rounded Rectangle 8">
            <a:extLst>
              <a:ext uri="{FF2B5EF4-FFF2-40B4-BE49-F238E27FC236}">
                <a16:creationId xmlns:a16="http://schemas.microsoft.com/office/drawing/2014/main" id="{E28298A9-7D76-723E-4626-577AC88368A5}"/>
              </a:ext>
            </a:extLst>
          </p:cNvPr>
          <p:cNvSpPr/>
          <p:nvPr/>
        </p:nvSpPr>
        <p:spPr>
          <a:xfrm>
            <a:off x="471037" y="1971464"/>
            <a:ext cx="10882761" cy="1863823"/>
          </a:xfrm>
          <a:prstGeom prst="roundRect">
            <a:avLst>
              <a:gd name="adj" fmla="val 9611"/>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AA4798-97AC-2DE7-1499-F2F088EBDA67}"/>
              </a:ext>
            </a:extLst>
          </p:cNvPr>
          <p:cNvGrpSpPr/>
          <p:nvPr/>
        </p:nvGrpSpPr>
        <p:grpSpPr>
          <a:xfrm>
            <a:off x="609732" y="2473075"/>
            <a:ext cx="10640561" cy="1179590"/>
            <a:chOff x="199441" y="2176192"/>
            <a:chExt cx="10640561" cy="1179590"/>
          </a:xfrm>
        </p:grpSpPr>
        <p:grpSp>
          <p:nvGrpSpPr>
            <p:cNvPr id="11" name="Group 10">
              <a:extLst>
                <a:ext uri="{FF2B5EF4-FFF2-40B4-BE49-F238E27FC236}">
                  <a16:creationId xmlns:a16="http://schemas.microsoft.com/office/drawing/2014/main" id="{4271D19E-0948-7FE2-69ED-46D4F3A7884F}"/>
                </a:ext>
              </a:extLst>
            </p:cNvPr>
            <p:cNvGrpSpPr/>
            <p:nvPr/>
          </p:nvGrpSpPr>
          <p:grpSpPr>
            <a:xfrm>
              <a:off x="199441" y="2176192"/>
              <a:ext cx="2496821" cy="1171578"/>
              <a:chOff x="2912087" y="5501898"/>
              <a:chExt cx="2496821" cy="1139302"/>
            </a:xfrm>
          </p:grpSpPr>
          <p:sp>
            <p:nvSpPr>
              <p:cNvPr id="24" name="Rounded Rectangle 23">
                <a:extLst>
                  <a:ext uri="{FF2B5EF4-FFF2-40B4-BE49-F238E27FC236}">
                    <a16:creationId xmlns:a16="http://schemas.microsoft.com/office/drawing/2014/main" id="{B33090A0-7927-6597-FC90-80F51164102B}"/>
                  </a:ext>
                </a:extLst>
              </p:cNvPr>
              <p:cNvSpPr/>
              <p:nvPr/>
            </p:nvSpPr>
            <p:spPr>
              <a:xfrm>
                <a:off x="2912087" y="5501898"/>
                <a:ext cx="24968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7511E88-505F-8AD3-FF61-2F22DBE5CE91}"/>
                  </a:ext>
                </a:extLst>
              </p:cNvPr>
              <p:cNvSpPr txBox="1"/>
              <p:nvPr/>
            </p:nvSpPr>
            <p:spPr>
              <a:xfrm>
                <a:off x="3042834" y="5614820"/>
                <a:ext cx="2207740" cy="628525"/>
              </a:xfrm>
              <a:prstGeom prst="rect">
                <a:avLst/>
              </a:prstGeom>
              <a:noFill/>
            </p:spPr>
            <p:txBody>
              <a:bodyPr wrap="square" lIns="91440" tIns="45720" rIns="91440" bIns="45720" anchor="t">
                <a:spAutoFit/>
              </a:bodyPr>
              <a:lstStyle/>
              <a:p>
                <a:r>
                  <a:rPr lang="en-US"/>
                  <a:t>Randomized, double-blind</a:t>
                </a:r>
              </a:p>
            </p:txBody>
          </p:sp>
        </p:grpSp>
        <p:grpSp>
          <p:nvGrpSpPr>
            <p:cNvPr id="12" name="Group 11">
              <a:extLst>
                <a:ext uri="{FF2B5EF4-FFF2-40B4-BE49-F238E27FC236}">
                  <a16:creationId xmlns:a16="http://schemas.microsoft.com/office/drawing/2014/main" id="{BB3AF8D9-A29A-BB45-C888-71E1897F8FD8}"/>
                </a:ext>
              </a:extLst>
            </p:cNvPr>
            <p:cNvGrpSpPr/>
            <p:nvPr/>
          </p:nvGrpSpPr>
          <p:grpSpPr>
            <a:xfrm>
              <a:off x="2769972" y="2176192"/>
              <a:ext cx="1407609" cy="1171578"/>
              <a:chOff x="2912087" y="5501898"/>
              <a:chExt cx="2496821" cy="1139302"/>
            </a:xfrm>
          </p:grpSpPr>
          <p:sp>
            <p:nvSpPr>
              <p:cNvPr id="22" name="Rounded Rectangle 21">
                <a:extLst>
                  <a:ext uri="{FF2B5EF4-FFF2-40B4-BE49-F238E27FC236}">
                    <a16:creationId xmlns:a16="http://schemas.microsoft.com/office/drawing/2014/main" id="{1042FADC-79F3-4809-FEBD-71024AA370F9}"/>
                  </a:ext>
                </a:extLst>
              </p:cNvPr>
              <p:cNvSpPr/>
              <p:nvPr/>
            </p:nvSpPr>
            <p:spPr>
              <a:xfrm>
                <a:off x="2912087" y="5501898"/>
                <a:ext cx="2496821"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DB5BA57-86C0-55B1-BE45-59998A86E2C7}"/>
                  </a:ext>
                </a:extLst>
              </p:cNvPr>
              <p:cNvSpPr txBox="1"/>
              <p:nvPr/>
            </p:nvSpPr>
            <p:spPr>
              <a:xfrm>
                <a:off x="3042834" y="5614820"/>
                <a:ext cx="2207740" cy="369332"/>
              </a:xfrm>
              <a:prstGeom prst="rect">
                <a:avLst/>
              </a:prstGeom>
              <a:noFill/>
            </p:spPr>
            <p:txBody>
              <a:bodyPr wrap="square">
                <a:spAutoFit/>
              </a:bodyPr>
              <a:lstStyle/>
              <a:p>
                <a:r>
                  <a:rPr lang="en-US"/>
                  <a:t>4 weeks</a:t>
                </a:r>
              </a:p>
            </p:txBody>
          </p:sp>
        </p:grpSp>
        <p:grpSp>
          <p:nvGrpSpPr>
            <p:cNvPr id="13" name="Group 12">
              <a:extLst>
                <a:ext uri="{FF2B5EF4-FFF2-40B4-BE49-F238E27FC236}">
                  <a16:creationId xmlns:a16="http://schemas.microsoft.com/office/drawing/2014/main" id="{015D88E8-6A2A-3EDF-37BF-B14ADD6B20CE}"/>
                </a:ext>
              </a:extLst>
            </p:cNvPr>
            <p:cNvGrpSpPr/>
            <p:nvPr/>
          </p:nvGrpSpPr>
          <p:grpSpPr>
            <a:xfrm>
              <a:off x="4253717" y="2181222"/>
              <a:ext cx="2276145" cy="1171578"/>
              <a:chOff x="3699804" y="4209503"/>
              <a:chExt cx="2276145" cy="1139302"/>
            </a:xfrm>
          </p:grpSpPr>
          <p:sp>
            <p:nvSpPr>
              <p:cNvPr id="20" name="Rounded Rectangle 19">
                <a:extLst>
                  <a:ext uri="{FF2B5EF4-FFF2-40B4-BE49-F238E27FC236}">
                    <a16:creationId xmlns:a16="http://schemas.microsoft.com/office/drawing/2014/main" id="{28936BAF-47E2-3790-E2E9-59E9A562BC16}"/>
                  </a:ext>
                </a:extLst>
              </p:cNvPr>
              <p:cNvSpPr/>
              <p:nvPr/>
            </p:nvSpPr>
            <p:spPr>
              <a:xfrm>
                <a:off x="3699804" y="4209503"/>
                <a:ext cx="2206793"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92BD9EE-19BB-C7F5-382F-730FA802BD51}"/>
                  </a:ext>
                </a:extLst>
              </p:cNvPr>
              <p:cNvSpPr txBox="1"/>
              <p:nvPr/>
            </p:nvSpPr>
            <p:spPr>
              <a:xfrm>
                <a:off x="3768209" y="4317533"/>
                <a:ext cx="2207740" cy="923330"/>
              </a:xfrm>
              <a:prstGeom prst="rect">
                <a:avLst/>
              </a:prstGeom>
              <a:noFill/>
            </p:spPr>
            <p:txBody>
              <a:bodyPr wrap="square">
                <a:spAutoFit/>
              </a:bodyPr>
              <a:lstStyle/>
              <a:p>
                <a:r>
                  <a:rPr lang="en-US"/>
                  <a:t>Healthy</a:t>
                </a:r>
              </a:p>
              <a:p>
                <a:r>
                  <a:rPr lang="en-US"/>
                  <a:t>Male &amp; Female</a:t>
                </a:r>
              </a:p>
              <a:p>
                <a:r>
                  <a:rPr lang="en-US"/>
                  <a:t>Age 18-65</a:t>
                </a:r>
              </a:p>
            </p:txBody>
          </p:sp>
        </p:grpSp>
        <p:grpSp>
          <p:nvGrpSpPr>
            <p:cNvPr id="14" name="Group 13">
              <a:extLst>
                <a:ext uri="{FF2B5EF4-FFF2-40B4-BE49-F238E27FC236}">
                  <a16:creationId xmlns:a16="http://schemas.microsoft.com/office/drawing/2014/main" id="{3A2E9661-8E4A-F229-0964-13C942A366AF}"/>
                </a:ext>
              </a:extLst>
            </p:cNvPr>
            <p:cNvGrpSpPr/>
            <p:nvPr/>
          </p:nvGrpSpPr>
          <p:grpSpPr>
            <a:xfrm>
              <a:off x="6536646" y="2176193"/>
              <a:ext cx="3043583" cy="1171578"/>
              <a:chOff x="3409776" y="4209503"/>
              <a:chExt cx="3043583" cy="1139302"/>
            </a:xfrm>
          </p:grpSpPr>
          <p:sp>
            <p:nvSpPr>
              <p:cNvPr id="18" name="Rounded Rectangle 17">
                <a:extLst>
                  <a:ext uri="{FF2B5EF4-FFF2-40B4-BE49-F238E27FC236}">
                    <a16:creationId xmlns:a16="http://schemas.microsoft.com/office/drawing/2014/main" id="{3128958F-9C52-6291-116C-57700A020A24}"/>
                  </a:ext>
                </a:extLst>
              </p:cNvPr>
              <p:cNvSpPr/>
              <p:nvPr/>
            </p:nvSpPr>
            <p:spPr>
              <a:xfrm>
                <a:off x="3409776" y="4209503"/>
                <a:ext cx="3028120"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2C0EFD5-F234-6F90-EF13-10F12F45DF5C}"/>
                  </a:ext>
                </a:extLst>
              </p:cNvPr>
              <p:cNvSpPr txBox="1"/>
              <p:nvPr/>
            </p:nvSpPr>
            <p:spPr>
              <a:xfrm>
                <a:off x="3425239" y="4291569"/>
                <a:ext cx="3028120" cy="359157"/>
              </a:xfrm>
              <a:prstGeom prst="rect">
                <a:avLst/>
              </a:prstGeom>
              <a:noFill/>
            </p:spPr>
            <p:txBody>
              <a:bodyPr wrap="square">
                <a:spAutoFit/>
              </a:bodyPr>
              <a:lstStyle/>
              <a:p>
                <a:r>
                  <a:rPr lang="en-US"/>
                  <a:t>300 mg Postbiotic (n = 10)</a:t>
                </a:r>
              </a:p>
            </p:txBody>
          </p:sp>
        </p:grpSp>
        <p:grpSp>
          <p:nvGrpSpPr>
            <p:cNvPr id="15" name="Group 14">
              <a:extLst>
                <a:ext uri="{FF2B5EF4-FFF2-40B4-BE49-F238E27FC236}">
                  <a16:creationId xmlns:a16="http://schemas.microsoft.com/office/drawing/2014/main" id="{8884A39B-5D88-8278-745B-18C8EA1E420F}"/>
                </a:ext>
              </a:extLst>
            </p:cNvPr>
            <p:cNvGrpSpPr/>
            <p:nvPr/>
          </p:nvGrpSpPr>
          <p:grpSpPr>
            <a:xfrm>
              <a:off x="9595365" y="2184204"/>
              <a:ext cx="1244637" cy="1171578"/>
              <a:chOff x="3255444" y="5501898"/>
              <a:chExt cx="2207741" cy="1139302"/>
            </a:xfrm>
          </p:grpSpPr>
          <p:sp>
            <p:nvSpPr>
              <p:cNvPr id="16" name="Rounded Rectangle 15">
                <a:extLst>
                  <a:ext uri="{FF2B5EF4-FFF2-40B4-BE49-F238E27FC236}">
                    <a16:creationId xmlns:a16="http://schemas.microsoft.com/office/drawing/2014/main" id="{5F8287E5-81A1-7DD7-BB5C-8B1A3E478B3B}"/>
                  </a:ext>
                </a:extLst>
              </p:cNvPr>
              <p:cNvSpPr/>
              <p:nvPr/>
            </p:nvSpPr>
            <p:spPr>
              <a:xfrm>
                <a:off x="3309722" y="5501898"/>
                <a:ext cx="2099186"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D2B8C3-DBCA-EC20-AE4D-9800B4552D4E}"/>
                  </a:ext>
                </a:extLst>
              </p:cNvPr>
              <p:cNvSpPr txBox="1"/>
              <p:nvPr/>
            </p:nvSpPr>
            <p:spPr>
              <a:xfrm>
                <a:off x="3255444" y="5631707"/>
                <a:ext cx="2207741" cy="369332"/>
              </a:xfrm>
              <a:prstGeom prst="rect">
                <a:avLst/>
              </a:prstGeom>
              <a:noFill/>
            </p:spPr>
            <p:txBody>
              <a:bodyPr wrap="square">
                <a:spAutoFit/>
              </a:bodyPr>
              <a:lstStyle/>
              <a:p>
                <a:r>
                  <a:rPr lang="en-US"/>
                  <a:t>USA</a:t>
                </a:r>
              </a:p>
            </p:txBody>
          </p:sp>
        </p:grpSp>
      </p:grpSp>
      <p:sp>
        <p:nvSpPr>
          <p:cNvPr id="26" name="Rounded Rectangle 25">
            <a:extLst>
              <a:ext uri="{FF2B5EF4-FFF2-40B4-BE49-F238E27FC236}">
                <a16:creationId xmlns:a16="http://schemas.microsoft.com/office/drawing/2014/main" id="{DDC715C2-3811-31D2-EEB8-0BB38962FCF2}"/>
              </a:ext>
            </a:extLst>
          </p:cNvPr>
          <p:cNvSpPr/>
          <p:nvPr/>
        </p:nvSpPr>
        <p:spPr>
          <a:xfrm>
            <a:off x="686783"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DESIGN</a:t>
            </a:r>
          </a:p>
        </p:txBody>
      </p:sp>
      <p:sp>
        <p:nvSpPr>
          <p:cNvPr id="27" name="Rounded Rectangle 26">
            <a:extLst>
              <a:ext uri="{FF2B5EF4-FFF2-40B4-BE49-F238E27FC236}">
                <a16:creationId xmlns:a16="http://schemas.microsoft.com/office/drawing/2014/main" id="{DFBCC3F3-AC51-BD3D-CE88-97B74A9DCAB7}"/>
              </a:ext>
            </a:extLst>
          </p:cNvPr>
          <p:cNvSpPr/>
          <p:nvPr/>
        </p:nvSpPr>
        <p:spPr>
          <a:xfrm>
            <a:off x="2735348" y="1913318"/>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DURATION</a:t>
            </a:r>
          </a:p>
        </p:txBody>
      </p:sp>
      <p:sp>
        <p:nvSpPr>
          <p:cNvPr id="28" name="Rounded Rectangle 27">
            <a:extLst>
              <a:ext uri="{FF2B5EF4-FFF2-40B4-BE49-F238E27FC236}">
                <a16:creationId xmlns:a16="http://schemas.microsoft.com/office/drawing/2014/main" id="{D6209E3D-71DF-7C55-843D-647329C55A42}"/>
              </a:ext>
            </a:extLst>
          </p:cNvPr>
          <p:cNvSpPr/>
          <p:nvPr/>
        </p:nvSpPr>
        <p:spPr>
          <a:xfrm>
            <a:off x="4766901" y="18919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SUBJECTS</a:t>
            </a:r>
          </a:p>
        </p:txBody>
      </p:sp>
      <p:sp>
        <p:nvSpPr>
          <p:cNvPr id="29" name="Rounded Rectangle 28">
            <a:extLst>
              <a:ext uri="{FF2B5EF4-FFF2-40B4-BE49-F238E27FC236}">
                <a16:creationId xmlns:a16="http://schemas.microsoft.com/office/drawing/2014/main" id="{54B6A5E9-4018-005F-CE58-9F1438131E4D}"/>
              </a:ext>
            </a:extLst>
          </p:cNvPr>
          <p:cNvSpPr/>
          <p:nvPr/>
        </p:nvSpPr>
        <p:spPr>
          <a:xfrm>
            <a:off x="7336523" y="18919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ARMS</a:t>
            </a:r>
          </a:p>
        </p:txBody>
      </p:sp>
      <p:sp>
        <p:nvSpPr>
          <p:cNvPr id="30" name="Rounded Rectangle 29">
            <a:extLst>
              <a:ext uri="{FF2B5EF4-FFF2-40B4-BE49-F238E27FC236}">
                <a16:creationId xmlns:a16="http://schemas.microsoft.com/office/drawing/2014/main" id="{B9E79B74-C909-D386-232B-42CA9720CACD}"/>
              </a:ext>
            </a:extLst>
          </p:cNvPr>
          <p:cNvSpPr/>
          <p:nvPr/>
        </p:nvSpPr>
        <p:spPr>
          <a:xfrm>
            <a:off x="9359261" y="189509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SITE</a:t>
            </a:r>
          </a:p>
        </p:txBody>
      </p:sp>
      <p:sp>
        <p:nvSpPr>
          <p:cNvPr id="35" name="TextBox 34">
            <a:extLst>
              <a:ext uri="{FF2B5EF4-FFF2-40B4-BE49-F238E27FC236}">
                <a16:creationId xmlns:a16="http://schemas.microsoft.com/office/drawing/2014/main" id="{C557886B-0904-811D-6407-6E3C8DE9FB93}"/>
              </a:ext>
            </a:extLst>
          </p:cNvPr>
          <p:cNvSpPr txBox="1"/>
          <p:nvPr/>
        </p:nvSpPr>
        <p:spPr>
          <a:xfrm>
            <a:off x="-2584" y="4657724"/>
            <a:ext cx="10551331" cy="1323439"/>
          </a:xfrm>
          <a:prstGeom prst="rect">
            <a:avLst/>
          </a:prstGeom>
          <a:noFill/>
        </p:spPr>
        <p:txBody>
          <a:bodyPr wrap="square" lIns="91440" tIns="45720" rIns="91440" bIns="45720" anchor="t">
            <a:spAutoFit/>
          </a:bodyPr>
          <a:lstStyle/>
          <a:p>
            <a:pPr lvl="1">
              <a:buClr>
                <a:schemeClr val="accent2"/>
              </a:buClr>
              <a:buSzPts val="1000"/>
              <a:tabLst>
                <a:tab pos="1371600" algn="l"/>
              </a:tabLst>
            </a:pPr>
            <a:r>
              <a:rPr lang="en-US" sz="2200" kern="0">
                <a:ea typeface="Times New Roman" panose="02020603050405020304" pitchFamily="18" charset="0"/>
                <a:cs typeface="Calibri"/>
              </a:rPr>
              <a:t>Fecal SCFAs  </a:t>
            </a:r>
            <a:r>
              <a:rPr lang="en-US" sz="2200" b="1" kern="0">
                <a:ea typeface="Times New Roman" panose="02020603050405020304" pitchFamily="18" charset="0"/>
                <a:cs typeface="Calibri"/>
              </a:rPr>
              <a:t>|</a:t>
            </a:r>
            <a:r>
              <a:rPr lang="en-US" sz="2200" kern="0">
                <a:ea typeface="Times New Roman" panose="02020603050405020304" pitchFamily="18" charset="0"/>
                <a:cs typeface="Calibri"/>
              </a:rPr>
              <a:t> Changes in microbiome </a:t>
            </a:r>
            <a:r>
              <a:rPr lang="en-US" sz="2200" b="1" kern="0">
                <a:ea typeface="Times New Roman" panose="02020603050405020304" pitchFamily="18" charset="0"/>
                <a:cs typeface="Calibri"/>
              </a:rPr>
              <a:t>| </a:t>
            </a:r>
            <a:r>
              <a:rPr lang="en-US" sz="2200" kern="0">
                <a:ea typeface="Times New Roman" panose="02020603050405020304" pitchFamily="18" charset="0"/>
                <a:cs typeface="Calibri"/>
              </a:rPr>
              <a:t>GI Symptoms Rating Scale (GSRS) </a:t>
            </a:r>
            <a:r>
              <a:rPr lang="en-US" sz="2200" b="1" kern="0">
                <a:ea typeface="Times New Roman" panose="02020603050405020304" pitchFamily="18" charset="0"/>
                <a:cs typeface="Calibri"/>
              </a:rPr>
              <a:t>| </a:t>
            </a:r>
            <a:r>
              <a:rPr lang="en-US" sz="2200" kern="0">
                <a:ea typeface="Times New Roman" panose="02020603050405020304" pitchFamily="18" charset="0"/>
                <a:cs typeface="Calibri"/>
              </a:rPr>
              <a:t>Quality of Life Questionnaire (SF-36) </a:t>
            </a:r>
            <a:r>
              <a:rPr lang="en-US" sz="2200" b="1" kern="0">
                <a:cs typeface="Calibri"/>
              </a:rPr>
              <a:t>| </a:t>
            </a:r>
            <a:r>
              <a:rPr lang="en-US" sz="2200" kern="0">
                <a:ea typeface="Times New Roman" panose="02020603050405020304" pitchFamily="18" charset="0"/>
                <a:cs typeface="Calibri"/>
              </a:rPr>
              <a:t>Physical Activity Questionnaire</a:t>
            </a:r>
            <a:endParaRPr lang="en-US" sz="1800" kern="100">
              <a:ea typeface="Calibri" panose="020F0502020204030204" pitchFamily="34" charset="0"/>
              <a:cs typeface="Times New Roman" panose="02020603050405020304" pitchFamily="18" charset="0"/>
            </a:endParaRPr>
          </a:p>
          <a:p>
            <a:pPr marL="742950" lvl="1" indent="-285750">
              <a:buSzPts val="1000"/>
              <a:buFont typeface="Arial" panose="020B0604020202020204" pitchFamily="34" charset="0"/>
              <a:buChar char="•"/>
              <a:tabLst>
                <a:tab pos="1371600" algn="l"/>
              </a:tabLst>
            </a:pPr>
            <a:endParaRPr lang="en-US" sz="1800" kern="100">
              <a:ea typeface="Calibri" panose="020F0502020204030204" pitchFamily="34" charset="0"/>
              <a:cs typeface="Times New Roman" panose="02020603050405020304" pitchFamily="18" charset="0"/>
            </a:endParaRPr>
          </a:p>
          <a:p>
            <a:pPr lvl="1">
              <a:buSzPts val="1000"/>
              <a:tabLst>
                <a:tab pos="1371600" algn="l"/>
              </a:tabLst>
            </a:pPr>
            <a:endParaRPr lang="en-US" sz="1800" kern="100">
              <a:ea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5EB2969B-A9BD-2A5C-7EE9-E2737419A33F}"/>
              </a:ext>
            </a:extLst>
          </p:cNvPr>
          <p:cNvSpPr txBox="1"/>
          <p:nvPr/>
        </p:nvSpPr>
        <p:spPr>
          <a:xfrm>
            <a:off x="471037" y="4283299"/>
            <a:ext cx="2235238" cy="461665"/>
          </a:xfrm>
          <a:prstGeom prst="rect">
            <a:avLst/>
          </a:prstGeom>
          <a:noFill/>
        </p:spPr>
        <p:txBody>
          <a:bodyPr wrap="square">
            <a:spAutoFit/>
          </a:bodyPr>
          <a:lstStyle/>
          <a:p>
            <a:pPr>
              <a:spcBef>
                <a:spcPts val="0"/>
              </a:spcBef>
              <a:spcAft>
                <a:spcPts val="0"/>
              </a:spcAft>
            </a:pPr>
            <a:r>
              <a:rPr lang="en-US" sz="2400" b="1">
                <a:solidFill>
                  <a:srgbClr val="15788D"/>
                </a:solidFill>
                <a:effectLst/>
              </a:rPr>
              <a:t>Endpoints:</a:t>
            </a:r>
          </a:p>
        </p:txBody>
      </p:sp>
    </p:spTree>
    <p:extLst>
      <p:ext uri="{BB962C8B-B14F-4D97-AF65-F5344CB8AC3E}">
        <p14:creationId xmlns:p14="http://schemas.microsoft.com/office/powerpoint/2010/main" val="4230184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3CC8-BFB9-303A-CFA6-84DA57264355}"/>
              </a:ext>
            </a:extLst>
          </p:cNvPr>
          <p:cNvSpPr>
            <a:spLocks noGrp="1"/>
          </p:cNvSpPr>
          <p:nvPr>
            <p:ph type="title"/>
          </p:nvPr>
        </p:nvSpPr>
        <p:spPr>
          <a:xfrm>
            <a:off x="121557" y="2330576"/>
            <a:ext cx="5629889" cy="1325563"/>
          </a:xfrm>
        </p:spPr>
        <p:txBody>
          <a:bodyPr>
            <a:normAutofit fontScale="90000"/>
          </a:bodyPr>
          <a:lstStyle/>
          <a:p>
            <a:r>
              <a:rPr lang="en-US" sz="4000" b="0" i="0">
                <a:solidFill>
                  <a:schemeClr val="tx1"/>
                </a:solidFill>
                <a:effectLst/>
                <a:highlight>
                  <a:srgbClr val="FFFFFF"/>
                </a:highlight>
                <a:latin typeface="+mn-lt"/>
              </a:rPr>
              <a:t>Keystone Postbiotic Decreases GSRS</a:t>
            </a:r>
            <a:br>
              <a:rPr lang="en-US" sz="4000" b="0" i="0">
                <a:solidFill>
                  <a:schemeClr val="tx1"/>
                </a:solidFill>
                <a:effectLst/>
                <a:highlight>
                  <a:srgbClr val="FFFFFF"/>
                </a:highlight>
                <a:latin typeface="+mn-lt"/>
              </a:rPr>
            </a:br>
            <a:r>
              <a:rPr lang="en-US" sz="2000">
                <a:solidFill>
                  <a:schemeClr val="tx1"/>
                </a:solidFill>
                <a:highlight>
                  <a:srgbClr val="FFFFFF"/>
                </a:highlight>
                <a:latin typeface="+mn-lt"/>
              </a:rPr>
              <a:t>(Gastrointestinal </a:t>
            </a:r>
            <a:r>
              <a:rPr lang="en-US" sz="2000" b="0" i="0">
                <a:solidFill>
                  <a:schemeClr val="tx1"/>
                </a:solidFill>
                <a:effectLst/>
                <a:highlight>
                  <a:srgbClr val="FFFFFF"/>
                </a:highlight>
                <a:latin typeface="+mn-lt"/>
              </a:rPr>
              <a:t>Symptom Rating Scale)</a:t>
            </a:r>
            <a:endParaRPr lang="en-US" sz="3200">
              <a:solidFill>
                <a:schemeClr val="tx1"/>
              </a:solidFill>
              <a:latin typeface="+mn-lt"/>
            </a:endParaRPr>
          </a:p>
        </p:txBody>
      </p:sp>
      <p:pic>
        <p:nvPicPr>
          <p:cNvPr id="12" name="Picture 11" descr="A blue and orange circle and lines&#10;&#10;Description automatically generated with medium confidence">
            <a:extLst>
              <a:ext uri="{FF2B5EF4-FFF2-40B4-BE49-F238E27FC236}">
                <a16:creationId xmlns:a16="http://schemas.microsoft.com/office/drawing/2014/main" id="{8233B694-193F-9687-16D9-3DC61D15AEE9}"/>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5885501" y="890329"/>
            <a:ext cx="5415144" cy="5086390"/>
          </a:xfrm>
          <a:prstGeom prst="rect">
            <a:avLst/>
          </a:prstGeom>
        </p:spPr>
      </p:pic>
      <p:sp>
        <p:nvSpPr>
          <p:cNvPr id="13" name="Rounded Rectangle 12">
            <a:extLst>
              <a:ext uri="{FF2B5EF4-FFF2-40B4-BE49-F238E27FC236}">
                <a16:creationId xmlns:a16="http://schemas.microsoft.com/office/drawing/2014/main" id="{492FC016-A50F-863B-4151-D98E61A27B6E}"/>
              </a:ext>
            </a:extLst>
          </p:cNvPr>
          <p:cNvSpPr/>
          <p:nvPr/>
        </p:nvSpPr>
        <p:spPr>
          <a:xfrm>
            <a:off x="6096001" y="906440"/>
            <a:ext cx="5168348" cy="4871830"/>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613FFB1-DA8E-CB13-D568-500D5130A65E}"/>
              </a:ext>
            </a:extLst>
          </p:cNvPr>
          <p:cNvSpPr txBox="1"/>
          <p:nvPr/>
        </p:nvSpPr>
        <p:spPr>
          <a:xfrm>
            <a:off x="121557" y="3673929"/>
            <a:ext cx="4834871" cy="830997"/>
          </a:xfrm>
          <a:prstGeom prst="rect">
            <a:avLst/>
          </a:prstGeom>
          <a:noFill/>
        </p:spPr>
        <p:txBody>
          <a:bodyPr wrap="square">
            <a:spAutoFit/>
          </a:bodyPr>
          <a:lstStyle/>
          <a:p>
            <a:r>
              <a:rPr lang="en-US" sz="2400">
                <a:solidFill>
                  <a:srgbClr val="15788D"/>
                </a:solidFill>
              </a:rPr>
              <a:t>GSRS values significantly decreased after 4 weeks</a:t>
            </a:r>
          </a:p>
        </p:txBody>
      </p:sp>
      <p:cxnSp>
        <p:nvCxnSpPr>
          <p:cNvPr id="20" name="Straight Connector 19">
            <a:extLst>
              <a:ext uri="{FF2B5EF4-FFF2-40B4-BE49-F238E27FC236}">
                <a16:creationId xmlns:a16="http://schemas.microsoft.com/office/drawing/2014/main" id="{A7E5E6AC-C567-8380-E8E3-FCFD75384E64}"/>
              </a:ext>
            </a:extLst>
          </p:cNvPr>
          <p:cNvCxnSpPr>
            <a:cxnSpLocks/>
          </p:cNvCxnSpPr>
          <p:nvPr/>
        </p:nvCxnSpPr>
        <p:spPr>
          <a:xfrm>
            <a:off x="0" y="3679321"/>
            <a:ext cx="4686136" cy="0"/>
          </a:xfrm>
          <a:prstGeom prst="line">
            <a:avLst/>
          </a:prstGeom>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29E2A189-4831-D94E-D0AF-709585FE51B3}"/>
              </a:ext>
            </a:extLst>
          </p:cNvPr>
          <p:cNvSpPr txBox="1"/>
          <p:nvPr/>
        </p:nvSpPr>
        <p:spPr>
          <a:xfrm>
            <a:off x="6428263" y="328604"/>
            <a:ext cx="4538488" cy="442674"/>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788D"/>
                </a:solidFill>
                <a:effectLst/>
                <a:uLnTx/>
                <a:uFillTx/>
                <a:latin typeface="Arial" panose="020B0604020202020204"/>
                <a:ea typeface="+mn-ea"/>
                <a:cs typeface="+mn-cs"/>
              </a:rPr>
              <a:t>Clinical Results: GSRS</a:t>
            </a:r>
          </a:p>
        </p:txBody>
      </p:sp>
      <p:sp>
        <p:nvSpPr>
          <p:cNvPr id="3" name="Slide Number Placeholder 2">
            <a:extLst>
              <a:ext uri="{FF2B5EF4-FFF2-40B4-BE49-F238E27FC236}">
                <a16:creationId xmlns:a16="http://schemas.microsoft.com/office/drawing/2014/main" id="{9C737EB0-45BD-5810-BCF2-8D9C91272072}"/>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23</a:t>
            </a:fld>
            <a:endParaRPr lang="en-US"/>
          </a:p>
        </p:txBody>
      </p:sp>
      <p:pic>
        <p:nvPicPr>
          <p:cNvPr id="7" name="Picture 6" descr="A graph of a number of blue rectangular bars&#10;&#10;Description automatically generated with medium confidence">
            <a:extLst>
              <a:ext uri="{FF2B5EF4-FFF2-40B4-BE49-F238E27FC236}">
                <a16:creationId xmlns:a16="http://schemas.microsoft.com/office/drawing/2014/main" id="{1C37824E-D8B7-CBA0-EDED-936E4F95EF5F}"/>
              </a:ext>
            </a:extLst>
          </p:cNvPr>
          <p:cNvPicPr>
            <a:picLocks noChangeAspect="1"/>
          </p:cNvPicPr>
          <p:nvPr/>
        </p:nvPicPr>
        <p:blipFill>
          <a:blip r:embed="rId5"/>
          <a:stretch>
            <a:fillRect/>
          </a:stretch>
        </p:blipFill>
        <p:spPr>
          <a:xfrm>
            <a:off x="6261652" y="1111920"/>
            <a:ext cx="4572000" cy="4572000"/>
          </a:xfrm>
          <a:prstGeom prst="rect">
            <a:avLst/>
          </a:prstGeom>
        </p:spPr>
      </p:pic>
      <p:pic>
        <p:nvPicPr>
          <p:cNvPr id="4" name="Picture 3">
            <a:extLst>
              <a:ext uri="{FF2B5EF4-FFF2-40B4-BE49-F238E27FC236}">
                <a16:creationId xmlns:a16="http://schemas.microsoft.com/office/drawing/2014/main" id="{32E95186-631B-AB40-B213-5817148EE8CE}"/>
              </a:ext>
            </a:extLst>
          </p:cNvPr>
          <p:cNvPicPr>
            <a:picLocks noChangeAspect="1"/>
          </p:cNvPicPr>
          <p:nvPr/>
        </p:nvPicPr>
        <p:blipFill>
          <a:blip r:embed="rId6">
            <a:duotone>
              <a:prstClr val="black"/>
              <a:schemeClr val="accent1">
                <a:tint val="45000"/>
                <a:satMod val="400000"/>
              </a:schemeClr>
            </a:duotone>
            <a:alphaModFix amt="35000"/>
          </a:blip>
          <a:stretch>
            <a:fillRect/>
          </a:stretch>
        </p:blipFill>
        <p:spPr>
          <a:xfrm>
            <a:off x="-458720" y="183435"/>
            <a:ext cx="5415148" cy="1856970"/>
          </a:xfrm>
          <a:prstGeom prst="rect">
            <a:avLst/>
          </a:prstGeom>
        </p:spPr>
      </p:pic>
    </p:spTree>
    <p:extLst>
      <p:ext uri="{BB962C8B-B14F-4D97-AF65-F5344CB8AC3E}">
        <p14:creationId xmlns:p14="http://schemas.microsoft.com/office/powerpoint/2010/main" val="357696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17DCF-F404-5DDE-3F53-D46395461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0ED77-92D6-3501-5E12-D794501CE7AC}"/>
              </a:ext>
            </a:extLst>
          </p:cNvPr>
          <p:cNvSpPr>
            <a:spLocks noGrp="1"/>
          </p:cNvSpPr>
          <p:nvPr>
            <p:ph type="title"/>
          </p:nvPr>
        </p:nvSpPr>
        <p:spPr>
          <a:xfrm>
            <a:off x="246219" y="116380"/>
            <a:ext cx="10885278" cy="1325563"/>
          </a:xfrm>
        </p:spPr>
        <p:txBody>
          <a:bodyPr>
            <a:normAutofit/>
          </a:bodyPr>
          <a:lstStyle/>
          <a:p>
            <a:r>
              <a:rPr lang="en-US" sz="3200">
                <a:solidFill>
                  <a:schemeClr val="tx1"/>
                </a:solidFill>
                <a:highlight>
                  <a:srgbClr val="FFFFFF"/>
                </a:highlight>
                <a:latin typeface="+mn-lt"/>
              </a:rPr>
              <a:t>Keystone Postbiotic decreases bloating and flatulence</a:t>
            </a:r>
            <a:endParaRPr lang="en-US" sz="3200">
              <a:solidFill>
                <a:schemeClr val="tx1"/>
              </a:solidFill>
              <a:latin typeface="+mn-lt"/>
            </a:endParaRPr>
          </a:p>
        </p:txBody>
      </p:sp>
      <p:pic>
        <p:nvPicPr>
          <p:cNvPr id="12" name="Picture 11" descr="A blue and orange circle and lines&#10;&#10;Description automatically generated with medium confidence">
            <a:extLst>
              <a:ext uri="{FF2B5EF4-FFF2-40B4-BE49-F238E27FC236}">
                <a16:creationId xmlns:a16="http://schemas.microsoft.com/office/drawing/2014/main" id="{92C844E6-6624-54A3-81BA-D39FA7FA4542}"/>
              </a:ext>
            </a:extLst>
          </p:cNvPr>
          <p:cNvPicPr>
            <a:picLocks noChangeAspect="1"/>
          </p:cNvPicPr>
          <p:nvPr/>
        </p:nvPicPr>
        <p:blipFill>
          <a:blip r:embed="rId3">
            <a:alphaModFix amt="50000"/>
          </a:blip>
          <a:srcRect l="2925" t="20277" r="2229" b="20278"/>
          <a:stretch/>
        </p:blipFill>
        <p:spPr>
          <a:xfrm>
            <a:off x="466594" y="1669646"/>
            <a:ext cx="4828895" cy="4468755"/>
          </a:xfrm>
          <a:prstGeom prst="rect">
            <a:avLst/>
          </a:prstGeom>
        </p:spPr>
      </p:pic>
      <p:sp>
        <p:nvSpPr>
          <p:cNvPr id="13" name="Rounded Rectangle 12">
            <a:extLst>
              <a:ext uri="{FF2B5EF4-FFF2-40B4-BE49-F238E27FC236}">
                <a16:creationId xmlns:a16="http://schemas.microsoft.com/office/drawing/2014/main" id="{91DE64A0-7DAB-918E-DA19-FDEED621A173}"/>
              </a:ext>
            </a:extLst>
          </p:cNvPr>
          <p:cNvSpPr/>
          <p:nvPr/>
        </p:nvSpPr>
        <p:spPr>
          <a:xfrm>
            <a:off x="663297" y="1669647"/>
            <a:ext cx="4536106" cy="4225838"/>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37630ED-8899-8994-41EF-D29907178684}"/>
              </a:ext>
            </a:extLst>
          </p:cNvPr>
          <p:cNvSpPr txBox="1"/>
          <p:nvPr/>
        </p:nvSpPr>
        <p:spPr>
          <a:xfrm>
            <a:off x="379928" y="1119175"/>
            <a:ext cx="4915561" cy="469630"/>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788D"/>
                </a:solidFill>
                <a:effectLst/>
                <a:uLnTx/>
                <a:uFillTx/>
                <a:latin typeface="Arial" panose="020B0604020202020204"/>
                <a:ea typeface="+mn-ea"/>
                <a:cs typeface="+mn-cs"/>
              </a:rPr>
              <a:t>Clinical Results: Flatulence</a:t>
            </a:r>
          </a:p>
        </p:txBody>
      </p:sp>
      <p:pic>
        <p:nvPicPr>
          <p:cNvPr id="6" name="Picture 5" descr="A blue and orange circle and lines&#10;&#10;Description automatically generated with medium confidence">
            <a:extLst>
              <a:ext uri="{FF2B5EF4-FFF2-40B4-BE49-F238E27FC236}">
                <a16:creationId xmlns:a16="http://schemas.microsoft.com/office/drawing/2014/main" id="{1039672D-3037-A802-3F91-FE893340429C}"/>
              </a:ext>
            </a:extLst>
          </p:cNvPr>
          <p:cNvPicPr>
            <a:picLocks noChangeAspect="1"/>
          </p:cNvPicPr>
          <p:nvPr/>
        </p:nvPicPr>
        <p:blipFill>
          <a:blip r:embed="rId3">
            <a:alphaModFix amt="50000"/>
          </a:blip>
          <a:srcRect l="2925" t="20277" r="2229" b="20278"/>
          <a:stretch/>
        </p:blipFill>
        <p:spPr>
          <a:xfrm>
            <a:off x="5983358" y="1556000"/>
            <a:ext cx="5076664" cy="4582401"/>
          </a:xfrm>
          <a:prstGeom prst="rect">
            <a:avLst/>
          </a:prstGeom>
        </p:spPr>
      </p:pic>
      <p:sp>
        <p:nvSpPr>
          <p:cNvPr id="7" name="Rounded Rectangle 6">
            <a:extLst>
              <a:ext uri="{FF2B5EF4-FFF2-40B4-BE49-F238E27FC236}">
                <a16:creationId xmlns:a16="http://schemas.microsoft.com/office/drawing/2014/main" id="{22FEBA4D-91EA-75F1-2099-DC8DE2308870}"/>
              </a:ext>
            </a:extLst>
          </p:cNvPr>
          <p:cNvSpPr/>
          <p:nvPr/>
        </p:nvSpPr>
        <p:spPr>
          <a:xfrm>
            <a:off x="6181662" y="1556001"/>
            <a:ext cx="4810539" cy="437070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856C31-D3F9-8DED-7C7E-A6C227BF760D}"/>
              </a:ext>
            </a:extLst>
          </p:cNvPr>
          <p:cNvSpPr txBox="1"/>
          <p:nvPr/>
        </p:nvSpPr>
        <p:spPr>
          <a:xfrm>
            <a:off x="6503143" y="1119175"/>
            <a:ext cx="4087818" cy="388082"/>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788D"/>
                </a:solidFill>
                <a:effectLst/>
                <a:uLnTx/>
                <a:uFillTx/>
                <a:latin typeface="Arial" panose="020B0604020202020204"/>
                <a:ea typeface="+mn-ea"/>
                <a:cs typeface="+mn-cs"/>
              </a:rPr>
              <a:t>Clinical Results: Bloating</a:t>
            </a:r>
          </a:p>
        </p:txBody>
      </p:sp>
      <p:sp>
        <p:nvSpPr>
          <p:cNvPr id="5" name="Slide Number Placeholder 2">
            <a:extLst>
              <a:ext uri="{FF2B5EF4-FFF2-40B4-BE49-F238E27FC236}">
                <a16:creationId xmlns:a16="http://schemas.microsoft.com/office/drawing/2014/main" id="{FE8A81AD-3437-2DB3-7ABE-1ABBBB08D379}"/>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24</a:t>
            </a:fld>
            <a:endParaRPr lang="en-US"/>
          </a:p>
        </p:txBody>
      </p:sp>
      <p:pic>
        <p:nvPicPr>
          <p:cNvPr id="15" name="Picture 14" descr="A graph of a graph with numbers and a bar&#10;&#10;Description automatically generated with medium confidence">
            <a:extLst>
              <a:ext uri="{FF2B5EF4-FFF2-40B4-BE49-F238E27FC236}">
                <a16:creationId xmlns:a16="http://schemas.microsoft.com/office/drawing/2014/main" id="{0933471D-C7E0-5BC7-DA7B-FF52D06CC9DF}"/>
              </a:ext>
            </a:extLst>
          </p:cNvPr>
          <p:cNvPicPr>
            <a:picLocks noChangeAspect="1"/>
          </p:cNvPicPr>
          <p:nvPr/>
        </p:nvPicPr>
        <p:blipFill>
          <a:blip r:embed="rId4"/>
          <a:stretch>
            <a:fillRect/>
          </a:stretch>
        </p:blipFill>
        <p:spPr>
          <a:xfrm>
            <a:off x="719418" y="1669647"/>
            <a:ext cx="4210391" cy="4210391"/>
          </a:xfrm>
          <a:prstGeom prst="rect">
            <a:avLst/>
          </a:prstGeom>
        </p:spPr>
      </p:pic>
      <p:pic>
        <p:nvPicPr>
          <p:cNvPr id="17" name="Picture 16" descr="A graph of bloating and bloating&#10;&#10;Description automatically generated">
            <a:extLst>
              <a:ext uri="{FF2B5EF4-FFF2-40B4-BE49-F238E27FC236}">
                <a16:creationId xmlns:a16="http://schemas.microsoft.com/office/drawing/2014/main" id="{981A24E3-C605-35A0-97B5-612BB43AC5BA}"/>
              </a:ext>
            </a:extLst>
          </p:cNvPr>
          <p:cNvPicPr>
            <a:picLocks noChangeAspect="1"/>
          </p:cNvPicPr>
          <p:nvPr/>
        </p:nvPicPr>
        <p:blipFill>
          <a:blip r:embed="rId5"/>
          <a:stretch>
            <a:fillRect/>
          </a:stretch>
        </p:blipFill>
        <p:spPr>
          <a:xfrm>
            <a:off x="6370214" y="1621608"/>
            <a:ext cx="4433434" cy="4305098"/>
          </a:xfrm>
          <a:prstGeom prst="rect">
            <a:avLst/>
          </a:prstGeom>
        </p:spPr>
      </p:pic>
    </p:spTree>
    <p:extLst>
      <p:ext uri="{BB962C8B-B14F-4D97-AF65-F5344CB8AC3E}">
        <p14:creationId xmlns:p14="http://schemas.microsoft.com/office/powerpoint/2010/main" val="3726458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292656-493C-FCFF-249D-CD86BBFE2CCD}"/>
              </a:ext>
            </a:extLst>
          </p:cNvPr>
          <p:cNvSpPr txBox="1"/>
          <p:nvPr/>
        </p:nvSpPr>
        <p:spPr>
          <a:xfrm>
            <a:off x="5983357" y="6317041"/>
            <a:ext cx="4649034" cy="430887"/>
          </a:xfrm>
          <a:prstGeom prst="rect">
            <a:avLst/>
          </a:prstGeom>
          <a:noFill/>
        </p:spPr>
        <p:txBody>
          <a:bodyPr wrap="square">
            <a:spAutoFit/>
          </a:bodyPr>
          <a:lstStyle/>
          <a:p>
            <a:r>
              <a:rPr lang="en-US" sz="1100"/>
              <a:t>Participants reported a significant improvement in emotional well-being (SF-36 questionnaire) after 4 weeks of Keystone supplementation.</a:t>
            </a:r>
          </a:p>
        </p:txBody>
      </p:sp>
      <p:sp>
        <p:nvSpPr>
          <p:cNvPr id="13" name="TextBox 12">
            <a:extLst>
              <a:ext uri="{FF2B5EF4-FFF2-40B4-BE49-F238E27FC236}">
                <a16:creationId xmlns:a16="http://schemas.microsoft.com/office/drawing/2014/main" id="{5D5FEBA2-6AA4-B4D7-F531-3656503FEFD0}"/>
              </a:ext>
            </a:extLst>
          </p:cNvPr>
          <p:cNvSpPr txBox="1"/>
          <p:nvPr/>
        </p:nvSpPr>
        <p:spPr>
          <a:xfrm>
            <a:off x="6066627" y="1084191"/>
            <a:ext cx="5075365" cy="442674"/>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788D"/>
                </a:solidFill>
                <a:effectLst/>
                <a:uLnTx/>
                <a:uFillTx/>
                <a:latin typeface="Arial" panose="020B0604020202020204"/>
                <a:ea typeface="+mn-ea"/>
                <a:cs typeface="+mn-cs"/>
              </a:rPr>
              <a:t>Clinical Results: Emotional well-being</a:t>
            </a:r>
          </a:p>
        </p:txBody>
      </p:sp>
      <p:sp>
        <p:nvSpPr>
          <p:cNvPr id="3" name="Slide Number Placeholder 2">
            <a:extLst>
              <a:ext uri="{FF2B5EF4-FFF2-40B4-BE49-F238E27FC236}">
                <a16:creationId xmlns:a16="http://schemas.microsoft.com/office/drawing/2014/main" id="{77970BE1-C54E-E4B1-98BC-D7A310C5E373}"/>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25</a:t>
            </a:fld>
            <a:endParaRPr lang="en-US"/>
          </a:p>
        </p:txBody>
      </p:sp>
      <p:sp>
        <p:nvSpPr>
          <p:cNvPr id="7" name="Title 6">
            <a:extLst>
              <a:ext uri="{FF2B5EF4-FFF2-40B4-BE49-F238E27FC236}">
                <a16:creationId xmlns:a16="http://schemas.microsoft.com/office/drawing/2014/main" id="{BF11E7E5-65A6-D90C-ED5C-4D44C3E5A94A}"/>
              </a:ext>
            </a:extLst>
          </p:cNvPr>
          <p:cNvSpPr>
            <a:spLocks noGrp="1"/>
          </p:cNvSpPr>
          <p:nvPr>
            <p:ph type="title"/>
          </p:nvPr>
        </p:nvSpPr>
        <p:spPr>
          <a:xfrm>
            <a:off x="229434" y="-33643"/>
            <a:ext cx="10515600" cy="1325563"/>
          </a:xfrm>
        </p:spPr>
        <p:txBody>
          <a:bodyPr>
            <a:normAutofit/>
          </a:bodyPr>
          <a:lstStyle/>
          <a:p>
            <a:r>
              <a:rPr lang="en-US" sz="3600"/>
              <a:t>Emotional Wellbeing</a:t>
            </a:r>
          </a:p>
        </p:txBody>
      </p:sp>
      <p:pic>
        <p:nvPicPr>
          <p:cNvPr id="9" name="Picture 8" descr="A blue and orange circle and lines&#10;&#10;Description automatically generated with medium confidence">
            <a:extLst>
              <a:ext uri="{FF2B5EF4-FFF2-40B4-BE49-F238E27FC236}">
                <a16:creationId xmlns:a16="http://schemas.microsoft.com/office/drawing/2014/main" id="{11BDC04B-0CB5-2036-1236-D0ECEEF4D4C5}"/>
              </a:ext>
            </a:extLst>
          </p:cNvPr>
          <p:cNvPicPr>
            <a:picLocks noChangeAspect="1"/>
          </p:cNvPicPr>
          <p:nvPr/>
        </p:nvPicPr>
        <p:blipFill>
          <a:blip r:embed="rId3">
            <a:alphaModFix amt="50000"/>
          </a:blip>
          <a:srcRect l="2925" t="20277" r="2229" b="20278"/>
          <a:stretch/>
        </p:blipFill>
        <p:spPr>
          <a:xfrm>
            <a:off x="5983358" y="1549936"/>
            <a:ext cx="5083384" cy="4588466"/>
          </a:xfrm>
          <a:prstGeom prst="rect">
            <a:avLst/>
          </a:prstGeom>
        </p:spPr>
      </p:pic>
      <p:sp>
        <p:nvSpPr>
          <p:cNvPr id="22" name="Rounded Rectangle 21">
            <a:extLst>
              <a:ext uri="{FF2B5EF4-FFF2-40B4-BE49-F238E27FC236}">
                <a16:creationId xmlns:a16="http://schemas.microsoft.com/office/drawing/2014/main" id="{C050685D-5A52-E896-94CA-C5646F1F6230}"/>
              </a:ext>
            </a:extLst>
          </p:cNvPr>
          <p:cNvSpPr/>
          <p:nvPr/>
        </p:nvSpPr>
        <p:spPr>
          <a:xfrm>
            <a:off x="6181662" y="1556001"/>
            <a:ext cx="4810539" cy="437070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of a graph of a person&#10;&#10;Description automatically generated with medium confidence">
            <a:extLst>
              <a:ext uri="{FF2B5EF4-FFF2-40B4-BE49-F238E27FC236}">
                <a16:creationId xmlns:a16="http://schemas.microsoft.com/office/drawing/2014/main" id="{B5374D4B-9756-6BEF-3156-3AFE29F1C53D}"/>
              </a:ext>
            </a:extLst>
          </p:cNvPr>
          <p:cNvPicPr>
            <a:picLocks noChangeAspect="1"/>
          </p:cNvPicPr>
          <p:nvPr/>
        </p:nvPicPr>
        <p:blipFill>
          <a:blip r:embed="rId4"/>
          <a:stretch>
            <a:fillRect/>
          </a:stretch>
        </p:blipFill>
        <p:spPr>
          <a:xfrm>
            <a:off x="6362746" y="1734640"/>
            <a:ext cx="4186001" cy="4186001"/>
          </a:xfrm>
          <a:prstGeom prst="rect">
            <a:avLst/>
          </a:prstGeom>
        </p:spPr>
      </p:pic>
      <p:sp>
        <p:nvSpPr>
          <p:cNvPr id="23" name="TextBox 22">
            <a:extLst>
              <a:ext uri="{FF2B5EF4-FFF2-40B4-BE49-F238E27FC236}">
                <a16:creationId xmlns:a16="http://schemas.microsoft.com/office/drawing/2014/main" id="{FF7C24FC-7C3F-4DB9-E721-065B4207C603}"/>
              </a:ext>
            </a:extLst>
          </p:cNvPr>
          <p:cNvSpPr txBox="1"/>
          <p:nvPr/>
        </p:nvSpPr>
        <p:spPr>
          <a:xfrm>
            <a:off x="752517" y="1084191"/>
            <a:ext cx="4658793" cy="442674"/>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788D"/>
                </a:solidFill>
                <a:effectLst/>
                <a:uLnTx/>
                <a:uFillTx/>
                <a:latin typeface="Arial" panose="020B0604020202020204"/>
                <a:ea typeface="+mn-ea"/>
                <a:cs typeface="+mn-cs"/>
              </a:rPr>
              <a:t>Clinical Results: Mood/Stress</a:t>
            </a:r>
          </a:p>
        </p:txBody>
      </p:sp>
      <p:pic>
        <p:nvPicPr>
          <p:cNvPr id="24" name="Picture 23" descr="A blue and orange circle and lines&#10;&#10;Description automatically generated with medium confidence">
            <a:extLst>
              <a:ext uri="{FF2B5EF4-FFF2-40B4-BE49-F238E27FC236}">
                <a16:creationId xmlns:a16="http://schemas.microsoft.com/office/drawing/2014/main" id="{BC47C07E-32AF-B36B-27D0-8E8AB05FE0F8}"/>
              </a:ext>
            </a:extLst>
          </p:cNvPr>
          <p:cNvPicPr>
            <a:picLocks noChangeAspect="1"/>
          </p:cNvPicPr>
          <p:nvPr/>
        </p:nvPicPr>
        <p:blipFill>
          <a:blip r:embed="rId3">
            <a:alphaModFix amt="50000"/>
          </a:blip>
          <a:srcRect l="2925" t="20277" r="2229" b="20278"/>
          <a:stretch/>
        </p:blipFill>
        <p:spPr>
          <a:xfrm>
            <a:off x="503016" y="1549936"/>
            <a:ext cx="5083384" cy="4588466"/>
          </a:xfrm>
          <a:prstGeom prst="rect">
            <a:avLst/>
          </a:prstGeom>
        </p:spPr>
      </p:pic>
      <p:sp>
        <p:nvSpPr>
          <p:cNvPr id="25" name="Rounded Rectangle 24">
            <a:extLst>
              <a:ext uri="{FF2B5EF4-FFF2-40B4-BE49-F238E27FC236}">
                <a16:creationId xmlns:a16="http://schemas.microsoft.com/office/drawing/2014/main" id="{7AD3524E-A447-182B-D4E1-A80DBE67D8A9}"/>
              </a:ext>
            </a:extLst>
          </p:cNvPr>
          <p:cNvSpPr/>
          <p:nvPr/>
        </p:nvSpPr>
        <p:spPr>
          <a:xfrm>
            <a:off x="720041" y="1549936"/>
            <a:ext cx="4810539" cy="437070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graph with blue squares&#10;&#10;Description automatically generated">
            <a:extLst>
              <a:ext uri="{FF2B5EF4-FFF2-40B4-BE49-F238E27FC236}">
                <a16:creationId xmlns:a16="http://schemas.microsoft.com/office/drawing/2014/main" id="{D87F0814-92F2-ECAC-4796-135C95D6774E}"/>
              </a:ext>
            </a:extLst>
          </p:cNvPr>
          <p:cNvPicPr>
            <a:picLocks noChangeAspect="1"/>
          </p:cNvPicPr>
          <p:nvPr/>
        </p:nvPicPr>
        <p:blipFill>
          <a:blip r:embed="rId5"/>
          <a:stretch>
            <a:fillRect/>
          </a:stretch>
        </p:blipFill>
        <p:spPr>
          <a:xfrm>
            <a:off x="839310" y="1566402"/>
            <a:ext cx="4572000" cy="4354239"/>
          </a:xfrm>
          <a:prstGeom prst="rect">
            <a:avLst/>
          </a:prstGeom>
        </p:spPr>
      </p:pic>
      <p:sp>
        <p:nvSpPr>
          <p:cNvPr id="2" name="TextBox 1">
            <a:extLst>
              <a:ext uri="{FF2B5EF4-FFF2-40B4-BE49-F238E27FC236}">
                <a16:creationId xmlns:a16="http://schemas.microsoft.com/office/drawing/2014/main" id="{552EE2B1-2FE5-BEE3-CA07-3ADBD9C0E2CD}"/>
              </a:ext>
            </a:extLst>
          </p:cNvPr>
          <p:cNvSpPr txBox="1"/>
          <p:nvPr/>
        </p:nvSpPr>
        <p:spPr>
          <a:xfrm>
            <a:off x="285987" y="6322706"/>
            <a:ext cx="5244593" cy="430887"/>
          </a:xfrm>
          <a:prstGeom prst="rect">
            <a:avLst/>
          </a:prstGeom>
          <a:solidFill>
            <a:schemeClr val="bg1"/>
          </a:solidFill>
        </p:spPr>
        <p:txBody>
          <a:bodyPr wrap="square">
            <a:spAutoFit/>
          </a:bodyPr>
          <a:lstStyle/>
          <a:p>
            <a:r>
              <a:rPr lang="en-US" sz="1100"/>
              <a:t>Participants reported a significant reduction in anxiety symptoms (GAD-7 questionnaire) after 4 weeks of Keystone supplementation.</a:t>
            </a:r>
          </a:p>
        </p:txBody>
      </p:sp>
    </p:spTree>
    <p:extLst>
      <p:ext uri="{BB962C8B-B14F-4D97-AF65-F5344CB8AC3E}">
        <p14:creationId xmlns:p14="http://schemas.microsoft.com/office/powerpoint/2010/main" val="800178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a:extLst>
              <a:ext uri="{FF2B5EF4-FFF2-40B4-BE49-F238E27FC236}">
                <a16:creationId xmlns:a16="http://schemas.microsoft.com/office/drawing/2014/main" id="{13803976-89F7-2234-58A9-1872C17E80A6}"/>
              </a:ext>
            </a:extLst>
          </p:cNvPr>
          <p:cNvSpPr/>
          <p:nvPr/>
        </p:nvSpPr>
        <p:spPr>
          <a:xfrm>
            <a:off x="446138" y="1946756"/>
            <a:ext cx="10882761" cy="1863823"/>
          </a:xfrm>
          <a:prstGeom prst="roundRect">
            <a:avLst>
              <a:gd name="adj" fmla="val 9611"/>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044D2-259A-8590-CCEE-6FC5565C66B3}"/>
              </a:ext>
            </a:extLst>
          </p:cNvPr>
          <p:cNvSpPr>
            <a:spLocks noGrp="1"/>
          </p:cNvSpPr>
          <p:nvPr>
            <p:ph type="title"/>
          </p:nvPr>
        </p:nvSpPr>
        <p:spPr>
          <a:xfrm>
            <a:off x="416969" y="446166"/>
            <a:ext cx="10515600" cy="1325563"/>
          </a:xfrm>
        </p:spPr>
        <p:txBody>
          <a:bodyPr>
            <a:normAutofit/>
          </a:bodyPr>
          <a:lstStyle/>
          <a:p>
            <a:r>
              <a:rPr lang="en-US" sz="3800"/>
              <a:t>Keystone Postbiotic Human Study #2</a:t>
            </a:r>
            <a:br>
              <a:rPr lang="en-US" sz="3800"/>
            </a:br>
            <a:endParaRPr lang="en-US" sz="3800" i="1"/>
          </a:p>
        </p:txBody>
      </p:sp>
      <p:sp>
        <p:nvSpPr>
          <p:cNvPr id="4" name="Slide Number Placeholder 3">
            <a:extLst>
              <a:ext uri="{FF2B5EF4-FFF2-40B4-BE49-F238E27FC236}">
                <a16:creationId xmlns:a16="http://schemas.microsoft.com/office/drawing/2014/main" id="{AB7DBE1E-28DD-12C4-222C-12DF1AC5CC80}"/>
              </a:ext>
            </a:extLst>
          </p:cNvPr>
          <p:cNvSpPr>
            <a:spLocks noGrp="1"/>
          </p:cNvSpPr>
          <p:nvPr>
            <p:ph type="sldNum" sz="quarter" idx="14"/>
          </p:nvPr>
        </p:nvSpPr>
        <p:spPr/>
        <p:txBody>
          <a:bodyPr/>
          <a:lstStyle/>
          <a:p>
            <a:r>
              <a:rPr lang="en-US"/>
              <a:t>PAGE </a:t>
            </a:r>
            <a:fld id="{BDBF9DCE-55C5-154E-AC34-7A0AB594817D}" type="slidenum">
              <a:rPr lang="en-US" smtClean="0"/>
              <a:pPr/>
              <a:t>26</a:t>
            </a:fld>
            <a:endParaRPr lang="en-US"/>
          </a:p>
        </p:txBody>
      </p:sp>
      <p:grpSp>
        <p:nvGrpSpPr>
          <p:cNvPr id="31" name="Group 30">
            <a:extLst>
              <a:ext uri="{FF2B5EF4-FFF2-40B4-BE49-F238E27FC236}">
                <a16:creationId xmlns:a16="http://schemas.microsoft.com/office/drawing/2014/main" id="{69C1C819-5477-3431-DE07-97A6BDD6D6E6}"/>
              </a:ext>
            </a:extLst>
          </p:cNvPr>
          <p:cNvGrpSpPr/>
          <p:nvPr/>
        </p:nvGrpSpPr>
        <p:grpSpPr>
          <a:xfrm>
            <a:off x="584833" y="2448367"/>
            <a:ext cx="10609962" cy="1179590"/>
            <a:chOff x="199441" y="2176192"/>
            <a:chExt cx="10609962" cy="1179590"/>
          </a:xfrm>
        </p:grpSpPr>
        <p:grpSp>
          <p:nvGrpSpPr>
            <p:cNvPr id="12" name="Group 11">
              <a:extLst>
                <a:ext uri="{FF2B5EF4-FFF2-40B4-BE49-F238E27FC236}">
                  <a16:creationId xmlns:a16="http://schemas.microsoft.com/office/drawing/2014/main" id="{46790164-BC6A-21E0-20A6-1CC5E8ABDE24}"/>
                </a:ext>
              </a:extLst>
            </p:cNvPr>
            <p:cNvGrpSpPr/>
            <p:nvPr/>
          </p:nvGrpSpPr>
          <p:grpSpPr>
            <a:xfrm>
              <a:off x="199441" y="2176192"/>
              <a:ext cx="2496821" cy="1171578"/>
              <a:chOff x="2912087" y="5501898"/>
              <a:chExt cx="2496821" cy="1139302"/>
            </a:xfrm>
          </p:grpSpPr>
          <p:sp>
            <p:nvSpPr>
              <p:cNvPr id="9" name="Rounded Rectangle 8">
                <a:extLst>
                  <a:ext uri="{FF2B5EF4-FFF2-40B4-BE49-F238E27FC236}">
                    <a16:creationId xmlns:a16="http://schemas.microsoft.com/office/drawing/2014/main" id="{28DEB516-7345-2737-B6D0-7EFA8A0752B9}"/>
                  </a:ext>
                </a:extLst>
              </p:cNvPr>
              <p:cNvSpPr/>
              <p:nvPr/>
            </p:nvSpPr>
            <p:spPr>
              <a:xfrm>
                <a:off x="2912087" y="5501898"/>
                <a:ext cx="24968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A1933D-8ABE-78C0-74DF-5BD0D9405601}"/>
                  </a:ext>
                </a:extLst>
              </p:cNvPr>
              <p:cNvSpPr txBox="1"/>
              <p:nvPr/>
            </p:nvSpPr>
            <p:spPr>
              <a:xfrm>
                <a:off x="3042834" y="5614820"/>
                <a:ext cx="2207740" cy="923330"/>
              </a:xfrm>
              <a:prstGeom prst="rect">
                <a:avLst/>
              </a:prstGeom>
              <a:noFill/>
            </p:spPr>
            <p:txBody>
              <a:bodyPr wrap="square">
                <a:spAutoFit/>
              </a:bodyPr>
              <a:lstStyle/>
              <a:p>
                <a:r>
                  <a:rPr lang="en-US"/>
                  <a:t>Double-blind</a:t>
                </a:r>
              </a:p>
              <a:p>
                <a:r>
                  <a:rPr lang="en-US"/>
                  <a:t>Randomized</a:t>
                </a:r>
              </a:p>
              <a:p>
                <a:r>
                  <a:rPr lang="en-US"/>
                  <a:t>Placebo-controlled</a:t>
                </a:r>
              </a:p>
            </p:txBody>
          </p:sp>
        </p:grpSp>
        <p:grpSp>
          <p:nvGrpSpPr>
            <p:cNvPr id="13" name="Group 12">
              <a:extLst>
                <a:ext uri="{FF2B5EF4-FFF2-40B4-BE49-F238E27FC236}">
                  <a16:creationId xmlns:a16="http://schemas.microsoft.com/office/drawing/2014/main" id="{1E166E77-D96A-B8BD-7BF4-DC021C5B2CB0}"/>
                </a:ext>
              </a:extLst>
            </p:cNvPr>
            <p:cNvGrpSpPr/>
            <p:nvPr/>
          </p:nvGrpSpPr>
          <p:grpSpPr>
            <a:xfrm>
              <a:off x="2769972" y="2176192"/>
              <a:ext cx="1407609" cy="1171578"/>
              <a:chOff x="2912087" y="5501898"/>
              <a:chExt cx="2496821" cy="1139302"/>
            </a:xfrm>
          </p:grpSpPr>
          <p:sp>
            <p:nvSpPr>
              <p:cNvPr id="14" name="Rounded Rectangle 13">
                <a:extLst>
                  <a:ext uri="{FF2B5EF4-FFF2-40B4-BE49-F238E27FC236}">
                    <a16:creationId xmlns:a16="http://schemas.microsoft.com/office/drawing/2014/main" id="{683FDEAC-AF44-00AA-4701-27A995F9F38D}"/>
                  </a:ext>
                </a:extLst>
              </p:cNvPr>
              <p:cNvSpPr/>
              <p:nvPr/>
            </p:nvSpPr>
            <p:spPr>
              <a:xfrm>
                <a:off x="2912087" y="5501898"/>
                <a:ext cx="2496821"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0F2482-F995-5D94-3E3C-2FC3CEBC1986}"/>
                  </a:ext>
                </a:extLst>
              </p:cNvPr>
              <p:cNvSpPr txBox="1"/>
              <p:nvPr/>
            </p:nvSpPr>
            <p:spPr>
              <a:xfrm>
                <a:off x="3042834" y="5614820"/>
                <a:ext cx="2207740" cy="369332"/>
              </a:xfrm>
              <a:prstGeom prst="rect">
                <a:avLst/>
              </a:prstGeom>
              <a:noFill/>
            </p:spPr>
            <p:txBody>
              <a:bodyPr wrap="square">
                <a:spAutoFit/>
              </a:bodyPr>
              <a:lstStyle/>
              <a:p>
                <a:r>
                  <a:rPr lang="en-US"/>
                  <a:t>4 weeks</a:t>
                </a:r>
              </a:p>
            </p:txBody>
          </p:sp>
        </p:grpSp>
        <p:grpSp>
          <p:nvGrpSpPr>
            <p:cNvPr id="22" name="Group 21">
              <a:extLst>
                <a:ext uri="{FF2B5EF4-FFF2-40B4-BE49-F238E27FC236}">
                  <a16:creationId xmlns:a16="http://schemas.microsoft.com/office/drawing/2014/main" id="{46216205-7BB3-9C70-87CE-FF8063A5AD4A}"/>
                </a:ext>
              </a:extLst>
            </p:cNvPr>
            <p:cNvGrpSpPr/>
            <p:nvPr/>
          </p:nvGrpSpPr>
          <p:grpSpPr>
            <a:xfrm>
              <a:off x="4253717" y="2181222"/>
              <a:ext cx="2496821" cy="1171578"/>
              <a:chOff x="3699804" y="4209503"/>
              <a:chExt cx="2496821" cy="1139302"/>
            </a:xfrm>
          </p:grpSpPr>
          <p:sp>
            <p:nvSpPr>
              <p:cNvPr id="23" name="Rounded Rectangle 22">
                <a:extLst>
                  <a:ext uri="{FF2B5EF4-FFF2-40B4-BE49-F238E27FC236}">
                    <a16:creationId xmlns:a16="http://schemas.microsoft.com/office/drawing/2014/main" id="{E1CC05CA-E609-4E12-8985-FA96912F3D44}"/>
                  </a:ext>
                </a:extLst>
              </p:cNvPr>
              <p:cNvSpPr/>
              <p:nvPr/>
            </p:nvSpPr>
            <p:spPr>
              <a:xfrm>
                <a:off x="3699804" y="4209503"/>
                <a:ext cx="24968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343A63A-E5A1-DE31-A3F6-2B574EA80C8D}"/>
                  </a:ext>
                </a:extLst>
              </p:cNvPr>
              <p:cNvSpPr txBox="1"/>
              <p:nvPr/>
            </p:nvSpPr>
            <p:spPr>
              <a:xfrm>
                <a:off x="3768209" y="4317533"/>
                <a:ext cx="2207740" cy="923330"/>
              </a:xfrm>
              <a:prstGeom prst="rect">
                <a:avLst/>
              </a:prstGeom>
              <a:noFill/>
            </p:spPr>
            <p:txBody>
              <a:bodyPr wrap="square">
                <a:spAutoFit/>
              </a:bodyPr>
              <a:lstStyle/>
              <a:p>
                <a:r>
                  <a:rPr lang="en-US"/>
                  <a:t>Healthy</a:t>
                </a:r>
              </a:p>
              <a:p>
                <a:r>
                  <a:rPr lang="en-US"/>
                  <a:t>Male &amp; Female</a:t>
                </a:r>
              </a:p>
              <a:p>
                <a:r>
                  <a:rPr lang="en-US"/>
                  <a:t>Age 18-65</a:t>
                </a:r>
              </a:p>
            </p:txBody>
          </p:sp>
        </p:grpSp>
        <p:grpSp>
          <p:nvGrpSpPr>
            <p:cNvPr id="25" name="Group 24">
              <a:extLst>
                <a:ext uri="{FF2B5EF4-FFF2-40B4-BE49-F238E27FC236}">
                  <a16:creationId xmlns:a16="http://schemas.microsoft.com/office/drawing/2014/main" id="{D001BB50-C2D4-C023-A575-64302750A89A}"/>
                </a:ext>
              </a:extLst>
            </p:cNvPr>
            <p:cNvGrpSpPr/>
            <p:nvPr/>
          </p:nvGrpSpPr>
          <p:grpSpPr>
            <a:xfrm>
              <a:off x="6826674" y="2176192"/>
              <a:ext cx="2496821" cy="1171578"/>
              <a:chOff x="3699804" y="4209503"/>
              <a:chExt cx="2496821" cy="1139302"/>
            </a:xfrm>
          </p:grpSpPr>
          <p:sp>
            <p:nvSpPr>
              <p:cNvPr id="26" name="Rounded Rectangle 25">
                <a:extLst>
                  <a:ext uri="{FF2B5EF4-FFF2-40B4-BE49-F238E27FC236}">
                    <a16:creationId xmlns:a16="http://schemas.microsoft.com/office/drawing/2014/main" id="{84F6D312-C0D7-A3F2-EFA8-03E4E69C0891}"/>
                  </a:ext>
                </a:extLst>
              </p:cNvPr>
              <p:cNvSpPr/>
              <p:nvPr/>
            </p:nvSpPr>
            <p:spPr>
              <a:xfrm>
                <a:off x="3699804" y="4209503"/>
                <a:ext cx="24968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ABF8B0F-A196-193B-451F-EA0F9F27776B}"/>
                  </a:ext>
                </a:extLst>
              </p:cNvPr>
              <p:cNvSpPr txBox="1"/>
              <p:nvPr/>
            </p:nvSpPr>
            <p:spPr>
              <a:xfrm>
                <a:off x="3768209" y="4317533"/>
                <a:ext cx="2207740" cy="923330"/>
              </a:xfrm>
              <a:prstGeom prst="rect">
                <a:avLst/>
              </a:prstGeom>
              <a:noFill/>
            </p:spPr>
            <p:txBody>
              <a:bodyPr wrap="square">
                <a:spAutoFit/>
              </a:bodyPr>
              <a:lstStyle/>
              <a:p>
                <a:r>
                  <a:rPr lang="en-US"/>
                  <a:t>300 mg Postbiotic </a:t>
                </a:r>
              </a:p>
              <a:p>
                <a:r>
                  <a:rPr lang="en-US"/>
                  <a:t>   (n = 40)</a:t>
                </a:r>
              </a:p>
              <a:p>
                <a:r>
                  <a:rPr lang="en-US"/>
                  <a:t>Placebo (n = 40)</a:t>
                </a:r>
              </a:p>
            </p:txBody>
          </p:sp>
        </p:grpSp>
        <p:grpSp>
          <p:nvGrpSpPr>
            <p:cNvPr id="28" name="Group 27">
              <a:extLst>
                <a:ext uri="{FF2B5EF4-FFF2-40B4-BE49-F238E27FC236}">
                  <a16:creationId xmlns:a16="http://schemas.microsoft.com/office/drawing/2014/main" id="{A78D87F7-3F29-994D-24C1-92E74F53B912}"/>
                </a:ext>
              </a:extLst>
            </p:cNvPr>
            <p:cNvGrpSpPr/>
            <p:nvPr/>
          </p:nvGrpSpPr>
          <p:grpSpPr>
            <a:xfrm>
              <a:off x="9401794" y="2184204"/>
              <a:ext cx="1407609" cy="1171578"/>
              <a:chOff x="2912087" y="5501898"/>
              <a:chExt cx="2496821" cy="1139302"/>
            </a:xfrm>
          </p:grpSpPr>
          <p:sp>
            <p:nvSpPr>
              <p:cNvPr id="29" name="Rounded Rectangle 28">
                <a:extLst>
                  <a:ext uri="{FF2B5EF4-FFF2-40B4-BE49-F238E27FC236}">
                    <a16:creationId xmlns:a16="http://schemas.microsoft.com/office/drawing/2014/main" id="{468E1D4A-1718-8162-DA99-825B9D5F733D}"/>
                  </a:ext>
                </a:extLst>
              </p:cNvPr>
              <p:cNvSpPr/>
              <p:nvPr/>
            </p:nvSpPr>
            <p:spPr>
              <a:xfrm>
                <a:off x="2912087" y="5501898"/>
                <a:ext cx="2496821"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9176951-D885-4454-7765-A095E08CC8F8}"/>
                  </a:ext>
                </a:extLst>
              </p:cNvPr>
              <p:cNvSpPr txBox="1"/>
              <p:nvPr/>
            </p:nvSpPr>
            <p:spPr>
              <a:xfrm>
                <a:off x="3042834" y="5614820"/>
                <a:ext cx="2207740" cy="369332"/>
              </a:xfrm>
              <a:prstGeom prst="rect">
                <a:avLst/>
              </a:prstGeom>
              <a:noFill/>
            </p:spPr>
            <p:txBody>
              <a:bodyPr wrap="square">
                <a:spAutoFit/>
              </a:bodyPr>
              <a:lstStyle/>
              <a:p>
                <a:r>
                  <a:rPr lang="en-US"/>
                  <a:t>USA</a:t>
                </a:r>
              </a:p>
            </p:txBody>
          </p:sp>
        </p:grpSp>
      </p:grpSp>
      <p:sp>
        <p:nvSpPr>
          <p:cNvPr id="32" name="Rounded Rectangle 31">
            <a:extLst>
              <a:ext uri="{FF2B5EF4-FFF2-40B4-BE49-F238E27FC236}">
                <a16:creationId xmlns:a16="http://schemas.microsoft.com/office/drawing/2014/main" id="{2C8CA138-0D54-D876-F35E-B9C844187FA8}"/>
              </a:ext>
            </a:extLst>
          </p:cNvPr>
          <p:cNvSpPr/>
          <p:nvPr/>
        </p:nvSpPr>
        <p:spPr>
          <a:xfrm>
            <a:off x="686783"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DESIGN</a:t>
            </a:r>
          </a:p>
        </p:txBody>
      </p:sp>
      <p:sp>
        <p:nvSpPr>
          <p:cNvPr id="33" name="Rounded Rectangle 32">
            <a:extLst>
              <a:ext uri="{FF2B5EF4-FFF2-40B4-BE49-F238E27FC236}">
                <a16:creationId xmlns:a16="http://schemas.microsoft.com/office/drawing/2014/main" id="{96EB5E8F-14F2-99EA-A1A9-55348CA21574}"/>
              </a:ext>
            </a:extLst>
          </p:cNvPr>
          <p:cNvSpPr/>
          <p:nvPr/>
        </p:nvSpPr>
        <p:spPr>
          <a:xfrm>
            <a:off x="2735348" y="1913318"/>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DURATION</a:t>
            </a:r>
          </a:p>
        </p:txBody>
      </p:sp>
      <p:sp>
        <p:nvSpPr>
          <p:cNvPr id="34" name="Rounded Rectangle 33">
            <a:extLst>
              <a:ext uri="{FF2B5EF4-FFF2-40B4-BE49-F238E27FC236}">
                <a16:creationId xmlns:a16="http://schemas.microsoft.com/office/drawing/2014/main" id="{DC8E9523-8DBD-DD3F-0557-765176AAF6FB}"/>
              </a:ext>
            </a:extLst>
          </p:cNvPr>
          <p:cNvSpPr/>
          <p:nvPr/>
        </p:nvSpPr>
        <p:spPr>
          <a:xfrm>
            <a:off x="4766901" y="18919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SUBJECTS</a:t>
            </a:r>
          </a:p>
        </p:txBody>
      </p:sp>
      <p:sp>
        <p:nvSpPr>
          <p:cNvPr id="35" name="Rounded Rectangle 34">
            <a:extLst>
              <a:ext uri="{FF2B5EF4-FFF2-40B4-BE49-F238E27FC236}">
                <a16:creationId xmlns:a16="http://schemas.microsoft.com/office/drawing/2014/main" id="{39B3C2F1-BDDF-EB74-6016-7139CCC4F376}"/>
              </a:ext>
            </a:extLst>
          </p:cNvPr>
          <p:cNvSpPr/>
          <p:nvPr/>
        </p:nvSpPr>
        <p:spPr>
          <a:xfrm>
            <a:off x="7336523" y="18919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ARMS</a:t>
            </a:r>
          </a:p>
        </p:txBody>
      </p:sp>
      <p:sp>
        <p:nvSpPr>
          <p:cNvPr id="36" name="Rounded Rectangle 35">
            <a:extLst>
              <a:ext uri="{FF2B5EF4-FFF2-40B4-BE49-F238E27FC236}">
                <a16:creationId xmlns:a16="http://schemas.microsoft.com/office/drawing/2014/main" id="{271E76CD-2641-5403-41F3-2A6DA57A75FF}"/>
              </a:ext>
            </a:extLst>
          </p:cNvPr>
          <p:cNvSpPr/>
          <p:nvPr/>
        </p:nvSpPr>
        <p:spPr>
          <a:xfrm>
            <a:off x="9359261" y="189509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SITE</a:t>
            </a:r>
          </a:p>
        </p:txBody>
      </p:sp>
      <p:sp>
        <p:nvSpPr>
          <p:cNvPr id="42" name="TextBox 41">
            <a:extLst>
              <a:ext uri="{FF2B5EF4-FFF2-40B4-BE49-F238E27FC236}">
                <a16:creationId xmlns:a16="http://schemas.microsoft.com/office/drawing/2014/main" id="{97FF76FD-4A61-BF22-7275-F9CCB06B328D}"/>
              </a:ext>
            </a:extLst>
          </p:cNvPr>
          <p:cNvSpPr txBox="1"/>
          <p:nvPr/>
        </p:nvSpPr>
        <p:spPr>
          <a:xfrm>
            <a:off x="0" y="4595899"/>
            <a:ext cx="10481234" cy="769441"/>
          </a:xfrm>
          <a:prstGeom prst="rect">
            <a:avLst/>
          </a:prstGeom>
          <a:noFill/>
        </p:spPr>
        <p:txBody>
          <a:bodyPr wrap="square" lIns="91440" tIns="45720" rIns="91440" bIns="45720" anchor="t">
            <a:spAutoFit/>
          </a:bodyPr>
          <a:lstStyle/>
          <a:p>
            <a:pPr marL="457200">
              <a:buClr>
                <a:schemeClr val="accent2"/>
              </a:buClr>
              <a:buSzPts val="1000"/>
              <a:tabLst>
                <a:tab pos="1371600" algn="l"/>
              </a:tabLst>
            </a:pPr>
            <a:r>
              <a:rPr lang="en-US" sz="2200" kern="0">
                <a:ea typeface="Times New Roman" panose="02020603050405020304" pitchFamily="18" charset="0"/>
                <a:cs typeface="Arial"/>
              </a:rPr>
              <a:t>SCFAs </a:t>
            </a:r>
            <a:r>
              <a:rPr lang="en-US" sz="2200" b="1" kern="0">
                <a:ea typeface="Times New Roman" panose="02020603050405020304" pitchFamily="18" charset="0"/>
                <a:cs typeface="Arial"/>
              </a:rPr>
              <a:t>|</a:t>
            </a:r>
            <a:r>
              <a:rPr lang="en-US" sz="2200" kern="0">
                <a:ea typeface="Times New Roman" panose="02020603050405020304" pitchFamily="18" charset="0"/>
                <a:cs typeface="Arial"/>
              </a:rPr>
              <a:t> Inflammatory &amp; Immune markers </a:t>
            </a:r>
            <a:r>
              <a:rPr lang="en-US" sz="2200" b="1" kern="0">
                <a:ea typeface="Times New Roman" panose="02020603050405020304" pitchFamily="18" charset="0"/>
                <a:cs typeface="Arial"/>
              </a:rPr>
              <a:t>|</a:t>
            </a:r>
            <a:r>
              <a:rPr lang="en-US" sz="2200" kern="0">
                <a:ea typeface="Times New Roman" panose="02020603050405020304" pitchFamily="18" charset="0"/>
                <a:cs typeface="Arial"/>
              </a:rPr>
              <a:t> Intestinal permeability</a:t>
            </a:r>
            <a:endParaRPr lang="en-US" sz="2200" kern="100">
              <a:ea typeface="Times New Roman" panose="02020603050405020304" pitchFamily="18" charset="0"/>
              <a:cs typeface="Calibri"/>
            </a:endParaRPr>
          </a:p>
          <a:p>
            <a:pPr lvl="1">
              <a:buClr>
                <a:srgbClr val="FF612F"/>
              </a:buClr>
              <a:buSzPts val="1000"/>
              <a:tabLst>
                <a:tab pos="1371600" algn="l"/>
              </a:tabLst>
            </a:pPr>
            <a:r>
              <a:rPr lang="en-US" sz="2200" kern="0">
                <a:ea typeface="Calibri" panose="020F0502020204030204" pitchFamily="34" charset="0"/>
                <a:cs typeface="Arial"/>
              </a:rPr>
              <a:t>Fecal microbiome diversity</a:t>
            </a:r>
            <a:r>
              <a:rPr lang="en-US" sz="2200" b="1" kern="0">
                <a:ea typeface="Calibri" panose="020F0502020204030204" pitchFamily="34" charset="0"/>
                <a:cs typeface="Arial"/>
              </a:rPr>
              <a:t> | </a:t>
            </a:r>
            <a:r>
              <a:rPr lang="en-US" sz="2200" kern="0">
                <a:ea typeface="Calibri" panose="020F0502020204030204" pitchFamily="34" charset="0"/>
                <a:cs typeface="Arial"/>
              </a:rPr>
              <a:t>Cortisol levels </a:t>
            </a:r>
            <a:r>
              <a:rPr lang="en-US" sz="2200" b="1" kern="0">
                <a:ea typeface="Calibri" panose="020F0502020204030204" pitchFamily="34" charset="0"/>
                <a:cs typeface="Arial"/>
              </a:rPr>
              <a:t>|</a:t>
            </a:r>
            <a:r>
              <a:rPr lang="en-US" sz="2200" kern="0">
                <a:ea typeface="Calibri" panose="020F0502020204030204" pitchFamily="34" charset="0"/>
                <a:cs typeface="Arial"/>
              </a:rPr>
              <a:t> GI health </a:t>
            </a:r>
            <a:r>
              <a:rPr lang="en-US" sz="2200" b="1" kern="0">
                <a:ea typeface="Calibri" panose="020F0502020204030204" pitchFamily="34" charset="0"/>
                <a:cs typeface="Arial"/>
              </a:rPr>
              <a:t>| </a:t>
            </a:r>
            <a:r>
              <a:rPr lang="en-US" sz="2200" kern="0">
                <a:ea typeface="Calibri" panose="020F0502020204030204" pitchFamily="34" charset="0"/>
                <a:cs typeface="Arial"/>
              </a:rPr>
              <a:t>GLP-1 </a:t>
            </a:r>
            <a:r>
              <a:rPr lang="en-US" sz="2200" b="1" kern="0">
                <a:ea typeface="Calibri" panose="020F0502020204030204" pitchFamily="34" charset="0"/>
                <a:cs typeface="Arial"/>
              </a:rPr>
              <a:t>|</a:t>
            </a:r>
            <a:r>
              <a:rPr lang="en-US" sz="2200" kern="0">
                <a:ea typeface="Calibri" panose="020F0502020204030204" pitchFamily="34" charset="0"/>
                <a:cs typeface="Arial"/>
              </a:rPr>
              <a:t> QoL</a:t>
            </a:r>
            <a:endParaRPr lang="en-US">
              <a:cs typeface="Arial" panose="020B0604020202020204"/>
            </a:endParaRPr>
          </a:p>
        </p:txBody>
      </p:sp>
      <p:sp>
        <p:nvSpPr>
          <p:cNvPr id="44" name="TextBox 43">
            <a:extLst>
              <a:ext uri="{FF2B5EF4-FFF2-40B4-BE49-F238E27FC236}">
                <a16:creationId xmlns:a16="http://schemas.microsoft.com/office/drawing/2014/main" id="{7EAFB7D6-1DE8-61F2-C798-D3A9039E83AF}"/>
              </a:ext>
            </a:extLst>
          </p:cNvPr>
          <p:cNvSpPr txBox="1"/>
          <p:nvPr/>
        </p:nvSpPr>
        <p:spPr>
          <a:xfrm>
            <a:off x="446138" y="4219428"/>
            <a:ext cx="2235238" cy="461665"/>
          </a:xfrm>
          <a:prstGeom prst="rect">
            <a:avLst/>
          </a:prstGeom>
          <a:noFill/>
        </p:spPr>
        <p:txBody>
          <a:bodyPr wrap="square">
            <a:spAutoFit/>
          </a:bodyPr>
          <a:lstStyle/>
          <a:p>
            <a:pPr>
              <a:spcBef>
                <a:spcPts val="0"/>
              </a:spcBef>
              <a:spcAft>
                <a:spcPts val="0"/>
              </a:spcAft>
            </a:pPr>
            <a:r>
              <a:rPr lang="en-US" sz="2400" b="1">
                <a:solidFill>
                  <a:srgbClr val="15788D"/>
                </a:solidFill>
                <a:effectLst/>
              </a:rPr>
              <a:t>Endpoints:</a:t>
            </a:r>
          </a:p>
        </p:txBody>
      </p:sp>
    </p:spTree>
    <p:extLst>
      <p:ext uri="{BB962C8B-B14F-4D97-AF65-F5344CB8AC3E}">
        <p14:creationId xmlns:p14="http://schemas.microsoft.com/office/powerpoint/2010/main" val="1690697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8EEAD-AB08-3F27-1AD8-45897A4D9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8AEF0-5467-83E1-EA5D-3A8712293E21}"/>
              </a:ext>
            </a:extLst>
          </p:cNvPr>
          <p:cNvSpPr>
            <a:spLocks noGrp="1"/>
          </p:cNvSpPr>
          <p:nvPr>
            <p:ph type="title"/>
          </p:nvPr>
        </p:nvSpPr>
        <p:spPr>
          <a:xfrm>
            <a:off x="302946" y="179703"/>
            <a:ext cx="11632325" cy="1299288"/>
          </a:xfrm>
        </p:spPr>
        <p:txBody>
          <a:bodyPr>
            <a:normAutofit/>
          </a:bodyPr>
          <a:lstStyle/>
          <a:p>
            <a:r>
              <a:rPr lang="en-US" sz="2600">
                <a:latin typeface="Arial"/>
                <a:cs typeface="Arial"/>
              </a:rPr>
              <a:t>Keystone Clinical Data: Targeted microbiome modulation with Keystone</a:t>
            </a:r>
            <a:endParaRPr lang="en-US" sz="2600"/>
          </a:p>
        </p:txBody>
      </p:sp>
      <p:sp>
        <p:nvSpPr>
          <p:cNvPr id="4" name="Slide Number Placeholder 3">
            <a:extLst>
              <a:ext uri="{FF2B5EF4-FFF2-40B4-BE49-F238E27FC236}">
                <a16:creationId xmlns:a16="http://schemas.microsoft.com/office/drawing/2014/main" id="{5A133AC4-E745-5B04-8552-2174FC10180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8197"/>
                </a:solidFill>
                <a:effectLst/>
                <a:uLnTx/>
                <a:uFillTx/>
                <a:latin typeface="Arial" panose="020B0604020202020204"/>
                <a:ea typeface="+mn-ea"/>
                <a:cs typeface="+mn-cs"/>
              </a:rPr>
              <a:t>PAGE </a:t>
            </a:r>
            <a:fld id="{BDBF9DCE-55C5-154E-AC34-7A0AB594817D}" type="slidenum">
              <a:rPr kumimoji="0" lang="en-US" sz="1000" b="0" i="0" u="none" strike="noStrike" kern="1200" cap="none" spc="0" normalizeH="0" baseline="0" noProof="0" smtClean="0">
                <a:ln>
                  <a:noFill/>
                </a:ln>
                <a:solidFill>
                  <a:srgbClr val="1E819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1E8197"/>
              </a:solidFill>
              <a:effectLst/>
              <a:uLnTx/>
              <a:uFillTx/>
              <a:latin typeface="Arial" panose="020B0604020202020204"/>
              <a:ea typeface="+mn-ea"/>
              <a:cs typeface="+mn-cs"/>
            </a:endParaRPr>
          </a:p>
        </p:txBody>
      </p:sp>
      <p:sp>
        <p:nvSpPr>
          <p:cNvPr id="32" name="Rounded Rectangle 31">
            <a:extLst>
              <a:ext uri="{FF2B5EF4-FFF2-40B4-BE49-F238E27FC236}">
                <a16:creationId xmlns:a16="http://schemas.microsoft.com/office/drawing/2014/main" id="{7551586E-5CEB-8FD6-36F3-765A8639255E}"/>
              </a:ext>
            </a:extLst>
          </p:cNvPr>
          <p:cNvSpPr/>
          <p:nvPr/>
        </p:nvSpPr>
        <p:spPr>
          <a:xfrm>
            <a:off x="686783"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DESIGN</a:t>
            </a:r>
          </a:p>
        </p:txBody>
      </p:sp>
      <p:sp>
        <p:nvSpPr>
          <p:cNvPr id="33" name="Rounded Rectangle 32">
            <a:extLst>
              <a:ext uri="{FF2B5EF4-FFF2-40B4-BE49-F238E27FC236}">
                <a16:creationId xmlns:a16="http://schemas.microsoft.com/office/drawing/2014/main" id="{17A95027-A2AC-E580-77BD-FADB03F9D0F0}"/>
              </a:ext>
            </a:extLst>
          </p:cNvPr>
          <p:cNvSpPr/>
          <p:nvPr/>
        </p:nvSpPr>
        <p:spPr>
          <a:xfrm>
            <a:off x="2735348" y="1913318"/>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DURATION</a:t>
            </a:r>
          </a:p>
        </p:txBody>
      </p:sp>
      <p:sp>
        <p:nvSpPr>
          <p:cNvPr id="34" name="Rounded Rectangle 33">
            <a:extLst>
              <a:ext uri="{FF2B5EF4-FFF2-40B4-BE49-F238E27FC236}">
                <a16:creationId xmlns:a16="http://schemas.microsoft.com/office/drawing/2014/main" id="{4B6C4FB5-DA72-C2F2-5091-F48146E2D8E4}"/>
              </a:ext>
            </a:extLst>
          </p:cNvPr>
          <p:cNvSpPr/>
          <p:nvPr/>
        </p:nvSpPr>
        <p:spPr>
          <a:xfrm>
            <a:off x="4766901" y="18919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SUBJECTS</a:t>
            </a:r>
          </a:p>
        </p:txBody>
      </p:sp>
      <p:sp>
        <p:nvSpPr>
          <p:cNvPr id="36" name="Rounded Rectangle 35">
            <a:extLst>
              <a:ext uri="{FF2B5EF4-FFF2-40B4-BE49-F238E27FC236}">
                <a16:creationId xmlns:a16="http://schemas.microsoft.com/office/drawing/2014/main" id="{8294555E-F470-7C3F-77A2-81EE9F9003C0}"/>
              </a:ext>
            </a:extLst>
          </p:cNvPr>
          <p:cNvSpPr/>
          <p:nvPr/>
        </p:nvSpPr>
        <p:spPr>
          <a:xfrm>
            <a:off x="9359261" y="189509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SITE</a:t>
            </a:r>
          </a:p>
        </p:txBody>
      </p:sp>
      <p:sp>
        <p:nvSpPr>
          <p:cNvPr id="8" name="TextBox 7">
            <a:extLst>
              <a:ext uri="{FF2B5EF4-FFF2-40B4-BE49-F238E27FC236}">
                <a16:creationId xmlns:a16="http://schemas.microsoft.com/office/drawing/2014/main" id="{2A9C9611-C196-B52D-47E0-277D4F8E5B34}"/>
              </a:ext>
            </a:extLst>
          </p:cNvPr>
          <p:cNvSpPr txBox="1"/>
          <p:nvPr/>
        </p:nvSpPr>
        <p:spPr>
          <a:xfrm>
            <a:off x="359169" y="5733040"/>
            <a:ext cx="12085370"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srgbClr val="15788D"/>
                </a:solidFill>
                <a:ea typeface="+mn-lt"/>
              </a:rPr>
              <a:t>Takeaway: </a:t>
            </a:r>
            <a:r>
              <a:rPr lang="en-US" kern="1200">
                <a:solidFill>
                  <a:srgbClr val="15788D"/>
                </a:solidFill>
                <a:ea typeface="+mn-lt"/>
              </a:rPr>
              <a:t>Significant</a:t>
            </a:r>
            <a:r>
              <a:rPr kumimoji="0" lang="en-US" b="0" i="0" u="none" strike="noStrike" kern="1200" cap="none" spc="0" normalizeH="0" baseline="0" noProof="0">
                <a:ln>
                  <a:noFill/>
                </a:ln>
                <a:solidFill>
                  <a:srgbClr val="15788D"/>
                </a:solidFill>
                <a:effectLst/>
                <a:uLnTx/>
                <a:uFillTx/>
                <a:latin typeface="Arial" panose="020B0604020202020204"/>
                <a:ea typeface="+mn-lt"/>
                <a:cs typeface="Arial" panose="020B0604020202020204"/>
              </a:rPr>
              <a:t> rise in 33 beneficial species and drop in 38 potentially harmful species vs placebo</a:t>
            </a:r>
            <a:endParaRPr kumimoji="0" lang="en-US" sz="1400" b="0" i="0" u="none" strike="noStrike" kern="1200" cap="none" spc="0" normalizeH="0" baseline="0" noProof="0">
              <a:ln>
                <a:noFill/>
              </a:ln>
              <a:solidFill>
                <a:srgbClr val="14788C"/>
              </a:solidFill>
              <a:effectLst/>
              <a:uLnTx/>
              <a:uFillTx/>
              <a:latin typeface="Arial" panose="020B0604020202020204"/>
              <a:ea typeface="+mn-lt"/>
              <a:cs typeface="Arial" panose="020B0604020202020204"/>
            </a:endParaRPr>
          </a:p>
        </p:txBody>
      </p:sp>
      <p:pic>
        <p:nvPicPr>
          <p:cNvPr id="9" name="Content Placeholder 5" descr="A close-up of a chart&#10;&#10;AI-generated content may be incorrect.">
            <a:extLst>
              <a:ext uri="{FF2B5EF4-FFF2-40B4-BE49-F238E27FC236}">
                <a16:creationId xmlns:a16="http://schemas.microsoft.com/office/drawing/2014/main" id="{FA7FC5FD-CB11-D8E1-DFE5-90F9A1BB5CE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l="2528" t="3513" r="2528" b="3513"/>
          <a:stretch>
            <a:fillRect/>
          </a:stretch>
        </p:blipFill>
        <p:spPr>
          <a:xfrm>
            <a:off x="6214623" y="2178795"/>
            <a:ext cx="5534464" cy="3170607"/>
          </a:xfrm>
        </p:spPr>
      </p:pic>
      <p:grpSp>
        <p:nvGrpSpPr>
          <p:cNvPr id="7" name="Group 6">
            <a:extLst>
              <a:ext uri="{FF2B5EF4-FFF2-40B4-BE49-F238E27FC236}">
                <a16:creationId xmlns:a16="http://schemas.microsoft.com/office/drawing/2014/main" id="{BF045C31-4C57-9C1A-D9E8-C38ACC1E443D}"/>
              </a:ext>
            </a:extLst>
          </p:cNvPr>
          <p:cNvGrpSpPr/>
          <p:nvPr/>
        </p:nvGrpSpPr>
        <p:grpSpPr>
          <a:xfrm>
            <a:off x="243508" y="1551229"/>
            <a:ext cx="5638817" cy="3980338"/>
            <a:chOff x="174013" y="1523669"/>
            <a:chExt cx="5949750" cy="3999197"/>
          </a:xfrm>
        </p:grpSpPr>
        <p:pic>
          <p:nvPicPr>
            <p:cNvPr id="5" name="Picture 4" descr="A blue and orange circle and lines&#10;&#10;Description automatically generated with medium confidence">
              <a:extLst>
                <a:ext uri="{FF2B5EF4-FFF2-40B4-BE49-F238E27FC236}">
                  <a16:creationId xmlns:a16="http://schemas.microsoft.com/office/drawing/2014/main" id="{7268248F-5930-2306-97BC-95DBA512077B}"/>
                </a:ext>
              </a:extLst>
            </p:cNvPr>
            <p:cNvPicPr>
              <a:picLocks noChangeAspect="1"/>
            </p:cNvPicPr>
            <p:nvPr/>
          </p:nvPicPr>
          <p:blipFill>
            <a:blip r:embed="rId4">
              <a:alphaModFix amt="50000"/>
            </a:blip>
            <a:srcRect l="2925" t="20277" r="2229" b="20278"/>
            <a:stretch/>
          </p:blipFill>
          <p:spPr>
            <a:xfrm>
              <a:off x="174013" y="1523669"/>
              <a:ext cx="5949750" cy="3999197"/>
            </a:xfrm>
            <a:prstGeom prst="rect">
              <a:avLst/>
            </a:prstGeom>
          </p:spPr>
        </p:pic>
        <p:sp>
          <p:nvSpPr>
            <p:cNvPr id="6" name="Rounded Rectangle 5">
              <a:extLst>
                <a:ext uri="{FF2B5EF4-FFF2-40B4-BE49-F238E27FC236}">
                  <a16:creationId xmlns:a16="http://schemas.microsoft.com/office/drawing/2014/main" id="{4B6C62C3-9341-F553-2929-14D0785197FA}"/>
                </a:ext>
              </a:extLst>
            </p:cNvPr>
            <p:cNvSpPr/>
            <p:nvPr/>
          </p:nvSpPr>
          <p:spPr>
            <a:xfrm>
              <a:off x="378099" y="1536773"/>
              <a:ext cx="5725035" cy="3803065"/>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251F97-7418-2B54-A579-E49368C64FED}"/>
                </a:ext>
              </a:extLst>
            </p:cNvPr>
            <p:cNvPicPr>
              <a:picLocks noChangeAspect="1"/>
            </p:cNvPicPr>
            <p:nvPr/>
          </p:nvPicPr>
          <p:blipFill>
            <a:blip r:embed="rId5"/>
            <a:stretch>
              <a:fillRect/>
            </a:stretch>
          </p:blipFill>
          <p:spPr>
            <a:xfrm>
              <a:off x="298409" y="1719126"/>
              <a:ext cx="5787119" cy="3642633"/>
            </a:xfrm>
            <a:prstGeom prst="rect">
              <a:avLst/>
            </a:prstGeom>
          </p:spPr>
        </p:pic>
      </p:grpSp>
      <p:sp>
        <p:nvSpPr>
          <p:cNvPr id="10" name="Rounded Rectangle 9">
            <a:extLst>
              <a:ext uri="{FF2B5EF4-FFF2-40B4-BE49-F238E27FC236}">
                <a16:creationId xmlns:a16="http://schemas.microsoft.com/office/drawing/2014/main" id="{468DAA37-4412-A585-8C89-550391C9347B}"/>
              </a:ext>
            </a:extLst>
          </p:cNvPr>
          <p:cNvSpPr/>
          <p:nvPr/>
        </p:nvSpPr>
        <p:spPr>
          <a:xfrm>
            <a:off x="6059909" y="2107635"/>
            <a:ext cx="5754002" cy="3267637"/>
          </a:xfrm>
          <a:prstGeom prst="roundRect">
            <a:avLst>
              <a:gd name="adj" fmla="val 441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33A6AC-99A0-B432-6A22-439C6DDBC489}"/>
              </a:ext>
            </a:extLst>
          </p:cNvPr>
          <p:cNvSpPr txBox="1"/>
          <p:nvPr/>
        </p:nvSpPr>
        <p:spPr>
          <a:xfrm>
            <a:off x="6016906" y="1135719"/>
            <a:ext cx="5455820" cy="871180"/>
          </a:xfrm>
          <a:prstGeom prst="roundRect">
            <a:avLst>
              <a:gd name="adj" fmla="val 8082"/>
            </a:avLst>
          </a:prstGeom>
          <a:solidFill>
            <a:schemeClr val="accent5"/>
          </a:solidFill>
          <a:ln>
            <a:noFill/>
          </a:ln>
        </p:spPr>
        <p:txBody>
          <a:bodyPr wrap="square" lIns="91440" tIns="45720" rIns="91440" bIns="45720" anchor="t">
            <a:spAutoFit/>
          </a:bodyPr>
          <a:lstStyle/>
          <a:p>
            <a:r>
              <a:rPr lang="en-US" sz="1600" dirty="0">
                <a:effectLst/>
                <a:latin typeface="Helvetica"/>
                <a:cs typeface="Helvetica"/>
              </a:rPr>
              <a:t>Increases endogenous </a:t>
            </a:r>
            <a:r>
              <a:rPr lang="en-US" sz="1600" i="1" dirty="0" err="1">
                <a:effectLst/>
                <a:latin typeface="Helvetica"/>
                <a:cs typeface="Helvetica"/>
              </a:rPr>
              <a:t>Akkermansia</a:t>
            </a:r>
            <a:r>
              <a:rPr lang="en-US" sz="1600" i="1" dirty="0">
                <a:effectLst/>
                <a:latin typeface="Helvetica"/>
                <a:cs typeface="Helvetica"/>
              </a:rPr>
              <a:t> </a:t>
            </a:r>
            <a:r>
              <a:rPr lang="en-US" sz="1600" dirty="0">
                <a:effectLst/>
                <a:latin typeface="Helvetica"/>
                <a:cs typeface="Helvetica"/>
              </a:rPr>
              <a:t>and other beneficial bacteria already living in your gut, no colonization by foreign probiotic strains</a:t>
            </a:r>
          </a:p>
        </p:txBody>
      </p:sp>
      <p:pic>
        <p:nvPicPr>
          <p:cNvPr id="14" name="Graphic 13" descr="Line arrow: Counter-clockwise curve outline">
            <a:extLst>
              <a:ext uri="{FF2B5EF4-FFF2-40B4-BE49-F238E27FC236}">
                <a16:creationId xmlns:a16="http://schemas.microsoft.com/office/drawing/2014/main" id="{35D90888-0ECC-BEF5-0309-C1F466B2B4A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1801297">
            <a:off x="4959456" y="1923906"/>
            <a:ext cx="2093004" cy="2093004"/>
          </a:xfrm>
          <a:prstGeom prst="rect">
            <a:avLst/>
          </a:prstGeom>
        </p:spPr>
      </p:pic>
    </p:spTree>
    <p:extLst>
      <p:ext uri="{BB962C8B-B14F-4D97-AF65-F5344CB8AC3E}">
        <p14:creationId xmlns:p14="http://schemas.microsoft.com/office/powerpoint/2010/main" val="1276684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8981A-E8A8-7778-1A42-DA9823C12BBC}"/>
              </a:ext>
            </a:extLst>
          </p:cNvPr>
          <p:cNvSpPr>
            <a:spLocks noGrp="1"/>
          </p:cNvSpPr>
          <p:nvPr>
            <p:ph type="title"/>
          </p:nvPr>
        </p:nvSpPr>
        <p:spPr>
          <a:xfrm>
            <a:off x="679992" y="154100"/>
            <a:ext cx="10975675" cy="1339940"/>
          </a:xfrm>
        </p:spPr>
        <p:txBody>
          <a:bodyPr>
            <a:normAutofit/>
          </a:bodyPr>
          <a:lstStyle/>
          <a:p>
            <a:r>
              <a:rPr lang="en-US" sz="3200" dirty="0">
                <a:latin typeface="Arial"/>
                <a:cs typeface="Arial"/>
              </a:rPr>
              <a:t>Keystone Clinical Data: Biomarkers Measured</a:t>
            </a:r>
            <a:r>
              <a:rPr lang="en-US" sz="3600" dirty="0">
                <a:latin typeface="Arial"/>
                <a:cs typeface="Arial"/>
              </a:rPr>
              <a:t> </a:t>
            </a:r>
            <a:endParaRPr lang="en-US" sz="3600" dirty="0"/>
          </a:p>
        </p:txBody>
      </p:sp>
      <p:sp>
        <p:nvSpPr>
          <p:cNvPr id="4" name="Slide Number Placeholder 3">
            <a:extLst>
              <a:ext uri="{FF2B5EF4-FFF2-40B4-BE49-F238E27FC236}">
                <a16:creationId xmlns:a16="http://schemas.microsoft.com/office/drawing/2014/main" id="{832F5C9C-34BE-3451-FE7A-7FB678B6C9FE}"/>
              </a:ext>
            </a:extLst>
          </p:cNvPr>
          <p:cNvSpPr>
            <a:spLocks noGrp="1"/>
          </p:cNvSpPr>
          <p:nvPr>
            <p:ph type="sldNum" sz="quarter" idx="14"/>
          </p:nvPr>
        </p:nvSpPr>
        <p:spPr/>
        <p:txBody>
          <a:bodyPr/>
          <a:lstStyle/>
          <a:p>
            <a:r>
              <a:rPr lang="en-US"/>
              <a:t>PAGE </a:t>
            </a:r>
            <a:fld id="{BDBF9DCE-55C5-154E-AC34-7A0AB594817D}" type="slidenum">
              <a:rPr lang="en-US" smtClean="0"/>
              <a:pPr/>
              <a:t>28</a:t>
            </a:fld>
            <a:endParaRPr lang="en-US"/>
          </a:p>
        </p:txBody>
      </p:sp>
      <p:grpSp>
        <p:nvGrpSpPr>
          <p:cNvPr id="12" name="Group 11">
            <a:extLst>
              <a:ext uri="{FF2B5EF4-FFF2-40B4-BE49-F238E27FC236}">
                <a16:creationId xmlns:a16="http://schemas.microsoft.com/office/drawing/2014/main" id="{002176A5-C0AA-0A63-B36A-DFAF11998154}"/>
              </a:ext>
            </a:extLst>
          </p:cNvPr>
          <p:cNvGrpSpPr/>
          <p:nvPr/>
        </p:nvGrpSpPr>
        <p:grpSpPr>
          <a:xfrm>
            <a:off x="207191" y="1372186"/>
            <a:ext cx="10870432" cy="4054340"/>
            <a:chOff x="125549" y="1199359"/>
            <a:chExt cx="10971901" cy="4315156"/>
          </a:xfrm>
        </p:grpSpPr>
        <p:pic>
          <p:nvPicPr>
            <p:cNvPr id="9" name="Picture 8" descr="A blue and orange circle and lines&#10;&#10;Description automatically generated with medium confidence">
              <a:extLst>
                <a:ext uri="{FF2B5EF4-FFF2-40B4-BE49-F238E27FC236}">
                  <a16:creationId xmlns:a16="http://schemas.microsoft.com/office/drawing/2014/main" id="{914ECC6C-0A23-AF25-5087-4602F98173DD}"/>
                </a:ext>
              </a:extLst>
            </p:cNvPr>
            <p:cNvPicPr>
              <a:picLocks noChangeAspect="1"/>
            </p:cNvPicPr>
            <p:nvPr/>
          </p:nvPicPr>
          <p:blipFill>
            <a:blip r:embed="rId2">
              <a:alphaModFix amt="50000"/>
            </a:blip>
            <a:srcRect l="2925" t="20277" r="2229" b="20278"/>
            <a:stretch/>
          </p:blipFill>
          <p:spPr>
            <a:xfrm>
              <a:off x="125549" y="1199359"/>
              <a:ext cx="10971901" cy="4315156"/>
            </a:xfrm>
            <a:prstGeom prst="rect">
              <a:avLst/>
            </a:prstGeom>
          </p:spPr>
        </p:pic>
        <p:sp>
          <p:nvSpPr>
            <p:cNvPr id="11" name="Rounded Rectangle 10">
              <a:extLst>
                <a:ext uri="{FF2B5EF4-FFF2-40B4-BE49-F238E27FC236}">
                  <a16:creationId xmlns:a16="http://schemas.microsoft.com/office/drawing/2014/main" id="{34572F88-5ADA-C9DF-F5E1-D22B1417672A}"/>
                </a:ext>
              </a:extLst>
            </p:cNvPr>
            <p:cNvSpPr/>
            <p:nvPr/>
          </p:nvSpPr>
          <p:spPr>
            <a:xfrm>
              <a:off x="403459" y="1225815"/>
              <a:ext cx="10544289" cy="4047716"/>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F68592C-513D-93E9-2EE4-A6C0E9CAB688}"/>
                </a:ext>
              </a:extLst>
            </p:cNvPr>
            <p:cNvPicPr>
              <a:picLocks noChangeAspect="1"/>
            </p:cNvPicPr>
            <p:nvPr/>
          </p:nvPicPr>
          <p:blipFill>
            <a:blip r:embed="rId3"/>
            <a:stretch>
              <a:fillRect/>
            </a:stretch>
          </p:blipFill>
          <p:spPr>
            <a:xfrm>
              <a:off x="5684594" y="1478687"/>
              <a:ext cx="4981789" cy="3794844"/>
            </a:xfrm>
            <a:prstGeom prst="rect">
              <a:avLst/>
            </a:prstGeom>
          </p:spPr>
        </p:pic>
        <p:pic>
          <p:nvPicPr>
            <p:cNvPr id="5" name="Picture 4">
              <a:extLst>
                <a:ext uri="{FF2B5EF4-FFF2-40B4-BE49-F238E27FC236}">
                  <a16:creationId xmlns:a16="http://schemas.microsoft.com/office/drawing/2014/main" id="{B57D4451-0A57-18B2-81F1-585C9282C143}"/>
                </a:ext>
              </a:extLst>
            </p:cNvPr>
            <p:cNvPicPr>
              <a:picLocks noChangeAspect="1"/>
            </p:cNvPicPr>
            <p:nvPr/>
          </p:nvPicPr>
          <p:blipFill>
            <a:blip r:embed="rId4"/>
            <a:srcRect l="49762" t="463" r="-1072" b="-1071"/>
            <a:stretch>
              <a:fillRect/>
            </a:stretch>
          </p:blipFill>
          <p:spPr>
            <a:xfrm>
              <a:off x="536333" y="1443072"/>
              <a:ext cx="4663185" cy="3881428"/>
            </a:xfrm>
            <a:prstGeom prst="rect">
              <a:avLst/>
            </a:prstGeom>
          </p:spPr>
        </p:pic>
        <p:sp>
          <p:nvSpPr>
            <p:cNvPr id="7" name="TextBox 6">
              <a:extLst>
                <a:ext uri="{FF2B5EF4-FFF2-40B4-BE49-F238E27FC236}">
                  <a16:creationId xmlns:a16="http://schemas.microsoft.com/office/drawing/2014/main" id="{7030D2CD-6904-B902-7D8B-D478FEE34CF9}"/>
                </a:ext>
              </a:extLst>
            </p:cNvPr>
            <p:cNvSpPr txBox="1"/>
            <p:nvPr/>
          </p:nvSpPr>
          <p:spPr>
            <a:xfrm>
              <a:off x="1525617" y="1478687"/>
              <a:ext cx="289933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Serum Butyrate </a:t>
              </a:r>
              <a:r>
                <a:rPr lang="en-US" i="1"/>
                <a:t>p</a:t>
              </a:r>
              <a:r>
                <a:rPr lang="en-US"/>
                <a:t>=0.053</a:t>
              </a:r>
            </a:p>
          </p:txBody>
        </p:sp>
        <p:sp>
          <p:nvSpPr>
            <p:cNvPr id="10" name="TextBox 9">
              <a:extLst>
                <a:ext uri="{FF2B5EF4-FFF2-40B4-BE49-F238E27FC236}">
                  <a16:creationId xmlns:a16="http://schemas.microsoft.com/office/drawing/2014/main" id="{2ECBB5C5-98DF-6585-43A8-B2D5E49D4E4B}"/>
                </a:ext>
              </a:extLst>
            </p:cNvPr>
            <p:cNvSpPr txBox="1"/>
            <p:nvPr/>
          </p:nvSpPr>
          <p:spPr>
            <a:xfrm>
              <a:off x="6373322" y="1477474"/>
              <a:ext cx="360433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Salivary Morning Cortisol </a:t>
              </a:r>
              <a:r>
                <a:rPr lang="en-US" i="1"/>
                <a:t>p</a:t>
              </a:r>
              <a:r>
                <a:rPr lang="en-US"/>
                <a:t>=0.03</a:t>
              </a:r>
            </a:p>
          </p:txBody>
        </p:sp>
      </p:grpSp>
      <p:sp>
        <p:nvSpPr>
          <p:cNvPr id="3" name="TextBox 2">
            <a:extLst>
              <a:ext uri="{FF2B5EF4-FFF2-40B4-BE49-F238E27FC236}">
                <a16:creationId xmlns:a16="http://schemas.microsoft.com/office/drawing/2014/main" id="{D829D13B-D722-13AB-2F2D-C5862B3340B3}"/>
              </a:ext>
            </a:extLst>
          </p:cNvPr>
          <p:cNvSpPr txBox="1"/>
          <p:nvPr/>
        </p:nvSpPr>
        <p:spPr>
          <a:xfrm>
            <a:off x="466627" y="5451383"/>
            <a:ext cx="10183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solidFill>
              </a:rPr>
              <a:t>Takeaway: </a:t>
            </a:r>
            <a:r>
              <a:rPr lang="en-US" dirty="0">
                <a:solidFill>
                  <a:schemeClr val="tx1"/>
                </a:solidFill>
              </a:rPr>
              <a:t>Participants on Keystone had </a:t>
            </a:r>
            <a:r>
              <a:rPr lang="en-US" b="1" dirty="0">
                <a:solidFill>
                  <a:schemeClr val="tx1"/>
                </a:solidFill>
              </a:rPr>
              <a:t>more butyrate</a:t>
            </a:r>
            <a:r>
              <a:rPr lang="en-US" dirty="0">
                <a:solidFill>
                  <a:schemeClr val="tx1"/>
                </a:solidFill>
              </a:rPr>
              <a:t> in blood and significantly </a:t>
            </a:r>
            <a:r>
              <a:rPr lang="en-US" b="1" dirty="0">
                <a:solidFill>
                  <a:schemeClr val="tx1"/>
                </a:solidFill>
              </a:rPr>
              <a:t>lower rates of the stress hormone cortisol production</a:t>
            </a:r>
            <a:r>
              <a:rPr lang="en-US" dirty="0">
                <a:solidFill>
                  <a:schemeClr val="tx1"/>
                </a:solidFill>
              </a:rPr>
              <a:t> after 4 weeks</a:t>
            </a:r>
          </a:p>
        </p:txBody>
      </p:sp>
      <p:sp>
        <p:nvSpPr>
          <p:cNvPr id="6" name="TextBox 5">
            <a:extLst>
              <a:ext uri="{FF2B5EF4-FFF2-40B4-BE49-F238E27FC236}">
                <a16:creationId xmlns:a16="http://schemas.microsoft.com/office/drawing/2014/main" id="{0F9DB157-08FB-25C7-770C-925D5FEA8F4B}"/>
              </a:ext>
            </a:extLst>
          </p:cNvPr>
          <p:cNvSpPr txBox="1"/>
          <p:nvPr/>
        </p:nvSpPr>
        <p:spPr>
          <a:xfrm>
            <a:off x="10495324" y="4082048"/>
            <a:ext cx="19785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KEY</a:t>
            </a:r>
            <a:r>
              <a:rPr lang="en-US" sz="1200"/>
              <a:t>:</a:t>
            </a:r>
            <a:br>
              <a:rPr lang="en-US" sz="1200">
                <a:solidFill>
                  <a:srgbClr val="FF0000"/>
                </a:solidFill>
              </a:rPr>
            </a:br>
            <a:r>
              <a:rPr lang="en-US" sz="1200">
                <a:solidFill>
                  <a:srgbClr val="FF0000"/>
                </a:solidFill>
              </a:rPr>
              <a:t>Red = Placebo</a:t>
            </a:r>
          </a:p>
          <a:p>
            <a:r>
              <a:rPr lang="en-US" sz="1200">
                <a:solidFill>
                  <a:srgbClr val="000000"/>
                </a:solidFill>
              </a:rPr>
              <a:t>Black = Keystone</a:t>
            </a:r>
          </a:p>
        </p:txBody>
      </p:sp>
    </p:spTree>
    <p:extLst>
      <p:ext uri="{BB962C8B-B14F-4D97-AF65-F5344CB8AC3E}">
        <p14:creationId xmlns:p14="http://schemas.microsoft.com/office/powerpoint/2010/main" val="1512917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orange circle and lines&#10;&#10;Description automatically generated with medium confidence">
            <a:extLst>
              <a:ext uri="{FF2B5EF4-FFF2-40B4-BE49-F238E27FC236}">
                <a16:creationId xmlns:a16="http://schemas.microsoft.com/office/drawing/2014/main" id="{B02BBEB7-A153-26AC-193E-2FD120DCD18D}"/>
              </a:ext>
            </a:extLst>
          </p:cNvPr>
          <p:cNvPicPr>
            <a:picLocks noChangeAspect="1"/>
          </p:cNvPicPr>
          <p:nvPr/>
        </p:nvPicPr>
        <p:blipFill>
          <a:blip r:embed="rId2">
            <a:alphaModFix amt="50000"/>
          </a:blip>
          <a:srcRect l="2925" t="20277" r="2229" b="20278"/>
          <a:stretch/>
        </p:blipFill>
        <p:spPr>
          <a:xfrm>
            <a:off x="247227" y="1413637"/>
            <a:ext cx="10386675" cy="4024381"/>
          </a:xfrm>
          <a:prstGeom prst="rect">
            <a:avLst/>
          </a:prstGeom>
        </p:spPr>
      </p:pic>
      <p:sp>
        <p:nvSpPr>
          <p:cNvPr id="13" name="Rounded Rectangle 12">
            <a:extLst>
              <a:ext uri="{FF2B5EF4-FFF2-40B4-BE49-F238E27FC236}">
                <a16:creationId xmlns:a16="http://schemas.microsoft.com/office/drawing/2014/main" id="{5B829916-C7A8-1393-8497-504AF92B1347}"/>
              </a:ext>
            </a:extLst>
          </p:cNvPr>
          <p:cNvSpPr/>
          <p:nvPr/>
        </p:nvSpPr>
        <p:spPr>
          <a:xfrm>
            <a:off x="479983" y="1413637"/>
            <a:ext cx="9994910" cy="3816969"/>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17F54-9598-603B-0241-0889EB16BE1B}"/>
              </a:ext>
            </a:extLst>
          </p:cNvPr>
          <p:cNvSpPr>
            <a:spLocks noGrp="1"/>
          </p:cNvSpPr>
          <p:nvPr>
            <p:ph type="title"/>
          </p:nvPr>
        </p:nvSpPr>
        <p:spPr>
          <a:xfrm>
            <a:off x="719667" y="246591"/>
            <a:ext cx="10515600" cy="1325563"/>
          </a:xfrm>
        </p:spPr>
        <p:txBody>
          <a:bodyPr>
            <a:normAutofit/>
          </a:bodyPr>
          <a:lstStyle/>
          <a:p>
            <a:r>
              <a:rPr lang="en-US" sz="3600"/>
              <a:t>Keystone Clinical Data: Biomarkers</a:t>
            </a:r>
          </a:p>
        </p:txBody>
      </p:sp>
      <p:sp>
        <p:nvSpPr>
          <p:cNvPr id="4" name="Slide Number Placeholder 3">
            <a:extLst>
              <a:ext uri="{FF2B5EF4-FFF2-40B4-BE49-F238E27FC236}">
                <a16:creationId xmlns:a16="http://schemas.microsoft.com/office/drawing/2014/main" id="{F5A3273A-48B7-D83A-5677-D4BB14A92375}"/>
              </a:ext>
            </a:extLst>
          </p:cNvPr>
          <p:cNvSpPr>
            <a:spLocks noGrp="1"/>
          </p:cNvSpPr>
          <p:nvPr>
            <p:ph type="sldNum" sz="quarter" idx="14"/>
          </p:nvPr>
        </p:nvSpPr>
        <p:spPr>
          <a:xfrm>
            <a:off x="10633902" y="6422501"/>
            <a:ext cx="805051" cy="365125"/>
          </a:xfrm>
        </p:spPr>
        <p:txBody>
          <a:bodyPr/>
          <a:lstStyle/>
          <a:p>
            <a:r>
              <a:rPr lang="en-US"/>
              <a:t>PAGE </a:t>
            </a:r>
            <a:fld id="{BDBF9DCE-55C5-154E-AC34-7A0AB594817D}" type="slidenum">
              <a:rPr lang="en-US" smtClean="0"/>
              <a:pPr/>
              <a:t>29</a:t>
            </a:fld>
            <a:endParaRPr lang="en-US"/>
          </a:p>
        </p:txBody>
      </p:sp>
      <p:grpSp>
        <p:nvGrpSpPr>
          <p:cNvPr id="11" name="Group 10">
            <a:extLst>
              <a:ext uri="{FF2B5EF4-FFF2-40B4-BE49-F238E27FC236}">
                <a16:creationId xmlns:a16="http://schemas.microsoft.com/office/drawing/2014/main" id="{67EDCA1C-DC0F-78C3-E95C-642BF4724192}"/>
              </a:ext>
            </a:extLst>
          </p:cNvPr>
          <p:cNvGrpSpPr/>
          <p:nvPr/>
        </p:nvGrpSpPr>
        <p:grpSpPr>
          <a:xfrm>
            <a:off x="5899825" y="1406502"/>
            <a:ext cx="4599374" cy="3627309"/>
            <a:chOff x="599623" y="1825625"/>
            <a:chExt cx="4872263" cy="3737818"/>
          </a:xfrm>
        </p:grpSpPr>
        <p:pic>
          <p:nvPicPr>
            <p:cNvPr id="5" name="Picture 4">
              <a:extLst>
                <a:ext uri="{FF2B5EF4-FFF2-40B4-BE49-F238E27FC236}">
                  <a16:creationId xmlns:a16="http://schemas.microsoft.com/office/drawing/2014/main" id="{25A17DED-C119-33FD-0ABB-02E1B9E5E249}"/>
                </a:ext>
              </a:extLst>
            </p:cNvPr>
            <p:cNvPicPr>
              <a:picLocks noChangeAspect="1"/>
            </p:cNvPicPr>
            <p:nvPr/>
          </p:nvPicPr>
          <p:blipFill>
            <a:blip r:embed="rId3"/>
            <a:stretch>
              <a:fillRect/>
            </a:stretch>
          </p:blipFill>
          <p:spPr>
            <a:xfrm>
              <a:off x="599623" y="1825625"/>
              <a:ext cx="4872263" cy="3737818"/>
            </a:xfrm>
            <a:prstGeom prst="rect">
              <a:avLst/>
            </a:prstGeom>
          </p:spPr>
        </p:pic>
        <p:sp>
          <p:nvSpPr>
            <p:cNvPr id="6" name="TextBox 5">
              <a:extLst>
                <a:ext uri="{FF2B5EF4-FFF2-40B4-BE49-F238E27FC236}">
                  <a16:creationId xmlns:a16="http://schemas.microsoft.com/office/drawing/2014/main" id="{28CA75BE-152F-D4DD-EE1C-EC8A698AD2A7}"/>
                </a:ext>
              </a:extLst>
            </p:cNvPr>
            <p:cNvSpPr txBox="1"/>
            <p:nvPr/>
          </p:nvSpPr>
          <p:spPr>
            <a:xfrm>
              <a:off x="1387163" y="1832977"/>
              <a:ext cx="388866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Albumin/Globulin Ratio </a:t>
              </a:r>
              <a:r>
                <a:rPr lang="en-US" i="1"/>
                <a:t>p</a:t>
              </a:r>
              <a:r>
                <a:rPr lang="en-US"/>
                <a:t>=0.0308</a:t>
              </a:r>
            </a:p>
          </p:txBody>
        </p:sp>
      </p:grpSp>
      <p:sp>
        <p:nvSpPr>
          <p:cNvPr id="7" name="TextBox 6">
            <a:extLst>
              <a:ext uri="{FF2B5EF4-FFF2-40B4-BE49-F238E27FC236}">
                <a16:creationId xmlns:a16="http://schemas.microsoft.com/office/drawing/2014/main" id="{B7BB144B-AF2F-9599-C35B-6B16EBB52978}"/>
              </a:ext>
            </a:extLst>
          </p:cNvPr>
          <p:cNvSpPr txBox="1"/>
          <p:nvPr/>
        </p:nvSpPr>
        <p:spPr>
          <a:xfrm>
            <a:off x="719667" y="5438018"/>
            <a:ext cx="9687267" cy="646331"/>
          </a:xfrm>
          <a:prstGeom prst="rect">
            <a:avLst/>
          </a:prstGeom>
          <a:noFill/>
        </p:spPr>
        <p:txBody>
          <a:bodyPr wrap="none" rtlCol="0">
            <a:spAutoFit/>
          </a:bodyPr>
          <a:lstStyle/>
          <a:p>
            <a:r>
              <a:rPr lang="en-US"/>
              <a:t>IL-8 increases at a significantly lower rate than placebo when on Keystone, while</a:t>
            </a:r>
          </a:p>
          <a:p>
            <a:r>
              <a:rPr lang="en-US"/>
              <a:t>A/G ratio demonstrates a significantly faster rate of increase when on Keystone (liver health).</a:t>
            </a:r>
          </a:p>
        </p:txBody>
      </p:sp>
      <p:grpSp>
        <p:nvGrpSpPr>
          <p:cNvPr id="12" name="Group 11">
            <a:extLst>
              <a:ext uri="{FF2B5EF4-FFF2-40B4-BE49-F238E27FC236}">
                <a16:creationId xmlns:a16="http://schemas.microsoft.com/office/drawing/2014/main" id="{E0019E56-86CA-9150-832B-A10CB8F90A46}"/>
              </a:ext>
            </a:extLst>
          </p:cNvPr>
          <p:cNvGrpSpPr/>
          <p:nvPr/>
        </p:nvGrpSpPr>
        <p:grpSpPr>
          <a:xfrm>
            <a:off x="876835" y="1488623"/>
            <a:ext cx="4733011" cy="3557029"/>
            <a:chOff x="6040917" y="1800827"/>
            <a:chExt cx="5312881" cy="3762616"/>
          </a:xfrm>
        </p:grpSpPr>
        <p:pic>
          <p:nvPicPr>
            <p:cNvPr id="8" name="Picture 7">
              <a:extLst>
                <a:ext uri="{FF2B5EF4-FFF2-40B4-BE49-F238E27FC236}">
                  <a16:creationId xmlns:a16="http://schemas.microsoft.com/office/drawing/2014/main" id="{6CC5D6EE-87F8-A665-A4A7-568E73E6BF9D}"/>
                </a:ext>
              </a:extLst>
            </p:cNvPr>
            <p:cNvPicPr>
              <a:picLocks noChangeAspect="1"/>
            </p:cNvPicPr>
            <p:nvPr/>
          </p:nvPicPr>
          <p:blipFill>
            <a:blip r:embed="rId4"/>
            <a:stretch>
              <a:fillRect/>
            </a:stretch>
          </p:blipFill>
          <p:spPr>
            <a:xfrm>
              <a:off x="6040917" y="1812782"/>
              <a:ext cx="4872263" cy="3750661"/>
            </a:xfrm>
            <a:prstGeom prst="rect">
              <a:avLst/>
            </a:prstGeom>
          </p:spPr>
        </p:pic>
        <p:sp>
          <p:nvSpPr>
            <p:cNvPr id="9" name="TextBox 8">
              <a:extLst>
                <a:ext uri="{FF2B5EF4-FFF2-40B4-BE49-F238E27FC236}">
                  <a16:creationId xmlns:a16="http://schemas.microsoft.com/office/drawing/2014/main" id="{431D1073-F7EB-0DAA-50B2-B9F75DB919F9}"/>
                </a:ext>
              </a:extLst>
            </p:cNvPr>
            <p:cNvSpPr txBox="1"/>
            <p:nvPr/>
          </p:nvSpPr>
          <p:spPr>
            <a:xfrm>
              <a:off x="7465131" y="1800827"/>
              <a:ext cx="388866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IL-8 Rate </a:t>
              </a:r>
              <a:r>
                <a:rPr lang="en-US" i="1"/>
                <a:t>p</a:t>
              </a:r>
              <a:r>
                <a:rPr lang="en-US"/>
                <a:t>=0.040</a:t>
              </a:r>
            </a:p>
          </p:txBody>
        </p:sp>
      </p:grpSp>
      <p:sp>
        <p:nvSpPr>
          <p:cNvPr id="10" name="TextBox 9">
            <a:extLst>
              <a:ext uri="{FF2B5EF4-FFF2-40B4-BE49-F238E27FC236}">
                <a16:creationId xmlns:a16="http://schemas.microsoft.com/office/drawing/2014/main" id="{63F15DA6-FC09-3D4B-5AE1-E40EA95354B6}"/>
              </a:ext>
            </a:extLst>
          </p:cNvPr>
          <p:cNvSpPr txBox="1"/>
          <p:nvPr/>
        </p:nvSpPr>
        <p:spPr>
          <a:xfrm>
            <a:off x="10499199" y="4560964"/>
            <a:ext cx="1528765"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KEY</a:t>
            </a:r>
            <a:r>
              <a:rPr lang="en-US" sz="1200"/>
              <a:t>:</a:t>
            </a:r>
            <a:br>
              <a:rPr lang="en-US" sz="1200">
                <a:solidFill>
                  <a:srgbClr val="FF0000"/>
                </a:solidFill>
              </a:rPr>
            </a:br>
            <a:r>
              <a:rPr lang="en-US" sz="1200">
                <a:solidFill>
                  <a:srgbClr val="FF0000"/>
                </a:solidFill>
              </a:rPr>
              <a:t>Red = Placebo</a:t>
            </a:r>
          </a:p>
          <a:p>
            <a:r>
              <a:rPr lang="en-US" sz="1200">
                <a:solidFill>
                  <a:srgbClr val="000000"/>
                </a:solidFill>
              </a:rPr>
              <a:t>Black = Keystone</a:t>
            </a:r>
          </a:p>
        </p:txBody>
      </p:sp>
    </p:spTree>
    <p:extLst>
      <p:ext uri="{BB962C8B-B14F-4D97-AF65-F5344CB8AC3E}">
        <p14:creationId xmlns:p14="http://schemas.microsoft.com/office/powerpoint/2010/main" val="3883181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2778251" y="6362700"/>
            <a:ext cx="195059" cy="214883"/>
          </a:xfrm>
          <a:prstGeom prst="rect">
            <a:avLst/>
          </a:prstGeom>
        </p:spPr>
      </p:pic>
      <p:sp>
        <p:nvSpPr>
          <p:cNvPr id="4" name="object 4"/>
          <p:cNvSpPr txBox="1"/>
          <p:nvPr/>
        </p:nvSpPr>
        <p:spPr>
          <a:xfrm>
            <a:off x="375805" y="4744231"/>
            <a:ext cx="11249660" cy="1267014"/>
          </a:xfrm>
          <a:prstGeom prst="rect">
            <a:avLst/>
          </a:prstGeom>
        </p:spPr>
        <p:txBody>
          <a:bodyPr vert="horz" wrap="square" lIns="0" tIns="111760" rIns="0" bIns="0" rtlCol="0" anchor="t">
            <a:spAutoFit/>
          </a:bodyPr>
          <a:lstStyle/>
          <a:p>
            <a:pPr marL="12700">
              <a:lnSpc>
                <a:spcPct val="100000"/>
              </a:lnSpc>
              <a:spcBef>
                <a:spcPts val="880"/>
              </a:spcBef>
            </a:pPr>
            <a:r>
              <a:rPr lang="en-US" b="1" spc="-20">
                <a:latin typeface="Arial"/>
                <a:cs typeface="Arial"/>
              </a:rPr>
              <a:t>VERB’S VISION</a:t>
            </a:r>
            <a:endParaRPr lang="en-US">
              <a:latin typeface="Arial"/>
              <a:cs typeface="Arial"/>
            </a:endParaRPr>
          </a:p>
          <a:p>
            <a:pPr marL="12700">
              <a:lnSpc>
                <a:spcPts val="1620"/>
              </a:lnSpc>
              <a:spcBef>
                <a:spcPts val="615"/>
              </a:spcBef>
              <a:tabLst>
                <a:tab pos="241300" algn="l"/>
              </a:tabLst>
            </a:pPr>
            <a:r>
              <a:rPr sz="1600">
                <a:solidFill>
                  <a:srgbClr val="13788B"/>
                </a:solidFill>
                <a:latin typeface="Arial"/>
                <a:cs typeface="Arial"/>
              </a:rPr>
              <a:t>Create</a:t>
            </a:r>
            <a:r>
              <a:rPr sz="1600" spc="-40">
                <a:solidFill>
                  <a:srgbClr val="13788B"/>
                </a:solidFill>
                <a:latin typeface="Arial"/>
                <a:cs typeface="Arial"/>
              </a:rPr>
              <a:t> </a:t>
            </a:r>
            <a:r>
              <a:rPr sz="1600">
                <a:solidFill>
                  <a:srgbClr val="13788B"/>
                </a:solidFill>
                <a:latin typeface="Arial"/>
                <a:cs typeface="Arial"/>
              </a:rPr>
              <a:t>a</a:t>
            </a:r>
            <a:r>
              <a:rPr sz="1600" spc="-40">
                <a:solidFill>
                  <a:srgbClr val="13788B"/>
                </a:solidFill>
                <a:latin typeface="Arial"/>
                <a:cs typeface="Arial"/>
              </a:rPr>
              <a:t> </a:t>
            </a:r>
            <a:r>
              <a:rPr lang="en-US" sz="1600" spc="-40">
                <a:solidFill>
                  <a:srgbClr val="13788B"/>
                </a:solidFill>
                <a:latin typeface="Arial"/>
                <a:cs typeface="Arial"/>
              </a:rPr>
              <a:t>m</a:t>
            </a:r>
            <a:r>
              <a:rPr lang="en-US" sz="1600">
                <a:solidFill>
                  <a:srgbClr val="13788B"/>
                </a:solidFill>
                <a:latin typeface="Arial"/>
                <a:cs typeface="Arial"/>
              </a:rPr>
              <a:t>etabolite</a:t>
            </a:r>
            <a:r>
              <a:rPr lang="en-US" sz="1600" spc="-10">
                <a:solidFill>
                  <a:srgbClr val="13788B"/>
                </a:solidFill>
                <a:latin typeface="Arial"/>
                <a:cs typeface="Arial"/>
              </a:rPr>
              <a:t> l</a:t>
            </a:r>
            <a:r>
              <a:rPr lang="en-US" sz="1600">
                <a:solidFill>
                  <a:srgbClr val="13788B"/>
                </a:solidFill>
                <a:latin typeface="Arial"/>
                <a:cs typeface="Arial"/>
              </a:rPr>
              <a:t>eaderboard</a:t>
            </a:r>
            <a:r>
              <a:rPr lang="en-US" sz="1600" spc="-25">
                <a:solidFill>
                  <a:srgbClr val="13788B"/>
                </a:solidFill>
                <a:latin typeface="Arial"/>
                <a:cs typeface="Arial"/>
              </a:rPr>
              <a:t> </a:t>
            </a:r>
            <a:r>
              <a:rPr sz="1600">
                <a:solidFill>
                  <a:srgbClr val="13788B"/>
                </a:solidFill>
                <a:latin typeface="Arial"/>
                <a:cs typeface="Arial"/>
              </a:rPr>
              <a:t>targeting</a:t>
            </a:r>
            <a:r>
              <a:rPr sz="1600" spc="-40">
                <a:solidFill>
                  <a:srgbClr val="13788B"/>
                </a:solidFill>
                <a:latin typeface="Arial"/>
                <a:cs typeface="Arial"/>
              </a:rPr>
              <a:t> </a:t>
            </a:r>
            <a:r>
              <a:rPr sz="1600">
                <a:solidFill>
                  <a:srgbClr val="13788B"/>
                </a:solidFill>
                <a:latin typeface="Arial"/>
                <a:cs typeface="Arial"/>
              </a:rPr>
              <a:t>key</a:t>
            </a:r>
            <a:r>
              <a:rPr sz="1600" spc="-40">
                <a:solidFill>
                  <a:srgbClr val="13788B"/>
                </a:solidFill>
                <a:latin typeface="Arial"/>
                <a:cs typeface="Arial"/>
              </a:rPr>
              <a:t> </a:t>
            </a:r>
            <a:r>
              <a:rPr sz="1600">
                <a:solidFill>
                  <a:srgbClr val="13788B"/>
                </a:solidFill>
                <a:latin typeface="Arial"/>
                <a:cs typeface="Arial"/>
              </a:rPr>
              <a:t>health</a:t>
            </a:r>
            <a:r>
              <a:rPr sz="1600" spc="-55">
                <a:solidFill>
                  <a:srgbClr val="13788B"/>
                </a:solidFill>
                <a:latin typeface="Arial"/>
                <a:cs typeface="Arial"/>
              </a:rPr>
              <a:t> </a:t>
            </a:r>
            <a:r>
              <a:rPr sz="1600" spc="-10">
                <a:solidFill>
                  <a:srgbClr val="13788B"/>
                </a:solidFill>
                <a:latin typeface="Arial"/>
                <a:cs typeface="Arial"/>
              </a:rPr>
              <a:t>conditions</a:t>
            </a:r>
            <a:endParaRPr lang="en-US" sz="1600">
              <a:latin typeface="Arial"/>
              <a:cs typeface="Arial"/>
            </a:endParaRPr>
          </a:p>
          <a:p>
            <a:pPr marL="12700">
              <a:lnSpc>
                <a:spcPts val="1620"/>
              </a:lnSpc>
              <a:spcBef>
                <a:spcPts val="600"/>
              </a:spcBef>
              <a:tabLst>
                <a:tab pos="241300" algn="l"/>
              </a:tabLst>
            </a:pPr>
            <a:r>
              <a:rPr sz="1600" spc="-20">
                <a:solidFill>
                  <a:srgbClr val="13788B"/>
                </a:solidFill>
                <a:latin typeface="Arial"/>
                <a:cs typeface="Arial"/>
              </a:rPr>
              <a:t>Technologies</a:t>
            </a:r>
            <a:r>
              <a:rPr sz="1600" spc="-65">
                <a:solidFill>
                  <a:srgbClr val="13788B"/>
                </a:solidFill>
                <a:latin typeface="Arial"/>
                <a:cs typeface="Arial"/>
              </a:rPr>
              <a:t> </a:t>
            </a:r>
            <a:r>
              <a:rPr sz="1600">
                <a:solidFill>
                  <a:srgbClr val="13788B"/>
                </a:solidFill>
                <a:latin typeface="Arial"/>
                <a:cs typeface="Arial"/>
              </a:rPr>
              <a:t>are</a:t>
            </a:r>
            <a:r>
              <a:rPr sz="1600" spc="-20">
                <a:solidFill>
                  <a:srgbClr val="13788B"/>
                </a:solidFill>
                <a:latin typeface="Arial"/>
                <a:cs typeface="Arial"/>
              </a:rPr>
              <a:t> </a:t>
            </a:r>
            <a:r>
              <a:rPr sz="1600">
                <a:solidFill>
                  <a:srgbClr val="13788B"/>
                </a:solidFill>
                <a:latin typeface="Arial"/>
                <a:cs typeface="Arial"/>
              </a:rPr>
              <a:t>modular</a:t>
            </a:r>
            <a:r>
              <a:rPr lang="en-US" sz="1600">
                <a:solidFill>
                  <a:srgbClr val="13788B"/>
                </a:solidFill>
                <a:latin typeface="Arial"/>
                <a:cs typeface="Arial"/>
              </a:rPr>
              <a:t>. Standalone</a:t>
            </a:r>
            <a:r>
              <a:rPr sz="1600">
                <a:solidFill>
                  <a:srgbClr val="13788B"/>
                </a:solidFill>
                <a:latin typeface="Arial"/>
                <a:cs typeface="Arial"/>
              </a:rPr>
              <a:t>,</a:t>
            </a:r>
            <a:r>
              <a:rPr sz="1600" spc="-10">
                <a:solidFill>
                  <a:srgbClr val="13788B"/>
                </a:solidFill>
                <a:latin typeface="Arial"/>
                <a:cs typeface="Arial"/>
              </a:rPr>
              <a:t> </a:t>
            </a:r>
            <a:r>
              <a:rPr lang="en-US" sz="1600">
                <a:solidFill>
                  <a:srgbClr val="13788B"/>
                </a:solidFill>
                <a:latin typeface="Arial"/>
                <a:cs typeface="Arial"/>
              </a:rPr>
              <a:t>stacked</a:t>
            </a:r>
            <a:r>
              <a:rPr lang="en-US" sz="1600" spc="-30">
                <a:solidFill>
                  <a:srgbClr val="13788B"/>
                </a:solidFill>
                <a:latin typeface="Arial"/>
                <a:cs typeface="Arial"/>
              </a:rPr>
              <a:t> </a:t>
            </a:r>
            <a:r>
              <a:rPr sz="1600">
                <a:solidFill>
                  <a:srgbClr val="13788B"/>
                </a:solidFill>
                <a:latin typeface="Arial"/>
                <a:cs typeface="Arial"/>
              </a:rPr>
              <a:t>with</a:t>
            </a:r>
            <a:r>
              <a:rPr sz="1600" spc="-35">
                <a:solidFill>
                  <a:srgbClr val="13788B"/>
                </a:solidFill>
                <a:latin typeface="Arial"/>
                <a:cs typeface="Arial"/>
              </a:rPr>
              <a:t> </a:t>
            </a:r>
            <a:r>
              <a:rPr sz="1600">
                <a:solidFill>
                  <a:srgbClr val="13788B"/>
                </a:solidFill>
                <a:latin typeface="Arial"/>
                <a:cs typeface="Arial"/>
              </a:rPr>
              <a:t>other</a:t>
            </a:r>
            <a:r>
              <a:rPr sz="1600" spc="-25">
                <a:solidFill>
                  <a:srgbClr val="13788B"/>
                </a:solidFill>
                <a:latin typeface="Arial"/>
                <a:cs typeface="Arial"/>
              </a:rPr>
              <a:t> </a:t>
            </a:r>
            <a:r>
              <a:rPr sz="1600">
                <a:solidFill>
                  <a:srgbClr val="13788B"/>
                </a:solidFill>
                <a:latin typeface="Arial"/>
                <a:cs typeface="Arial"/>
              </a:rPr>
              <a:t>Verb</a:t>
            </a:r>
            <a:r>
              <a:rPr sz="1600" spc="-45">
                <a:solidFill>
                  <a:srgbClr val="13788B"/>
                </a:solidFill>
                <a:latin typeface="Arial"/>
                <a:cs typeface="Arial"/>
              </a:rPr>
              <a:t> </a:t>
            </a:r>
            <a:r>
              <a:rPr sz="1600">
                <a:solidFill>
                  <a:srgbClr val="13788B"/>
                </a:solidFill>
                <a:latin typeface="Arial"/>
                <a:cs typeface="Arial"/>
              </a:rPr>
              <a:t>technologies,</a:t>
            </a:r>
            <a:r>
              <a:rPr sz="1600" spc="-55">
                <a:solidFill>
                  <a:srgbClr val="13788B"/>
                </a:solidFill>
                <a:latin typeface="Arial"/>
                <a:cs typeface="Arial"/>
              </a:rPr>
              <a:t> </a:t>
            </a:r>
            <a:r>
              <a:rPr sz="1600">
                <a:solidFill>
                  <a:srgbClr val="13788B"/>
                </a:solidFill>
                <a:latin typeface="Arial"/>
                <a:cs typeface="Arial"/>
              </a:rPr>
              <a:t>or</a:t>
            </a:r>
            <a:r>
              <a:rPr sz="1600" spc="-30">
                <a:solidFill>
                  <a:srgbClr val="13788B"/>
                </a:solidFill>
                <a:latin typeface="Arial"/>
                <a:cs typeface="Arial"/>
              </a:rPr>
              <a:t> </a:t>
            </a:r>
            <a:r>
              <a:rPr lang="en-US" sz="1600">
                <a:solidFill>
                  <a:srgbClr val="13788B"/>
                </a:solidFill>
                <a:latin typeface="Arial"/>
                <a:cs typeface="Arial"/>
              </a:rPr>
              <a:t>integrated</a:t>
            </a:r>
            <a:r>
              <a:rPr lang="en-US" sz="1600" spc="-5">
                <a:solidFill>
                  <a:srgbClr val="13788B"/>
                </a:solidFill>
                <a:latin typeface="Arial"/>
                <a:cs typeface="Arial"/>
              </a:rPr>
              <a:t> </a:t>
            </a:r>
            <a:r>
              <a:rPr sz="1600">
                <a:solidFill>
                  <a:srgbClr val="13788B"/>
                </a:solidFill>
                <a:latin typeface="Arial"/>
                <a:cs typeface="Arial"/>
              </a:rPr>
              <a:t>with</a:t>
            </a:r>
            <a:r>
              <a:rPr sz="1600" spc="-30">
                <a:solidFill>
                  <a:srgbClr val="13788B"/>
                </a:solidFill>
                <a:latin typeface="Arial"/>
                <a:cs typeface="Arial"/>
              </a:rPr>
              <a:t> </a:t>
            </a:r>
            <a:r>
              <a:rPr lang="en-US" sz="1600">
                <a:solidFill>
                  <a:srgbClr val="13788B"/>
                </a:solidFill>
                <a:latin typeface="Arial"/>
                <a:cs typeface="Arial"/>
              </a:rPr>
              <a:t>customer</a:t>
            </a:r>
            <a:r>
              <a:rPr lang="en-US" sz="1600" spc="-20">
                <a:solidFill>
                  <a:srgbClr val="13788B"/>
                </a:solidFill>
                <a:latin typeface="Arial"/>
                <a:cs typeface="Arial"/>
              </a:rPr>
              <a:t> </a:t>
            </a:r>
            <a:r>
              <a:rPr lang="en-US" sz="1600" spc="-10">
                <a:solidFill>
                  <a:srgbClr val="13788B"/>
                </a:solidFill>
                <a:latin typeface="Arial"/>
                <a:cs typeface="Arial"/>
              </a:rPr>
              <a:t>ingredients</a:t>
            </a:r>
            <a:endParaRPr lang="en-US" sz="1600">
              <a:latin typeface="Arial"/>
              <a:cs typeface="Arial"/>
            </a:endParaRPr>
          </a:p>
          <a:p>
            <a:pPr marL="12700">
              <a:lnSpc>
                <a:spcPts val="1620"/>
              </a:lnSpc>
              <a:spcBef>
                <a:spcPts val="600"/>
              </a:spcBef>
              <a:tabLst>
                <a:tab pos="241300" algn="l"/>
              </a:tabLst>
            </a:pPr>
            <a:r>
              <a:rPr sz="1600">
                <a:solidFill>
                  <a:srgbClr val="13788B"/>
                </a:solidFill>
                <a:latin typeface="Arial"/>
                <a:cs typeface="Arial"/>
              </a:rPr>
              <a:t>North</a:t>
            </a:r>
            <a:r>
              <a:rPr sz="1600" spc="-35">
                <a:solidFill>
                  <a:srgbClr val="13788B"/>
                </a:solidFill>
                <a:latin typeface="Arial"/>
                <a:cs typeface="Arial"/>
              </a:rPr>
              <a:t> </a:t>
            </a:r>
            <a:r>
              <a:rPr sz="1600">
                <a:solidFill>
                  <a:srgbClr val="13788B"/>
                </a:solidFill>
                <a:latin typeface="Arial"/>
                <a:cs typeface="Arial"/>
              </a:rPr>
              <a:t>Star:</a:t>
            </a:r>
            <a:r>
              <a:rPr sz="1600" spc="-40">
                <a:solidFill>
                  <a:srgbClr val="13788B"/>
                </a:solidFill>
                <a:latin typeface="Arial"/>
                <a:cs typeface="Arial"/>
              </a:rPr>
              <a:t> </a:t>
            </a:r>
            <a:r>
              <a:rPr lang="en-US" sz="1600">
                <a:solidFill>
                  <a:srgbClr val="13788B"/>
                </a:solidFill>
                <a:latin typeface="Arial"/>
                <a:cs typeface="Arial"/>
              </a:rPr>
              <a:t>Efficacy.</a:t>
            </a:r>
            <a:r>
              <a:rPr lang="en-US" sz="1600" spc="15">
                <a:solidFill>
                  <a:srgbClr val="13788B"/>
                </a:solidFill>
                <a:latin typeface="Arial"/>
                <a:cs typeface="Arial"/>
              </a:rPr>
              <a:t> C</a:t>
            </a:r>
            <a:r>
              <a:rPr lang="en-US" sz="1600">
                <a:solidFill>
                  <a:srgbClr val="13788B"/>
                </a:solidFill>
                <a:latin typeface="Arial"/>
                <a:cs typeface="Arial"/>
              </a:rPr>
              <a:t>onsumer</a:t>
            </a:r>
            <a:r>
              <a:rPr lang="en-US" sz="1600" spc="-45">
                <a:solidFill>
                  <a:srgbClr val="13788B"/>
                </a:solidFill>
                <a:latin typeface="Arial"/>
                <a:cs typeface="Arial"/>
              </a:rPr>
              <a:t> </a:t>
            </a:r>
            <a:r>
              <a:rPr lang="en-US" sz="1600">
                <a:solidFill>
                  <a:srgbClr val="13788B"/>
                </a:solidFill>
                <a:latin typeface="Arial"/>
                <a:cs typeface="Arial"/>
              </a:rPr>
              <a:t>need to</a:t>
            </a:r>
            <a:r>
              <a:rPr sz="1600" spc="-45">
                <a:solidFill>
                  <a:srgbClr val="13788B"/>
                </a:solidFill>
                <a:latin typeface="Arial"/>
                <a:cs typeface="Arial"/>
              </a:rPr>
              <a:t> </a:t>
            </a:r>
            <a:r>
              <a:rPr sz="1600" b="1">
                <a:solidFill>
                  <a:srgbClr val="13788B"/>
                </a:solidFill>
                <a:latin typeface="Arial"/>
                <a:cs typeface="Arial"/>
              </a:rPr>
              <a:t>"</a:t>
            </a:r>
            <a:r>
              <a:rPr lang="en-US" sz="1600" b="1" i="1">
                <a:solidFill>
                  <a:srgbClr val="13788B"/>
                </a:solidFill>
                <a:latin typeface="Arial"/>
                <a:cs typeface="Arial"/>
              </a:rPr>
              <a:t>feel</a:t>
            </a:r>
            <a:r>
              <a:rPr lang="en-US" sz="1600" b="1" i="1" spc="-35">
                <a:solidFill>
                  <a:srgbClr val="13788B"/>
                </a:solidFill>
                <a:latin typeface="Arial"/>
                <a:cs typeface="Arial"/>
              </a:rPr>
              <a:t> </a:t>
            </a:r>
            <a:r>
              <a:rPr lang="en-US" sz="1600" b="1" i="1">
                <a:solidFill>
                  <a:srgbClr val="13788B"/>
                </a:solidFill>
                <a:latin typeface="Arial"/>
                <a:cs typeface="Arial"/>
              </a:rPr>
              <a:t>the</a:t>
            </a:r>
            <a:r>
              <a:rPr lang="en-US" sz="1600" b="1" i="1" spc="-30">
                <a:solidFill>
                  <a:srgbClr val="13788B"/>
                </a:solidFill>
                <a:latin typeface="Arial"/>
                <a:cs typeface="Arial"/>
              </a:rPr>
              <a:t> </a:t>
            </a:r>
            <a:r>
              <a:rPr lang="en-US" sz="1600" b="1" i="1" spc="-10">
                <a:solidFill>
                  <a:srgbClr val="13788B"/>
                </a:solidFill>
                <a:latin typeface="Arial"/>
                <a:cs typeface="Arial"/>
              </a:rPr>
              <a:t>effect"</a:t>
            </a:r>
            <a:endParaRPr lang="en-US" sz="1600">
              <a:latin typeface="Arial"/>
              <a:cs typeface="Arial"/>
            </a:endParaRPr>
          </a:p>
        </p:txBody>
      </p:sp>
      <p:sp>
        <p:nvSpPr>
          <p:cNvPr id="5" name="object 5"/>
          <p:cNvSpPr txBox="1"/>
          <p:nvPr/>
        </p:nvSpPr>
        <p:spPr>
          <a:xfrm>
            <a:off x="11630824" y="6637054"/>
            <a:ext cx="481330" cy="177800"/>
          </a:xfrm>
          <a:prstGeom prst="rect">
            <a:avLst/>
          </a:prstGeom>
        </p:spPr>
        <p:txBody>
          <a:bodyPr vert="horz" wrap="square" lIns="0" tIns="12065" rIns="0" bIns="0" rtlCol="0">
            <a:spAutoFit/>
          </a:bodyPr>
          <a:lstStyle/>
          <a:p>
            <a:pPr marL="12700">
              <a:lnSpc>
                <a:spcPct val="100000"/>
              </a:lnSpc>
              <a:spcBef>
                <a:spcPts val="95"/>
              </a:spcBef>
            </a:pPr>
            <a:r>
              <a:rPr sz="1000">
                <a:solidFill>
                  <a:srgbClr val="13788B"/>
                </a:solidFill>
                <a:latin typeface="Arial"/>
                <a:cs typeface="Arial"/>
              </a:rPr>
              <a:t>PAGE</a:t>
            </a:r>
            <a:r>
              <a:rPr sz="1000" spc="-25">
                <a:solidFill>
                  <a:srgbClr val="13788B"/>
                </a:solidFill>
                <a:latin typeface="Arial"/>
                <a:cs typeface="Arial"/>
              </a:rPr>
              <a:t> </a:t>
            </a:r>
            <a:r>
              <a:rPr sz="1000" spc="-50">
                <a:solidFill>
                  <a:srgbClr val="13788B"/>
                </a:solidFill>
                <a:latin typeface="Arial"/>
                <a:cs typeface="Arial"/>
              </a:rPr>
              <a:t>4</a:t>
            </a:r>
            <a:endParaRPr sz="1000">
              <a:latin typeface="Arial"/>
              <a:cs typeface="Arial"/>
            </a:endParaRPr>
          </a:p>
        </p:txBody>
      </p:sp>
      <p:sp>
        <p:nvSpPr>
          <p:cNvPr id="6" name="object 6"/>
          <p:cNvSpPr txBox="1">
            <a:spLocks noGrp="1"/>
          </p:cNvSpPr>
          <p:nvPr>
            <p:ph type="title"/>
          </p:nvPr>
        </p:nvSpPr>
        <p:spPr>
          <a:xfrm>
            <a:off x="398490" y="251724"/>
            <a:ext cx="10515600" cy="1325563"/>
          </a:xfrm>
          <a:prstGeom prst="rect">
            <a:avLst/>
          </a:prstGeom>
        </p:spPr>
        <p:txBody>
          <a:bodyPr vert="horz" wrap="square" lIns="0" tIns="13335" rIns="0" bIns="0" rtlCol="0">
            <a:spAutoFit/>
          </a:bodyPr>
          <a:lstStyle/>
          <a:p>
            <a:pPr marL="12700">
              <a:lnSpc>
                <a:spcPct val="100000"/>
              </a:lnSpc>
              <a:spcBef>
                <a:spcPts val="105"/>
              </a:spcBef>
            </a:pPr>
            <a:r>
              <a:rPr sz="3200">
                <a:solidFill>
                  <a:srgbClr val="13788B"/>
                </a:solidFill>
              </a:rPr>
              <a:t>Platforms</a:t>
            </a:r>
            <a:r>
              <a:rPr sz="3200" spc="-60">
                <a:solidFill>
                  <a:srgbClr val="13788B"/>
                </a:solidFill>
              </a:rPr>
              <a:t> </a:t>
            </a:r>
            <a:r>
              <a:rPr sz="3200">
                <a:solidFill>
                  <a:srgbClr val="13788B"/>
                </a:solidFill>
              </a:rPr>
              <a:t>build</a:t>
            </a:r>
            <a:r>
              <a:rPr sz="3200" spc="-55">
                <a:solidFill>
                  <a:srgbClr val="13788B"/>
                </a:solidFill>
              </a:rPr>
              <a:t> </a:t>
            </a:r>
            <a:r>
              <a:rPr sz="3200">
                <a:solidFill>
                  <a:srgbClr val="13788B"/>
                </a:solidFill>
              </a:rPr>
              <a:t>upon</a:t>
            </a:r>
            <a:r>
              <a:rPr sz="3200" spc="-60">
                <a:solidFill>
                  <a:srgbClr val="13788B"/>
                </a:solidFill>
              </a:rPr>
              <a:t> </a:t>
            </a:r>
            <a:r>
              <a:rPr sz="3200">
                <a:solidFill>
                  <a:srgbClr val="13788B"/>
                </a:solidFill>
              </a:rPr>
              <a:t>foundation</a:t>
            </a:r>
            <a:r>
              <a:rPr sz="3200" spc="-55">
                <a:solidFill>
                  <a:srgbClr val="13788B"/>
                </a:solidFill>
              </a:rPr>
              <a:t> </a:t>
            </a:r>
            <a:r>
              <a:rPr sz="3200">
                <a:solidFill>
                  <a:srgbClr val="13788B"/>
                </a:solidFill>
              </a:rPr>
              <a:t>of</a:t>
            </a:r>
            <a:r>
              <a:rPr sz="3200" spc="-55">
                <a:solidFill>
                  <a:srgbClr val="13788B"/>
                </a:solidFill>
              </a:rPr>
              <a:t> </a:t>
            </a:r>
            <a:r>
              <a:rPr sz="3200" spc="-10">
                <a:solidFill>
                  <a:srgbClr val="13788B"/>
                </a:solidFill>
              </a:rPr>
              <a:t>science</a:t>
            </a:r>
            <a:endParaRPr sz="3200"/>
          </a:p>
          <a:p>
            <a:pPr marL="12700">
              <a:lnSpc>
                <a:spcPct val="100000"/>
              </a:lnSpc>
              <a:spcBef>
                <a:spcPts val="35"/>
              </a:spcBef>
            </a:pPr>
            <a:r>
              <a:rPr sz="2000">
                <a:solidFill>
                  <a:srgbClr val="13788B"/>
                </a:solidFill>
              </a:rPr>
              <a:t>Supporting</a:t>
            </a:r>
            <a:r>
              <a:rPr sz="2000" spc="-40">
                <a:solidFill>
                  <a:srgbClr val="13788B"/>
                </a:solidFill>
              </a:rPr>
              <a:t> </a:t>
            </a:r>
            <a:r>
              <a:rPr sz="2000">
                <a:solidFill>
                  <a:srgbClr val="13788B"/>
                </a:solidFill>
              </a:rPr>
              <a:t>specific</a:t>
            </a:r>
            <a:r>
              <a:rPr sz="2000" spc="-30">
                <a:solidFill>
                  <a:srgbClr val="13788B"/>
                </a:solidFill>
              </a:rPr>
              <a:t> </a:t>
            </a:r>
            <a:r>
              <a:rPr sz="2000">
                <a:solidFill>
                  <a:srgbClr val="13788B"/>
                </a:solidFill>
              </a:rPr>
              <a:t>needs</a:t>
            </a:r>
            <a:r>
              <a:rPr sz="2000" spc="-35">
                <a:solidFill>
                  <a:srgbClr val="13788B"/>
                </a:solidFill>
              </a:rPr>
              <a:t> </a:t>
            </a:r>
            <a:r>
              <a:rPr sz="2000">
                <a:solidFill>
                  <a:srgbClr val="13788B"/>
                </a:solidFill>
              </a:rPr>
              <a:t>states</a:t>
            </a:r>
            <a:r>
              <a:rPr sz="2000" spc="-30">
                <a:solidFill>
                  <a:srgbClr val="13788B"/>
                </a:solidFill>
              </a:rPr>
              <a:t> </a:t>
            </a:r>
            <a:r>
              <a:rPr sz="2000">
                <a:solidFill>
                  <a:srgbClr val="13788B"/>
                </a:solidFill>
              </a:rPr>
              <a:t>of</a:t>
            </a:r>
            <a:r>
              <a:rPr sz="2000" spc="-30">
                <a:solidFill>
                  <a:srgbClr val="13788B"/>
                </a:solidFill>
              </a:rPr>
              <a:t> </a:t>
            </a:r>
            <a:r>
              <a:rPr sz="2000">
                <a:solidFill>
                  <a:srgbClr val="13788B"/>
                </a:solidFill>
              </a:rPr>
              <a:t>the</a:t>
            </a:r>
            <a:r>
              <a:rPr sz="2000" spc="-25">
                <a:solidFill>
                  <a:srgbClr val="13788B"/>
                </a:solidFill>
              </a:rPr>
              <a:t> </a:t>
            </a:r>
            <a:r>
              <a:rPr sz="2000">
                <a:solidFill>
                  <a:srgbClr val="13788B"/>
                </a:solidFill>
              </a:rPr>
              <a:t>target</a:t>
            </a:r>
            <a:r>
              <a:rPr sz="2000" spc="-40">
                <a:solidFill>
                  <a:srgbClr val="13788B"/>
                </a:solidFill>
              </a:rPr>
              <a:t> </a:t>
            </a:r>
            <a:r>
              <a:rPr sz="2000" spc="-10">
                <a:solidFill>
                  <a:srgbClr val="13788B"/>
                </a:solidFill>
              </a:rPr>
              <a:t>population</a:t>
            </a:r>
            <a:endParaRPr sz="2000"/>
          </a:p>
        </p:txBody>
      </p:sp>
      <p:sp>
        <p:nvSpPr>
          <p:cNvPr id="7" name="object 7"/>
          <p:cNvSpPr txBox="1"/>
          <p:nvPr/>
        </p:nvSpPr>
        <p:spPr>
          <a:xfrm>
            <a:off x="1537894" y="2074478"/>
            <a:ext cx="1700346"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Font typeface="Arial" panose="020B0604020202020204" pitchFamily="34" charset="0"/>
              <a:buChar char="•"/>
              <a:tabLst>
                <a:tab pos="299085" algn="l"/>
              </a:tabLst>
            </a:pPr>
            <a:r>
              <a:rPr lang="en-US" sz="1400" spc="-20">
                <a:solidFill>
                  <a:srgbClr val="13788B"/>
                </a:solidFill>
                <a:latin typeface="Arial"/>
                <a:cs typeface="Arial"/>
              </a:rPr>
              <a:t>stress</a:t>
            </a:r>
          </a:p>
          <a:p>
            <a:pPr marL="298450" indent="-285750">
              <a:lnSpc>
                <a:spcPct val="100000"/>
              </a:lnSpc>
              <a:spcBef>
                <a:spcPts val="100"/>
              </a:spcBef>
              <a:buClr>
                <a:srgbClr val="7BFF5E"/>
              </a:buClr>
              <a:buFont typeface="Arial" panose="020B0604020202020204" pitchFamily="34" charset="0"/>
              <a:buChar char="•"/>
              <a:tabLst>
                <a:tab pos="299085" algn="l"/>
              </a:tabLst>
            </a:pPr>
            <a:r>
              <a:rPr lang="en-US" sz="1400" spc="-20">
                <a:solidFill>
                  <a:srgbClr val="13788B"/>
                </a:solidFill>
                <a:latin typeface="Arial"/>
                <a:cs typeface="Arial"/>
              </a:rPr>
              <a:t>mood</a:t>
            </a:r>
          </a:p>
          <a:p>
            <a:pPr marL="298450" indent="-285750">
              <a:lnSpc>
                <a:spcPct val="100000"/>
              </a:lnSpc>
              <a:spcBef>
                <a:spcPts val="100"/>
              </a:spcBef>
              <a:buClr>
                <a:srgbClr val="7BFF5E"/>
              </a:buClr>
              <a:buFont typeface="Arial" panose="020B0604020202020204" pitchFamily="34" charset="0"/>
              <a:buChar char="•"/>
              <a:tabLst>
                <a:tab pos="299085" algn="l"/>
              </a:tabLst>
            </a:pPr>
            <a:r>
              <a:rPr lang="en-US" sz="1400" spc="-20">
                <a:solidFill>
                  <a:srgbClr val="13788B"/>
                </a:solidFill>
                <a:latin typeface="Arial"/>
                <a:cs typeface="Arial"/>
              </a:rPr>
              <a:t>sleep</a:t>
            </a:r>
            <a:endParaRPr lang="en-US" sz="1400">
              <a:latin typeface="Arial"/>
              <a:cs typeface="Arial"/>
            </a:endParaRPr>
          </a:p>
        </p:txBody>
      </p:sp>
      <p:sp>
        <p:nvSpPr>
          <p:cNvPr id="8" name="object 8"/>
          <p:cNvSpPr txBox="1"/>
          <p:nvPr/>
        </p:nvSpPr>
        <p:spPr>
          <a:xfrm>
            <a:off x="1506923" y="1820689"/>
            <a:ext cx="2010410" cy="227626"/>
          </a:xfrm>
          <a:prstGeom prst="rect">
            <a:avLst/>
          </a:prstGeom>
        </p:spPr>
        <p:txBody>
          <a:bodyPr vert="horz" wrap="square" lIns="0" tIns="12065" rIns="0" bIns="0" rtlCol="0">
            <a:spAutoFit/>
          </a:bodyPr>
          <a:lstStyle/>
          <a:p>
            <a:pPr marL="12700">
              <a:lnSpc>
                <a:spcPct val="100000"/>
              </a:lnSpc>
              <a:spcBef>
                <a:spcPts val="95"/>
              </a:spcBef>
            </a:pPr>
            <a:r>
              <a:rPr lang="en-US" sz="1400" b="1" spc="-45">
                <a:solidFill>
                  <a:srgbClr val="13788B"/>
                </a:solidFill>
                <a:latin typeface="Arial"/>
                <a:cs typeface="Arial"/>
              </a:rPr>
              <a:t>GUT-</a:t>
            </a:r>
            <a:r>
              <a:rPr lang="en-US" sz="1400" b="1">
                <a:solidFill>
                  <a:srgbClr val="13788B"/>
                </a:solidFill>
                <a:latin typeface="Arial"/>
                <a:cs typeface="Arial"/>
              </a:rPr>
              <a:t>BRAIN</a:t>
            </a:r>
            <a:r>
              <a:rPr lang="en-US" sz="1400" b="1" spc="20">
                <a:solidFill>
                  <a:srgbClr val="13788B"/>
                </a:solidFill>
                <a:latin typeface="Arial"/>
                <a:cs typeface="Arial"/>
              </a:rPr>
              <a:t> </a:t>
            </a:r>
            <a:r>
              <a:rPr lang="en-US" sz="1400" b="1" spc="-10">
                <a:solidFill>
                  <a:srgbClr val="13788B"/>
                </a:solidFill>
                <a:latin typeface="Arial"/>
                <a:cs typeface="Arial"/>
              </a:rPr>
              <a:t>HEALTH</a:t>
            </a:r>
            <a:endParaRPr lang="en-US" sz="1400">
              <a:latin typeface="Arial"/>
              <a:cs typeface="Arial"/>
            </a:endParaRPr>
          </a:p>
        </p:txBody>
      </p:sp>
      <p:sp>
        <p:nvSpPr>
          <p:cNvPr id="10" name="object 10"/>
          <p:cNvSpPr txBox="1"/>
          <p:nvPr/>
        </p:nvSpPr>
        <p:spPr>
          <a:xfrm>
            <a:off x="9047464" y="2041291"/>
            <a:ext cx="2463720"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a:solidFill>
                  <a:srgbClr val="13788B"/>
                </a:solidFill>
                <a:latin typeface="Arial"/>
                <a:cs typeface="Arial"/>
              </a:rPr>
              <a:t>joint</a:t>
            </a:r>
            <a:r>
              <a:rPr lang="en-US" sz="1400" spc="-10">
                <a:solidFill>
                  <a:srgbClr val="13788B"/>
                </a:solidFill>
                <a:latin typeface="Arial"/>
                <a:cs typeface="Arial"/>
              </a:rPr>
              <a:t> health</a:t>
            </a: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a:latin typeface="Arial"/>
                <a:cs typeface="Arial"/>
              </a:rPr>
              <a:t>I</a:t>
            </a:r>
            <a:r>
              <a:rPr lang="en-US" sz="1400" spc="-10">
                <a:solidFill>
                  <a:srgbClr val="13788B"/>
                </a:solidFill>
                <a:latin typeface="Arial"/>
                <a:cs typeface="Arial"/>
              </a:rPr>
              <a:t>nflammation</a:t>
            </a: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spc="-10">
                <a:latin typeface="Arial"/>
                <a:cs typeface="Arial"/>
              </a:rPr>
              <a:t>m</a:t>
            </a:r>
            <a:r>
              <a:rPr lang="en-US" sz="1400">
                <a:solidFill>
                  <a:srgbClr val="13788B"/>
                </a:solidFill>
                <a:latin typeface="Arial"/>
                <a:cs typeface="Arial"/>
              </a:rPr>
              <a:t>uscle</a:t>
            </a:r>
            <a:r>
              <a:rPr lang="en-US" sz="1400" spc="-25">
                <a:solidFill>
                  <a:srgbClr val="13788B"/>
                </a:solidFill>
                <a:latin typeface="Arial"/>
                <a:cs typeface="Arial"/>
              </a:rPr>
              <a:t> </a:t>
            </a:r>
            <a:r>
              <a:rPr lang="en-US" sz="1400" spc="-10">
                <a:solidFill>
                  <a:srgbClr val="13788B"/>
                </a:solidFill>
                <a:latin typeface="Arial"/>
                <a:cs typeface="Arial"/>
              </a:rPr>
              <a:t>maintenance</a:t>
            </a:r>
            <a:endParaRPr lang="en-US" sz="1400">
              <a:latin typeface="Arial"/>
              <a:cs typeface="Arial"/>
            </a:endParaRPr>
          </a:p>
        </p:txBody>
      </p:sp>
      <p:sp>
        <p:nvSpPr>
          <p:cNvPr id="11" name="object 11"/>
          <p:cNvSpPr txBox="1"/>
          <p:nvPr/>
        </p:nvSpPr>
        <p:spPr>
          <a:xfrm>
            <a:off x="9047464" y="1770448"/>
            <a:ext cx="1672589" cy="227626"/>
          </a:xfrm>
          <a:prstGeom prst="rect">
            <a:avLst/>
          </a:prstGeom>
        </p:spPr>
        <p:txBody>
          <a:bodyPr vert="horz" wrap="square" lIns="0" tIns="12065" rIns="0" bIns="0" rtlCol="0" anchor="t">
            <a:spAutoFit/>
          </a:bodyPr>
          <a:lstStyle/>
          <a:p>
            <a:pPr marL="12700">
              <a:spcBef>
                <a:spcPts val="95"/>
              </a:spcBef>
            </a:pPr>
            <a:r>
              <a:rPr lang="en-US" sz="1400" b="1" spc="-25" dirty="0">
                <a:solidFill>
                  <a:srgbClr val="13788B"/>
                </a:solidFill>
                <a:latin typeface="Arial"/>
                <a:cs typeface="Arial"/>
              </a:rPr>
              <a:t>HEALTHLY AGING</a:t>
            </a:r>
          </a:p>
        </p:txBody>
      </p:sp>
      <p:sp>
        <p:nvSpPr>
          <p:cNvPr id="13" name="object 13"/>
          <p:cNvSpPr txBox="1"/>
          <p:nvPr/>
        </p:nvSpPr>
        <p:spPr>
          <a:xfrm>
            <a:off x="5180759" y="3606270"/>
            <a:ext cx="2154230" cy="659155"/>
          </a:xfrm>
          <a:prstGeom prst="rect">
            <a:avLst/>
          </a:prstGeom>
        </p:spPr>
        <p:txBody>
          <a:bodyPr vert="horz" wrap="square" lIns="0" tIns="12700" rIns="0" bIns="0" rtlCol="0">
            <a:spAutoFit/>
          </a:bodyPr>
          <a:lstStyle/>
          <a:p>
            <a:pPr marL="299085" indent="-286385">
              <a:lnSpc>
                <a:spcPct val="100000"/>
              </a:lnSpc>
              <a:spcBef>
                <a:spcPts val="100"/>
              </a:spcBef>
              <a:buClr>
                <a:srgbClr val="7BFF5E"/>
              </a:buClr>
              <a:buSzPct val="116666"/>
              <a:buChar char="•"/>
              <a:tabLst>
                <a:tab pos="299085" algn="l"/>
              </a:tabLst>
            </a:pPr>
            <a:r>
              <a:rPr lang="en-US" sz="1400">
                <a:solidFill>
                  <a:srgbClr val="13788B"/>
                </a:solidFill>
                <a:latin typeface="Arial"/>
                <a:cs typeface="Arial"/>
              </a:rPr>
              <a:t>healthy</a:t>
            </a:r>
            <a:r>
              <a:rPr lang="en-US" sz="1400" spc="-45">
                <a:solidFill>
                  <a:srgbClr val="13788B"/>
                </a:solidFill>
                <a:latin typeface="Arial"/>
                <a:cs typeface="Arial"/>
              </a:rPr>
              <a:t> </a:t>
            </a:r>
            <a:r>
              <a:rPr lang="en-US" sz="1400" spc="-10">
                <a:solidFill>
                  <a:srgbClr val="13788B"/>
                </a:solidFill>
                <a:latin typeface="Arial"/>
                <a:cs typeface="Arial"/>
              </a:rPr>
              <a:t>weight</a:t>
            </a:r>
            <a:endParaRPr lang="en-US" sz="1400">
              <a:latin typeface="Arial"/>
              <a:cs typeface="Arial"/>
            </a:endParaRPr>
          </a:p>
          <a:p>
            <a:pPr marL="299085" indent="-286385">
              <a:lnSpc>
                <a:spcPct val="100000"/>
              </a:lnSpc>
              <a:buClr>
                <a:srgbClr val="7BFF5E"/>
              </a:buClr>
              <a:buSzPct val="116666"/>
              <a:buChar char="•"/>
              <a:tabLst>
                <a:tab pos="299085" algn="l"/>
              </a:tabLst>
            </a:pPr>
            <a:r>
              <a:rPr lang="en-US" sz="1400">
                <a:solidFill>
                  <a:srgbClr val="13788B"/>
                </a:solidFill>
                <a:latin typeface="Arial"/>
                <a:cs typeface="Arial"/>
              </a:rPr>
              <a:t>blood</a:t>
            </a:r>
            <a:r>
              <a:rPr lang="en-US" sz="1400" spc="-35">
                <a:solidFill>
                  <a:srgbClr val="13788B"/>
                </a:solidFill>
                <a:latin typeface="Arial"/>
                <a:cs typeface="Arial"/>
              </a:rPr>
              <a:t> </a:t>
            </a:r>
            <a:r>
              <a:rPr lang="en-US" sz="1400" spc="-10">
                <a:solidFill>
                  <a:srgbClr val="13788B"/>
                </a:solidFill>
                <a:latin typeface="Arial"/>
                <a:cs typeface="Arial"/>
              </a:rPr>
              <a:t>glucose</a:t>
            </a:r>
            <a:endParaRPr lang="en-US" sz="1400">
              <a:latin typeface="Arial"/>
              <a:cs typeface="Arial"/>
            </a:endParaRPr>
          </a:p>
          <a:p>
            <a:pPr marL="299085" indent="-286385">
              <a:lnSpc>
                <a:spcPct val="100000"/>
              </a:lnSpc>
              <a:buClr>
                <a:srgbClr val="7BFF5E"/>
              </a:buClr>
              <a:buSzPct val="116666"/>
              <a:buChar char="•"/>
              <a:tabLst>
                <a:tab pos="299085" algn="l"/>
              </a:tabLst>
            </a:pPr>
            <a:r>
              <a:rPr lang="en-US" sz="1400" spc="-10">
                <a:solidFill>
                  <a:srgbClr val="13788B"/>
                </a:solidFill>
                <a:latin typeface="Arial"/>
                <a:cs typeface="Arial"/>
              </a:rPr>
              <a:t>satiety</a:t>
            </a:r>
            <a:endParaRPr lang="en-US" sz="1400">
              <a:latin typeface="Arial"/>
              <a:cs typeface="Arial"/>
            </a:endParaRPr>
          </a:p>
        </p:txBody>
      </p:sp>
      <p:sp>
        <p:nvSpPr>
          <p:cNvPr id="14" name="object 14"/>
          <p:cNvSpPr txBox="1"/>
          <p:nvPr/>
        </p:nvSpPr>
        <p:spPr>
          <a:xfrm>
            <a:off x="5180759" y="3367480"/>
            <a:ext cx="2362200" cy="227626"/>
          </a:xfrm>
          <a:prstGeom prst="rect">
            <a:avLst/>
          </a:prstGeom>
        </p:spPr>
        <p:txBody>
          <a:bodyPr vert="horz" wrap="square" lIns="0" tIns="12065" rIns="0" bIns="0" rtlCol="0">
            <a:spAutoFit/>
          </a:bodyPr>
          <a:lstStyle/>
          <a:p>
            <a:pPr marL="12700">
              <a:lnSpc>
                <a:spcPct val="100000"/>
              </a:lnSpc>
              <a:spcBef>
                <a:spcPts val="95"/>
              </a:spcBef>
            </a:pPr>
            <a:r>
              <a:rPr lang="en-US" sz="1400" b="1" spc="-20">
                <a:solidFill>
                  <a:srgbClr val="13788B"/>
                </a:solidFill>
                <a:latin typeface="Arial"/>
                <a:cs typeface="Arial"/>
              </a:rPr>
              <a:t>HEALTHY</a:t>
            </a:r>
            <a:r>
              <a:rPr lang="en-US" sz="1400" b="1" spc="-45">
                <a:solidFill>
                  <a:srgbClr val="13788B"/>
                </a:solidFill>
                <a:latin typeface="Arial"/>
                <a:cs typeface="Arial"/>
              </a:rPr>
              <a:t> </a:t>
            </a:r>
            <a:r>
              <a:rPr lang="en-US" sz="1400" b="1" spc="-10">
                <a:solidFill>
                  <a:srgbClr val="13788B"/>
                </a:solidFill>
                <a:latin typeface="Arial"/>
                <a:cs typeface="Arial"/>
              </a:rPr>
              <a:t>METABOLISM</a:t>
            </a:r>
            <a:endParaRPr lang="en-US" sz="1400">
              <a:latin typeface="Arial"/>
              <a:cs typeface="Arial"/>
            </a:endParaRPr>
          </a:p>
        </p:txBody>
      </p:sp>
      <p:sp>
        <p:nvSpPr>
          <p:cNvPr id="17" name="object 17"/>
          <p:cNvSpPr txBox="1"/>
          <p:nvPr/>
        </p:nvSpPr>
        <p:spPr>
          <a:xfrm>
            <a:off x="5180759" y="1831659"/>
            <a:ext cx="2032000" cy="227626"/>
          </a:xfrm>
          <a:prstGeom prst="rect">
            <a:avLst/>
          </a:prstGeom>
        </p:spPr>
        <p:txBody>
          <a:bodyPr vert="horz" wrap="square" lIns="0" tIns="12065" rIns="0" bIns="0" rtlCol="0">
            <a:spAutoFit/>
          </a:bodyPr>
          <a:lstStyle>
            <a:defPPr>
              <a:defRPr lang="en-US"/>
            </a:defPPr>
            <a:lvl1pPr marL="12700">
              <a:lnSpc>
                <a:spcPct val="100000"/>
              </a:lnSpc>
              <a:spcBef>
                <a:spcPts val="95"/>
              </a:spcBef>
              <a:defRPr sz="1400" b="1" spc="-45">
                <a:solidFill>
                  <a:srgbClr val="13788B"/>
                </a:solidFill>
                <a:latin typeface="Arial"/>
                <a:cs typeface="Arial"/>
              </a:defRPr>
            </a:lvl1pPr>
          </a:lstStyle>
          <a:p>
            <a:r>
              <a:rPr lang="en-US"/>
              <a:t>SPORTS RECOVERY</a:t>
            </a:r>
          </a:p>
        </p:txBody>
      </p:sp>
      <p:sp>
        <p:nvSpPr>
          <p:cNvPr id="18" name="object 18"/>
          <p:cNvSpPr txBox="1"/>
          <p:nvPr/>
        </p:nvSpPr>
        <p:spPr>
          <a:xfrm>
            <a:off x="5180759" y="2074478"/>
            <a:ext cx="3866705"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SzPct val="116666"/>
              <a:buFont typeface="Arial" panose="020B0604020202020204" pitchFamily="34" charset="0"/>
              <a:buChar char="•"/>
              <a:tabLst>
                <a:tab pos="184150" algn="l"/>
              </a:tabLst>
            </a:pPr>
            <a:r>
              <a:rPr lang="en-US" sz="1400">
                <a:solidFill>
                  <a:srgbClr val="13788B"/>
                </a:solidFill>
                <a:latin typeface="Arial"/>
                <a:cs typeface="Arial"/>
              </a:rPr>
              <a:t>gut </a:t>
            </a:r>
            <a:r>
              <a:rPr lang="en-US" sz="1400" spc="-10">
                <a:solidFill>
                  <a:srgbClr val="13788B"/>
                </a:solidFill>
                <a:latin typeface="Arial"/>
                <a:cs typeface="Arial"/>
              </a:rPr>
              <a:t>permeability</a:t>
            </a:r>
          </a:p>
          <a:p>
            <a:pPr marL="298450" indent="-285750">
              <a:lnSpc>
                <a:spcPct val="100000"/>
              </a:lnSpc>
              <a:spcBef>
                <a:spcPts val="100"/>
              </a:spcBef>
              <a:buClr>
                <a:srgbClr val="7BFF5E"/>
              </a:buClr>
              <a:buSzPct val="116666"/>
              <a:buFont typeface="Arial" panose="020B0604020202020204" pitchFamily="34" charset="0"/>
              <a:buChar char="•"/>
              <a:tabLst>
                <a:tab pos="184150" algn="l"/>
              </a:tabLst>
            </a:pPr>
            <a:r>
              <a:rPr lang="en-US" sz="1400" spc="-10">
                <a:solidFill>
                  <a:srgbClr val="13788B"/>
                </a:solidFill>
                <a:latin typeface="Arial"/>
                <a:cs typeface="Arial"/>
              </a:rPr>
              <a:t>soreness</a:t>
            </a:r>
          </a:p>
          <a:p>
            <a:pPr marL="298450" indent="-285750">
              <a:lnSpc>
                <a:spcPct val="100000"/>
              </a:lnSpc>
              <a:spcBef>
                <a:spcPts val="100"/>
              </a:spcBef>
              <a:buClr>
                <a:srgbClr val="7BFF5E"/>
              </a:buClr>
              <a:buSzPct val="116666"/>
              <a:buFont typeface="Arial" panose="020B0604020202020204" pitchFamily="34" charset="0"/>
              <a:buChar char="•"/>
              <a:tabLst>
                <a:tab pos="184150" algn="l"/>
              </a:tabLst>
            </a:pPr>
            <a:r>
              <a:rPr lang="en-US" sz="1400" spc="-10">
                <a:solidFill>
                  <a:srgbClr val="13788B"/>
                </a:solidFill>
                <a:latin typeface="Arial"/>
                <a:cs typeface="Arial"/>
              </a:rPr>
              <a:t>e</a:t>
            </a:r>
            <a:r>
              <a:rPr lang="en-US" sz="1400">
                <a:solidFill>
                  <a:srgbClr val="13788B"/>
                </a:solidFill>
                <a:latin typeface="Arial"/>
                <a:cs typeface="Arial"/>
              </a:rPr>
              <a:t>nergy/</a:t>
            </a:r>
            <a:r>
              <a:rPr lang="en-US" sz="1400" spc="-10">
                <a:solidFill>
                  <a:srgbClr val="13788B"/>
                </a:solidFill>
                <a:latin typeface="Arial"/>
                <a:cs typeface="Arial"/>
              </a:rPr>
              <a:t>stamina</a:t>
            </a:r>
            <a:endParaRPr lang="en-US" sz="1400">
              <a:latin typeface="Arial"/>
              <a:cs typeface="Arial"/>
            </a:endParaRPr>
          </a:p>
        </p:txBody>
      </p:sp>
      <p:sp>
        <p:nvSpPr>
          <p:cNvPr id="19" name="object 19"/>
          <p:cNvSpPr txBox="1"/>
          <p:nvPr/>
        </p:nvSpPr>
        <p:spPr>
          <a:xfrm>
            <a:off x="1506923" y="3367480"/>
            <a:ext cx="1805939" cy="227626"/>
          </a:xfrm>
          <a:prstGeom prst="rect">
            <a:avLst/>
          </a:prstGeom>
        </p:spPr>
        <p:txBody>
          <a:bodyPr vert="horz" wrap="square" lIns="0" tIns="12065" rIns="0" bIns="0" rtlCol="0">
            <a:spAutoFit/>
          </a:bodyPr>
          <a:lstStyle/>
          <a:p>
            <a:pPr marL="12700">
              <a:lnSpc>
                <a:spcPct val="100000"/>
              </a:lnSpc>
              <a:spcBef>
                <a:spcPts val="95"/>
              </a:spcBef>
            </a:pPr>
            <a:r>
              <a:rPr lang="en-US" sz="1400" b="1" spc="-20">
                <a:solidFill>
                  <a:srgbClr val="13788B"/>
                </a:solidFill>
                <a:latin typeface="Arial"/>
                <a:cs typeface="Arial"/>
              </a:rPr>
              <a:t>WOMENS</a:t>
            </a:r>
            <a:r>
              <a:rPr lang="en-US" sz="1400" b="1" spc="-50">
                <a:solidFill>
                  <a:srgbClr val="13788B"/>
                </a:solidFill>
                <a:latin typeface="Arial"/>
                <a:cs typeface="Arial"/>
              </a:rPr>
              <a:t> </a:t>
            </a:r>
            <a:r>
              <a:rPr lang="en-US" sz="1400" b="1" spc="-10">
                <a:solidFill>
                  <a:srgbClr val="13788B"/>
                </a:solidFill>
                <a:latin typeface="Arial"/>
                <a:cs typeface="Arial"/>
              </a:rPr>
              <a:t>HEALTH</a:t>
            </a:r>
            <a:endParaRPr lang="en-US" sz="1400">
              <a:latin typeface="Arial"/>
              <a:cs typeface="Arial"/>
            </a:endParaRPr>
          </a:p>
        </p:txBody>
      </p:sp>
      <p:sp>
        <p:nvSpPr>
          <p:cNvPr id="20" name="object 20"/>
          <p:cNvSpPr txBox="1"/>
          <p:nvPr/>
        </p:nvSpPr>
        <p:spPr>
          <a:xfrm>
            <a:off x="1454126" y="3651148"/>
            <a:ext cx="1805939" cy="659155"/>
          </a:xfrm>
          <a:prstGeom prst="rect">
            <a:avLst/>
          </a:prstGeom>
        </p:spPr>
        <p:txBody>
          <a:bodyPr vert="horz" wrap="square" lIns="0" tIns="12700" rIns="0" bIns="0" rtlCol="0">
            <a:spAutoFit/>
          </a:bodyPr>
          <a:lstStyle/>
          <a:p>
            <a:pPr marL="184150" indent="-171450">
              <a:lnSpc>
                <a:spcPct val="100000"/>
              </a:lnSpc>
              <a:spcBef>
                <a:spcPts val="100"/>
              </a:spcBef>
              <a:buClr>
                <a:srgbClr val="7BFF5E"/>
              </a:buClr>
              <a:buSzPct val="116666"/>
              <a:buChar char="•"/>
              <a:tabLst>
                <a:tab pos="184150" algn="l"/>
              </a:tabLst>
            </a:pPr>
            <a:r>
              <a:rPr lang="en-US" sz="1400">
                <a:solidFill>
                  <a:srgbClr val="1E8196"/>
                </a:solidFill>
                <a:latin typeface="Arial"/>
                <a:cs typeface="Arial"/>
              </a:rPr>
              <a:t>menopausal</a:t>
            </a:r>
            <a:r>
              <a:rPr lang="en-US" sz="1400" spc="-75">
                <a:solidFill>
                  <a:srgbClr val="1E8196"/>
                </a:solidFill>
                <a:latin typeface="Arial"/>
                <a:cs typeface="Arial"/>
              </a:rPr>
              <a:t> </a:t>
            </a:r>
            <a:r>
              <a:rPr lang="en-US" sz="1400" spc="-10">
                <a:solidFill>
                  <a:srgbClr val="1E8196"/>
                </a:solidFill>
                <a:latin typeface="Arial"/>
                <a:cs typeface="Arial"/>
              </a:rPr>
              <a:t>support</a:t>
            </a:r>
            <a:endParaRPr lang="en-US" sz="1400">
              <a:latin typeface="Arial"/>
              <a:cs typeface="Arial"/>
            </a:endParaRPr>
          </a:p>
          <a:p>
            <a:pPr marL="184150" indent="-171450">
              <a:lnSpc>
                <a:spcPct val="100000"/>
              </a:lnSpc>
              <a:buClr>
                <a:srgbClr val="7BFF5E"/>
              </a:buClr>
              <a:buSzPct val="116666"/>
              <a:buChar char="•"/>
              <a:tabLst>
                <a:tab pos="184150" algn="l"/>
              </a:tabLst>
            </a:pPr>
            <a:r>
              <a:rPr lang="en-US" sz="1400" spc="-10">
                <a:solidFill>
                  <a:srgbClr val="1E8196"/>
                </a:solidFill>
                <a:latin typeface="Arial"/>
                <a:cs typeface="Arial"/>
              </a:rPr>
              <a:t>stress/mood</a:t>
            </a:r>
            <a:endParaRPr lang="en-US" sz="1400">
              <a:latin typeface="Arial"/>
              <a:cs typeface="Arial"/>
            </a:endParaRPr>
          </a:p>
          <a:p>
            <a:pPr marL="184150" indent="-171450">
              <a:lnSpc>
                <a:spcPct val="100000"/>
              </a:lnSpc>
              <a:buClr>
                <a:srgbClr val="7BFF5E"/>
              </a:buClr>
              <a:buSzPct val="116666"/>
              <a:buChar char="•"/>
              <a:tabLst>
                <a:tab pos="184150" algn="l"/>
              </a:tabLst>
            </a:pPr>
            <a:r>
              <a:rPr lang="en-US" sz="1400">
                <a:solidFill>
                  <a:srgbClr val="1E8196"/>
                </a:solidFill>
                <a:latin typeface="Arial"/>
                <a:cs typeface="Arial"/>
              </a:rPr>
              <a:t>hormone</a:t>
            </a:r>
            <a:r>
              <a:rPr lang="en-US" sz="1400" spc="-60">
                <a:solidFill>
                  <a:srgbClr val="1E8196"/>
                </a:solidFill>
                <a:latin typeface="Arial"/>
                <a:cs typeface="Arial"/>
              </a:rPr>
              <a:t> </a:t>
            </a:r>
            <a:r>
              <a:rPr lang="en-US" sz="1400" spc="-10">
                <a:solidFill>
                  <a:srgbClr val="1E8196"/>
                </a:solidFill>
                <a:latin typeface="Arial"/>
                <a:cs typeface="Arial"/>
              </a:rPr>
              <a:t>support</a:t>
            </a:r>
            <a:endParaRPr lang="en-US" sz="1400">
              <a:latin typeface="Arial"/>
              <a:cs typeface="Arial"/>
            </a:endParaRPr>
          </a:p>
        </p:txBody>
      </p:sp>
      <p:pic>
        <p:nvPicPr>
          <p:cNvPr id="23" name="Picture 22" descr="A blue brain in a white circle&#10;&#10;AI-generated content may be incorrect.">
            <a:extLst>
              <a:ext uri="{FF2B5EF4-FFF2-40B4-BE49-F238E27FC236}">
                <a16:creationId xmlns:a16="http://schemas.microsoft.com/office/drawing/2014/main" id="{EACADD8E-DC3A-F761-15BB-11FD0E8EA76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77321" y="1772219"/>
            <a:ext cx="1017162" cy="1017162"/>
          </a:xfrm>
          <a:prstGeom prst="rect">
            <a:avLst/>
          </a:prstGeom>
        </p:spPr>
      </p:pic>
      <p:pic>
        <p:nvPicPr>
          <p:cNvPr id="25" name="Picture 24" descr="A logo of a shoe&#10;&#10;AI-generated content may be incorrect.">
            <a:extLst>
              <a:ext uri="{FF2B5EF4-FFF2-40B4-BE49-F238E27FC236}">
                <a16:creationId xmlns:a16="http://schemas.microsoft.com/office/drawing/2014/main" id="{C5AB777B-5CCC-91CF-B5B9-46D5CF9E460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088673" y="1776818"/>
            <a:ext cx="1029548" cy="1029548"/>
          </a:xfrm>
          <a:prstGeom prst="rect">
            <a:avLst/>
          </a:prstGeom>
        </p:spPr>
      </p:pic>
      <p:pic>
        <p:nvPicPr>
          <p:cNvPr id="27" name="Picture 26" descr="A blue line drawing of a hourglass&#10;&#10;AI-generated content may be incorrect.">
            <a:extLst>
              <a:ext uri="{FF2B5EF4-FFF2-40B4-BE49-F238E27FC236}">
                <a16:creationId xmlns:a16="http://schemas.microsoft.com/office/drawing/2014/main" id="{8E35A32F-F5A7-5722-80E3-75099DF5A90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8012184" y="1770703"/>
            <a:ext cx="1018678" cy="1018678"/>
          </a:xfrm>
          <a:prstGeom prst="rect">
            <a:avLst/>
          </a:prstGeom>
        </p:spPr>
      </p:pic>
      <p:pic>
        <p:nvPicPr>
          <p:cNvPr id="29" name="Picture 28" descr="A blue line drawing of a person&#10;&#10;AI-generated content may be incorrect.">
            <a:extLst>
              <a:ext uri="{FF2B5EF4-FFF2-40B4-BE49-F238E27FC236}">
                <a16:creationId xmlns:a16="http://schemas.microsoft.com/office/drawing/2014/main" id="{8F2E5646-6BA5-E2EF-FE6B-65C763C7EEC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375805" y="3380513"/>
            <a:ext cx="1018678" cy="1018678"/>
          </a:xfrm>
          <a:prstGeom prst="rect">
            <a:avLst/>
          </a:prstGeom>
        </p:spPr>
      </p:pic>
      <p:pic>
        <p:nvPicPr>
          <p:cNvPr id="31" name="Picture 30" descr="A logo of a fire flame&#10;&#10;AI-generated content may be incorrect.">
            <a:extLst>
              <a:ext uri="{FF2B5EF4-FFF2-40B4-BE49-F238E27FC236}">
                <a16:creationId xmlns:a16="http://schemas.microsoft.com/office/drawing/2014/main" id="{40A17611-C340-EC19-E321-0FFC5402434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p:blipFill>
        <p:spPr>
          <a:xfrm>
            <a:off x="4088673" y="3396464"/>
            <a:ext cx="1029548" cy="1029548"/>
          </a:xfrm>
          <a:prstGeom prst="rect">
            <a:avLst/>
          </a:prstGeom>
        </p:spPr>
      </p:pic>
      <p:pic>
        <p:nvPicPr>
          <p:cNvPr id="33" name="Picture 32" descr="A logo of a dog with a leash&#10;&#10;AI-generated content may be incorrect.">
            <a:extLst>
              <a:ext uri="{FF2B5EF4-FFF2-40B4-BE49-F238E27FC236}">
                <a16:creationId xmlns:a16="http://schemas.microsoft.com/office/drawing/2014/main" id="{860AD2A0-E8DC-AA48-5A12-AF699870FE74}"/>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40000"/>
                    </a14:imgEffect>
                  </a14:imgLayer>
                </a14:imgProps>
              </a:ext>
            </a:extLst>
          </a:blip>
          <a:stretch>
            <a:fillRect/>
          </a:stretch>
        </p:blipFill>
        <p:spPr>
          <a:xfrm>
            <a:off x="8012184" y="3396464"/>
            <a:ext cx="1018678" cy="1018678"/>
          </a:xfrm>
          <a:prstGeom prst="rect">
            <a:avLst/>
          </a:prstGeom>
        </p:spPr>
      </p:pic>
      <p:sp>
        <p:nvSpPr>
          <p:cNvPr id="22" name="object 11">
            <a:extLst>
              <a:ext uri="{FF2B5EF4-FFF2-40B4-BE49-F238E27FC236}">
                <a16:creationId xmlns:a16="http://schemas.microsoft.com/office/drawing/2014/main" id="{0B24F2A2-6DF4-1AFA-E52C-B9C4C3C7E549}"/>
              </a:ext>
            </a:extLst>
          </p:cNvPr>
          <p:cNvSpPr txBox="1"/>
          <p:nvPr/>
        </p:nvSpPr>
        <p:spPr>
          <a:xfrm>
            <a:off x="9030862" y="3367480"/>
            <a:ext cx="2225782" cy="227626"/>
          </a:xfrm>
          <a:prstGeom prst="rect">
            <a:avLst/>
          </a:prstGeom>
        </p:spPr>
        <p:txBody>
          <a:bodyPr vert="horz" wrap="square" lIns="0" tIns="12065" rIns="0" bIns="0" rtlCol="0">
            <a:spAutoFit/>
          </a:bodyPr>
          <a:lstStyle/>
          <a:p>
            <a:pPr marL="12700">
              <a:lnSpc>
                <a:spcPct val="100000"/>
              </a:lnSpc>
              <a:spcBef>
                <a:spcPts val="95"/>
              </a:spcBef>
            </a:pPr>
            <a:r>
              <a:rPr lang="en-US" sz="1400" b="1" spc="-25">
                <a:solidFill>
                  <a:srgbClr val="13788B"/>
                </a:solidFill>
                <a:latin typeface="Arial"/>
                <a:cs typeface="Arial"/>
              </a:rPr>
              <a:t>COMPANION ANIMAL</a:t>
            </a:r>
            <a:endParaRPr sz="1400">
              <a:latin typeface="Arial"/>
              <a:cs typeface="Arial"/>
            </a:endParaRPr>
          </a:p>
        </p:txBody>
      </p:sp>
      <p:sp>
        <p:nvSpPr>
          <p:cNvPr id="24" name="object 10">
            <a:extLst>
              <a:ext uri="{FF2B5EF4-FFF2-40B4-BE49-F238E27FC236}">
                <a16:creationId xmlns:a16="http://schemas.microsoft.com/office/drawing/2014/main" id="{204C16A8-9246-0B57-2689-2757965851CD}"/>
              </a:ext>
            </a:extLst>
          </p:cNvPr>
          <p:cNvSpPr txBox="1"/>
          <p:nvPr/>
        </p:nvSpPr>
        <p:spPr>
          <a:xfrm>
            <a:off x="9047464" y="3638323"/>
            <a:ext cx="2463720"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spc="-10">
                <a:solidFill>
                  <a:srgbClr val="13788B"/>
                </a:solidFill>
                <a:latin typeface="Arial"/>
                <a:cs typeface="Arial"/>
              </a:rPr>
              <a:t>anxiety</a:t>
            </a: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a:latin typeface="Arial"/>
                <a:cs typeface="Arial"/>
              </a:rPr>
              <a:t>aggression</a:t>
            </a:r>
            <a:endParaRPr lang="en-US" sz="1400" spc="-10">
              <a:solidFill>
                <a:srgbClr val="13788B"/>
              </a:solidFill>
              <a:latin typeface="Arial"/>
              <a:cs typeface="Arial"/>
            </a:endParaRP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spc="-10">
                <a:latin typeface="Arial"/>
                <a:cs typeface="Arial"/>
              </a:rPr>
              <a:t>sleep </a:t>
            </a:r>
            <a:endParaRPr sz="1400">
              <a:latin typeface="Arial"/>
              <a:cs typeface="Arial"/>
            </a:endParaRPr>
          </a:p>
        </p:txBody>
      </p:sp>
      <p:cxnSp>
        <p:nvCxnSpPr>
          <p:cNvPr id="30" name="Straight Connector 29">
            <a:extLst>
              <a:ext uri="{FF2B5EF4-FFF2-40B4-BE49-F238E27FC236}">
                <a16:creationId xmlns:a16="http://schemas.microsoft.com/office/drawing/2014/main" id="{96334BD2-8F8F-8C46-1F4E-E2A88FF07BAC}"/>
              </a:ext>
            </a:extLst>
          </p:cNvPr>
          <p:cNvCxnSpPr>
            <a:cxnSpLocks/>
          </p:cNvCxnSpPr>
          <p:nvPr/>
        </p:nvCxnSpPr>
        <p:spPr>
          <a:xfrm>
            <a:off x="266673" y="4789377"/>
            <a:ext cx="0" cy="126701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and orange circle and lines&#10;&#10;Description automatically generated with medium confidence">
            <a:extLst>
              <a:ext uri="{FF2B5EF4-FFF2-40B4-BE49-F238E27FC236}">
                <a16:creationId xmlns:a16="http://schemas.microsoft.com/office/drawing/2014/main" id="{9A148CFF-340C-BF4C-55CB-EA3209985F2D}"/>
              </a:ext>
            </a:extLst>
          </p:cNvPr>
          <p:cNvPicPr>
            <a:picLocks noChangeAspect="1"/>
          </p:cNvPicPr>
          <p:nvPr/>
        </p:nvPicPr>
        <p:blipFill>
          <a:blip r:embed="rId3">
            <a:alphaModFix amt="50000"/>
          </a:blip>
          <a:srcRect l="2925" t="20277" r="2229" b="20278"/>
          <a:stretch/>
        </p:blipFill>
        <p:spPr>
          <a:xfrm>
            <a:off x="6299200" y="1351175"/>
            <a:ext cx="4267200" cy="4079654"/>
          </a:xfrm>
          <a:prstGeom prst="rect">
            <a:avLst/>
          </a:prstGeom>
        </p:spPr>
      </p:pic>
      <p:sp>
        <p:nvSpPr>
          <p:cNvPr id="15" name="Rounded Rectangle 14">
            <a:extLst>
              <a:ext uri="{FF2B5EF4-FFF2-40B4-BE49-F238E27FC236}">
                <a16:creationId xmlns:a16="http://schemas.microsoft.com/office/drawing/2014/main" id="{CDE5E067-9B1D-2B15-B5DD-F3E4FB9616A7}"/>
              </a:ext>
            </a:extLst>
          </p:cNvPr>
          <p:cNvSpPr/>
          <p:nvPr/>
        </p:nvSpPr>
        <p:spPr>
          <a:xfrm>
            <a:off x="6474655" y="1364728"/>
            <a:ext cx="4074092" cy="3898629"/>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9C4621-1D72-5766-83FA-0CC45A0F3EA4}"/>
              </a:ext>
            </a:extLst>
          </p:cNvPr>
          <p:cNvSpPr>
            <a:spLocks noGrp="1"/>
          </p:cNvSpPr>
          <p:nvPr>
            <p:ph type="title"/>
          </p:nvPr>
        </p:nvSpPr>
        <p:spPr>
          <a:xfrm>
            <a:off x="435672" y="374520"/>
            <a:ext cx="10515600" cy="1325563"/>
          </a:xfrm>
        </p:spPr>
        <p:txBody>
          <a:bodyPr>
            <a:normAutofit/>
          </a:bodyPr>
          <a:lstStyle/>
          <a:p>
            <a:r>
              <a:rPr lang="en-US" sz="3600" dirty="0">
                <a:latin typeface="Arial"/>
                <a:cs typeface="Arial"/>
              </a:rPr>
              <a:t>Keystone Clinical Data: Emotional Health </a:t>
            </a:r>
            <a:endParaRPr lang="en-US" sz="3600" dirty="0"/>
          </a:p>
        </p:txBody>
      </p:sp>
      <p:sp>
        <p:nvSpPr>
          <p:cNvPr id="4" name="Slide Number Placeholder 3">
            <a:extLst>
              <a:ext uri="{FF2B5EF4-FFF2-40B4-BE49-F238E27FC236}">
                <a16:creationId xmlns:a16="http://schemas.microsoft.com/office/drawing/2014/main" id="{1AB91966-BF2D-7033-4222-F19ED720AA5D}"/>
              </a:ext>
            </a:extLst>
          </p:cNvPr>
          <p:cNvSpPr>
            <a:spLocks noGrp="1"/>
          </p:cNvSpPr>
          <p:nvPr>
            <p:ph type="sldNum" sz="quarter" idx="14"/>
          </p:nvPr>
        </p:nvSpPr>
        <p:spPr/>
        <p:txBody>
          <a:bodyPr/>
          <a:lstStyle/>
          <a:p>
            <a:r>
              <a:rPr lang="en-US"/>
              <a:t>PAGE </a:t>
            </a:r>
            <a:fld id="{BDBF9DCE-55C5-154E-AC34-7A0AB594817D}" type="slidenum">
              <a:rPr lang="en-US" smtClean="0"/>
              <a:pPr/>
              <a:t>30</a:t>
            </a:fld>
            <a:endParaRPr lang="en-US"/>
          </a:p>
        </p:txBody>
      </p:sp>
      <p:graphicFrame>
        <p:nvGraphicFramePr>
          <p:cNvPr id="11" name="Table 10">
            <a:extLst>
              <a:ext uri="{FF2B5EF4-FFF2-40B4-BE49-F238E27FC236}">
                <a16:creationId xmlns:a16="http://schemas.microsoft.com/office/drawing/2014/main" id="{6735DACE-FC8B-7A65-FAE4-CE6FE05604F8}"/>
              </a:ext>
            </a:extLst>
          </p:cNvPr>
          <p:cNvGraphicFramePr>
            <a:graphicFrameLocks noGrp="1"/>
          </p:cNvGraphicFramePr>
          <p:nvPr>
            <p:extLst>
              <p:ext uri="{D42A27DB-BD31-4B8C-83A1-F6EECF244321}">
                <p14:modId xmlns:p14="http://schemas.microsoft.com/office/powerpoint/2010/main" val="1130147028"/>
              </p:ext>
            </p:extLst>
          </p:nvPr>
        </p:nvGraphicFramePr>
        <p:xfrm>
          <a:off x="465751" y="2252071"/>
          <a:ext cx="4267200" cy="933705"/>
        </p:xfrm>
        <a:graphic>
          <a:graphicData uri="http://schemas.openxmlformats.org/drawingml/2006/table">
            <a:tbl>
              <a:tblPr firstRow="1" bandRow="1"/>
              <a:tblGrid>
                <a:gridCol w="1066800">
                  <a:extLst>
                    <a:ext uri="{9D8B030D-6E8A-4147-A177-3AD203B41FA5}">
                      <a16:colId xmlns:a16="http://schemas.microsoft.com/office/drawing/2014/main" val="2358236864"/>
                    </a:ext>
                  </a:extLst>
                </a:gridCol>
                <a:gridCol w="1066800">
                  <a:extLst>
                    <a:ext uri="{9D8B030D-6E8A-4147-A177-3AD203B41FA5}">
                      <a16:colId xmlns:a16="http://schemas.microsoft.com/office/drawing/2014/main" val="3412532032"/>
                    </a:ext>
                  </a:extLst>
                </a:gridCol>
                <a:gridCol w="1066800">
                  <a:extLst>
                    <a:ext uri="{9D8B030D-6E8A-4147-A177-3AD203B41FA5}">
                      <a16:colId xmlns:a16="http://schemas.microsoft.com/office/drawing/2014/main" val="175728170"/>
                    </a:ext>
                  </a:extLst>
                </a:gridCol>
                <a:gridCol w="1066800">
                  <a:extLst>
                    <a:ext uri="{9D8B030D-6E8A-4147-A177-3AD203B41FA5}">
                      <a16:colId xmlns:a16="http://schemas.microsoft.com/office/drawing/2014/main" val="2526487664"/>
                    </a:ext>
                  </a:extLst>
                </a:gridCol>
              </a:tblGrid>
              <a:tr h="276225">
                <a:tc>
                  <a:txBody>
                    <a:bodyPr/>
                    <a:lstStyle/>
                    <a:p>
                      <a:pPr fontAlgn="b">
                        <a:buNone/>
                      </a:pPr>
                      <a:endParaRPr lang="en-US">
                        <a:solidFill>
                          <a:schemeClr val="tx1"/>
                        </a:solidFill>
                        <a:effectLst/>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400" b="1" dirty="0">
                          <a:solidFill>
                            <a:schemeClr val="tx1"/>
                          </a:solidFill>
                          <a:effectLst/>
                          <a:latin typeface="Aptos Narrow"/>
                        </a:rPr>
                        <a:t>Decreased</a:t>
                      </a:r>
                      <a:endParaRPr lang="en-US" sz="1600" b="1"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400" b="1" dirty="0">
                          <a:solidFill>
                            <a:schemeClr val="tx1"/>
                          </a:solidFill>
                          <a:effectLst/>
                          <a:latin typeface="Aptos Narrow"/>
                        </a:rPr>
                        <a:t>No Change</a:t>
                      </a:r>
                      <a:endParaRPr lang="en-US" sz="1600" b="1"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400" b="1" dirty="0">
                          <a:solidFill>
                            <a:schemeClr val="tx1"/>
                          </a:solidFill>
                          <a:effectLst/>
                          <a:latin typeface="Aptos Narrow"/>
                        </a:rPr>
                        <a:t>Increased </a:t>
                      </a:r>
                      <a:endParaRPr lang="en-US" sz="1600" b="1"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24509298"/>
                  </a:ext>
                </a:extLst>
              </a:tr>
              <a:tr h="276225">
                <a:tc>
                  <a:txBody>
                    <a:bodyPr/>
                    <a:lstStyle/>
                    <a:p>
                      <a:pPr algn="ctr" fontAlgn="base">
                        <a:lnSpc>
                          <a:spcPts val="1950"/>
                        </a:lnSpc>
                        <a:buNone/>
                      </a:pPr>
                      <a:r>
                        <a:rPr lang="en-US" sz="1400" b="1" dirty="0">
                          <a:solidFill>
                            <a:schemeClr val="tx1"/>
                          </a:solidFill>
                          <a:effectLst/>
                          <a:latin typeface="Aptos Narrow"/>
                        </a:rPr>
                        <a:t>Placebo</a:t>
                      </a:r>
                      <a:endParaRPr lang="en-US" sz="1600" b="1"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dirty="0">
                          <a:solidFill>
                            <a:schemeClr val="tx1"/>
                          </a:solidFill>
                          <a:effectLst/>
                          <a:latin typeface="Aptos Narrow"/>
                        </a:rPr>
                        <a:t>34%</a:t>
                      </a:r>
                      <a:endParaRPr lang="en-US"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dirty="0">
                          <a:solidFill>
                            <a:schemeClr val="tx1"/>
                          </a:solidFill>
                          <a:effectLst/>
                          <a:latin typeface="Aptos Narrow"/>
                        </a:rPr>
                        <a:t>47%</a:t>
                      </a:r>
                      <a:endParaRPr lang="en-US"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dirty="0">
                          <a:solidFill>
                            <a:schemeClr val="tx1"/>
                          </a:solidFill>
                          <a:effectLst/>
                          <a:latin typeface="Aptos Narrow"/>
                        </a:rPr>
                        <a:t>18%</a:t>
                      </a:r>
                      <a:endParaRPr lang="en-US"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9891164"/>
                  </a:ext>
                </a:extLst>
              </a:tr>
              <a:tr h="276225">
                <a:tc>
                  <a:txBody>
                    <a:bodyPr/>
                    <a:lstStyle/>
                    <a:p>
                      <a:pPr algn="ctr" fontAlgn="base">
                        <a:lnSpc>
                          <a:spcPts val="1950"/>
                        </a:lnSpc>
                        <a:buNone/>
                      </a:pPr>
                      <a:r>
                        <a:rPr lang="en-US" sz="1400" b="1" dirty="0">
                          <a:solidFill>
                            <a:schemeClr val="tx1"/>
                          </a:solidFill>
                          <a:effectLst/>
                          <a:latin typeface="Aptos Narrow"/>
                        </a:rPr>
                        <a:t>Keystone</a:t>
                      </a:r>
                      <a:endParaRPr lang="en-US" sz="1600" b="1"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b="1" dirty="0">
                          <a:solidFill>
                            <a:schemeClr val="tx1"/>
                          </a:solidFill>
                          <a:effectLst/>
                          <a:latin typeface="Aptos Narrow"/>
                        </a:rPr>
                        <a:t>68%</a:t>
                      </a:r>
                      <a:endParaRPr lang="en-US" b="1" dirty="0">
                        <a:solidFill>
                          <a:schemeClr val="tx1"/>
                        </a:solidFill>
                        <a:effectLst/>
                      </a:endParaRPr>
                    </a:p>
                  </a:txBody>
                  <a:tcPr marL="9525" marR="9525" marT="95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dirty="0">
                          <a:solidFill>
                            <a:schemeClr val="tx1"/>
                          </a:solidFill>
                          <a:effectLst/>
                          <a:latin typeface="Aptos Narrow"/>
                        </a:rPr>
                        <a:t>24%</a:t>
                      </a:r>
                      <a:endParaRPr lang="en-US"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dirty="0">
                          <a:solidFill>
                            <a:schemeClr val="tx1"/>
                          </a:solidFill>
                          <a:effectLst/>
                          <a:latin typeface="Aptos Narrow"/>
                        </a:rPr>
                        <a:t>8%</a:t>
                      </a:r>
                      <a:endParaRPr lang="en-US"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2254024"/>
                  </a:ext>
                </a:extLst>
              </a:tr>
            </a:tbl>
          </a:graphicData>
        </a:graphic>
      </p:graphicFrame>
      <p:sp>
        <p:nvSpPr>
          <p:cNvPr id="12" name="TextBox 15">
            <a:extLst>
              <a:ext uri="{FF2B5EF4-FFF2-40B4-BE49-F238E27FC236}">
                <a16:creationId xmlns:a16="http://schemas.microsoft.com/office/drawing/2014/main" id="{5C6B18E3-DEE4-C0F7-120D-7D35AACD5441}"/>
              </a:ext>
            </a:extLst>
          </p:cNvPr>
          <p:cNvSpPr txBox="1"/>
          <p:nvPr/>
        </p:nvSpPr>
        <p:spPr>
          <a:xfrm>
            <a:off x="465751" y="1780041"/>
            <a:ext cx="480862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tx1"/>
                </a:solidFill>
              </a:rPr>
              <a:t>DASS21 Low Mood Change over 4 weeks</a:t>
            </a:r>
          </a:p>
        </p:txBody>
      </p:sp>
      <p:sp>
        <p:nvSpPr>
          <p:cNvPr id="13" name="TextBox 22">
            <a:extLst>
              <a:ext uri="{FF2B5EF4-FFF2-40B4-BE49-F238E27FC236}">
                <a16:creationId xmlns:a16="http://schemas.microsoft.com/office/drawing/2014/main" id="{89693EEF-E160-E863-305C-5C5C243A72A7}"/>
              </a:ext>
            </a:extLst>
          </p:cNvPr>
          <p:cNvSpPr txBox="1"/>
          <p:nvPr/>
        </p:nvSpPr>
        <p:spPr>
          <a:xfrm>
            <a:off x="465751" y="3204606"/>
            <a:ext cx="27432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1200">
                <a:solidFill>
                  <a:schemeClr val="tx1"/>
                </a:solidFill>
              </a:rPr>
              <a:t>*p=0.011</a:t>
            </a:r>
          </a:p>
        </p:txBody>
      </p:sp>
      <p:sp>
        <p:nvSpPr>
          <p:cNvPr id="6" name="TextBox 21">
            <a:extLst>
              <a:ext uri="{FF2B5EF4-FFF2-40B4-BE49-F238E27FC236}">
                <a16:creationId xmlns:a16="http://schemas.microsoft.com/office/drawing/2014/main" id="{04259C4C-6921-C5B5-FA4F-3728C92D782F}"/>
              </a:ext>
            </a:extLst>
          </p:cNvPr>
          <p:cNvSpPr txBox="1"/>
          <p:nvPr/>
        </p:nvSpPr>
        <p:spPr>
          <a:xfrm>
            <a:off x="10507004" y="4927762"/>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a:solidFill>
                  <a:schemeClr val="tx1"/>
                </a:solidFill>
              </a:rPr>
              <a:t>p &lt; 0.05</a:t>
            </a:r>
          </a:p>
        </p:txBody>
      </p:sp>
      <p:sp>
        <p:nvSpPr>
          <p:cNvPr id="9" name="TextBox 15">
            <a:extLst>
              <a:ext uri="{FF2B5EF4-FFF2-40B4-BE49-F238E27FC236}">
                <a16:creationId xmlns:a16="http://schemas.microsoft.com/office/drawing/2014/main" id="{1C710361-A82C-3474-DD34-69B9A2319F42}"/>
              </a:ext>
            </a:extLst>
          </p:cNvPr>
          <p:cNvSpPr txBox="1"/>
          <p:nvPr/>
        </p:nvSpPr>
        <p:spPr>
          <a:xfrm>
            <a:off x="455725" y="3758091"/>
            <a:ext cx="480862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a:solidFill>
                  <a:schemeClr val="tx1"/>
                </a:solidFill>
              </a:rPr>
              <a:t>DASS21 Stress Change over 4 weeks</a:t>
            </a:r>
          </a:p>
        </p:txBody>
      </p:sp>
      <p:sp>
        <p:nvSpPr>
          <p:cNvPr id="3" name="TextBox 2">
            <a:extLst>
              <a:ext uri="{FF2B5EF4-FFF2-40B4-BE49-F238E27FC236}">
                <a16:creationId xmlns:a16="http://schemas.microsoft.com/office/drawing/2014/main" id="{F372B815-D110-64E0-13ED-0318C63FA206}"/>
              </a:ext>
            </a:extLst>
          </p:cNvPr>
          <p:cNvSpPr txBox="1"/>
          <p:nvPr/>
        </p:nvSpPr>
        <p:spPr>
          <a:xfrm>
            <a:off x="286404" y="5395454"/>
            <a:ext cx="11719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solidFill>
              </a:rPr>
              <a:t>Takeaway: </a:t>
            </a:r>
            <a:r>
              <a:rPr lang="en-US" dirty="0">
                <a:solidFill>
                  <a:schemeClr val="tx1"/>
                </a:solidFill>
              </a:rPr>
              <a:t>Participants on Keystone demonstrated a </a:t>
            </a:r>
            <a:r>
              <a:rPr lang="en-US" b="1" dirty="0">
                <a:solidFill>
                  <a:schemeClr val="tx1"/>
                </a:solidFill>
              </a:rPr>
              <a:t>significant decrease </a:t>
            </a:r>
            <a:r>
              <a:rPr lang="en-US" dirty="0">
                <a:solidFill>
                  <a:schemeClr val="tx1"/>
                </a:solidFill>
              </a:rPr>
              <a:t>in feeling depressed, statistically improved emotional well-being and a higher percentage of them reported a decrease in stress after 4 weeks. </a:t>
            </a:r>
          </a:p>
        </p:txBody>
      </p:sp>
      <p:graphicFrame>
        <p:nvGraphicFramePr>
          <p:cNvPr id="8" name="Table 7">
            <a:extLst>
              <a:ext uri="{FF2B5EF4-FFF2-40B4-BE49-F238E27FC236}">
                <a16:creationId xmlns:a16="http://schemas.microsoft.com/office/drawing/2014/main" id="{28AC993E-CCDD-732C-9FD3-A4D044A386B5}"/>
              </a:ext>
            </a:extLst>
          </p:cNvPr>
          <p:cNvGraphicFramePr>
            <a:graphicFrameLocks noGrp="1"/>
          </p:cNvGraphicFramePr>
          <p:nvPr>
            <p:extLst>
              <p:ext uri="{D42A27DB-BD31-4B8C-83A1-F6EECF244321}">
                <p14:modId xmlns:p14="http://schemas.microsoft.com/office/powerpoint/2010/main" val="125543993"/>
              </p:ext>
            </p:extLst>
          </p:nvPr>
        </p:nvGraphicFramePr>
        <p:xfrm>
          <a:off x="455725" y="4180533"/>
          <a:ext cx="4235844" cy="999840"/>
        </p:xfrm>
        <a:graphic>
          <a:graphicData uri="http://schemas.openxmlformats.org/drawingml/2006/table">
            <a:tbl>
              <a:tblPr firstRow="1" bandRow="1"/>
              <a:tblGrid>
                <a:gridCol w="1058961">
                  <a:extLst>
                    <a:ext uri="{9D8B030D-6E8A-4147-A177-3AD203B41FA5}">
                      <a16:colId xmlns:a16="http://schemas.microsoft.com/office/drawing/2014/main" val="434928681"/>
                    </a:ext>
                  </a:extLst>
                </a:gridCol>
                <a:gridCol w="1058961">
                  <a:extLst>
                    <a:ext uri="{9D8B030D-6E8A-4147-A177-3AD203B41FA5}">
                      <a16:colId xmlns:a16="http://schemas.microsoft.com/office/drawing/2014/main" val="1724740026"/>
                    </a:ext>
                  </a:extLst>
                </a:gridCol>
                <a:gridCol w="1058961">
                  <a:extLst>
                    <a:ext uri="{9D8B030D-6E8A-4147-A177-3AD203B41FA5}">
                      <a16:colId xmlns:a16="http://schemas.microsoft.com/office/drawing/2014/main" val="325157901"/>
                    </a:ext>
                  </a:extLst>
                </a:gridCol>
                <a:gridCol w="1058961">
                  <a:extLst>
                    <a:ext uri="{9D8B030D-6E8A-4147-A177-3AD203B41FA5}">
                      <a16:colId xmlns:a16="http://schemas.microsoft.com/office/drawing/2014/main" val="892184179"/>
                    </a:ext>
                  </a:extLst>
                </a:gridCol>
              </a:tblGrid>
              <a:tr h="333280">
                <a:tc>
                  <a:txBody>
                    <a:bodyPr/>
                    <a:lstStyle/>
                    <a:p>
                      <a:pPr fontAlgn="b">
                        <a:buNone/>
                      </a:pPr>
                      <a:endParaRPr lang="en-US" sz="1600" b="0" i="0" u="none" strike="noStrike">
                        <a:solidFill>
                          <a:schemeClr val="tx1"/>
                        </a:solidFill>
                        <a:effectLst/>
                        <a:latin typeface="Aptos Narrow"/>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400" b="1" i="0" u="none" strike="noStrike">
                          <a:solidFill>
                            <a:schemeClr val="tx1"/>
                          </a:solidFill>
                          <a:effectLst/>
                          <a:latin typeface="Aptos Narrow"/>
                        </a:rPr>
                        <a:t>Decreased</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400" b="1" i="0" u="none" strike="noStrike">
                          <a:solidFill>
                            <a:schemeClr val="tx1"/>
                          </a:solidFill>
                          <a:effectLst/>
                          <a:latin typeface="Aptos Narrow"/>
                        </a:rPr>
                        <a:t>No Change</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400" b="1" i="0" u="none" strike="noStrike">
                          <a:solidFill>
                            <a:schemeClr val="tx1"/>
                          </a:solidFill>
                          <a:effectLst/>
                          <a:latin typeface="Aptos Narrow"/>
                        </a:rPr>
                        <a:t>Increased </a:t>
                      </a:r>
                    </a:p>
                  </a:txBody>
                  <a:tcPr marL="9525" marR="9525" marT="9525" marB="0" anchor="b">
                    <a:lnL w="12700" cap="flat" cmpd="sng" algn="ctr">
                      <a:solidFill>
                        <a:schemeClr val="bg1">
                          <a:lumMod val="6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35468222"/>
                  </a:ext>
                </a:extLst>
              </a:tr>
              <a:tr h="333280">
                <a:tc>
                  <a:txBody>
                    <a:bodyPr/>
                    <a:lstStyle/>
                    <a:p>
                      <a:pPr algn="ctr" fontAlgn="b">
                        <a:buNone/>
                      </a:pPr>
                      <a:r>
                        <a:rPr lang="en-US" sz="1400" b="1" i="0" u="none" strike="noStrike">
                          <a:solidFill>
                            <a:schemeClr val="tx1"/>
                          </a:solidFill>
                          <a:effectLst/>
                          <a:latin typeface="Aptos Narrow"/>
                        </a:rPr>
                        <a:t>Placebo</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600" b="0" i="0" u="none" strike="noStrike">
                          <a:solidFill>
                            <a:schemeClr val="tx1"/>
                          </a:solidFill>
                          <a:effectLst/>
                          <a:latin typeface="Aptos Narrow"/>
                        </a:rPr>
                        <a:t>55%</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600" b="0" i="0" u="none" strike="noStrike">
                          <a:solidFill>
                            <a:schemeClr val="tx1"/>
                          </a:solidFill>
                          <a:effectLst/>
                          <a:latin typeface="Aptos Narrow"/>
                        </a:rPr>
                        <a:t>21%</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600" b="0" i="0" u="none" strike="noStrike">
                          <a:solidFill>
                            <a:schemeClr val="tx1"/>
                          </a:solidFill>
                          <a:effectLst/>
                          <a:latin typeface="Aptos Narrow"/>
                        </a:rPr>
                        <a:t>24%</a:t>
                      </a:r>
                    </a:p>
                  </a:txBody>
                  <a:tcPr marL="9525" marR="9525" marT="9525" marB="0" anchor="b">
                    <a:lnL w="12700" cap="flat" cmpd="sng" algn="ctr">
                      <a:solidFill>
                        <a:schemeClr val="bg1">
                          <a:lumMod val="6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66264939"/>
                  </a:ext>
                </a:extLst>
              </a:tr>
              <a:tr h="333280">
                <a:tc>
                  <a:txBody>
                    <a:bodyPr/>
                    <a:lstStyle/>
                    <a:p>
                      <a:pPr algn="ctr" fontAlgn="b">
                        <a:buNone/>
                      </a:pPr>
                      <a:r>
                        <a:rPr lang="en-US" sz="1400" b="1" i="0" u="none" strike="noStrike">
                          <a:solidFill>
                            <a:schemeClr val="tx1"/>
                          </a:solidFill>
                          <a:effectLst/>
                          <a:latin typeface="Aptos Narrow"/>
                        </a:rPr>
                        <a:t>Keystone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r>
                        <a:rPr lang="en-US" sz="1600" b="0" i="0" u="none" strike="noStrike">
                          <a:solidFill>
                            <a:schemeClr val="tx1"/>
                          </a:solidFill>
                          <a:effectLst/>
                          <a:latin typeface="Aptos Narrow"/>
                        </a:rPr>
                        <a:t>71%</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buNone/>
                      </a:pPr>
                      <a:r>
                        <a:rPr lang="en-US" sz="1600" b="0" i="0" u="none" strike="noStrike">
                          <a:solidFill>
                            <a:schemeClr val="tx1"/>
                          </a:solidFill>
                          <a:effectLst/>
                          <a:latin typeface="Aptos Narrow"/>
                        </a:rPr>
                        <a:t>8%</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buNone/>
                      </a:pPr>
                      <a:r>
                        <a:rPr lang="en-US" sz="1600" b="0" i="0" u="none" strike="noStrike">
                          <a:solidFill>
                            <a:schemeClr val="tx1"/>
                          </a:solidFill>
                          <a:effectLst/>
                          <a:latin typeface="Aptos Narrow"/>
                        </a:rPr>
                        <a:t>21%</a:t>
                      </a:r>
                    </a:p>
                  </a:txBody>
                  <a:tcPr marL="9525" marR="9525" marT="9525" marB="0" anchor="b">
                    <a:lnL w="12700" cap="flat" cmpd="sng" algn="ctr">
                      <a:solidFill>
                        <a:schemeClr val="bg1">
                          <a:lumMod val="6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1293460"/>
                  </a:ext>
                </a:extLst>
              </a:tr>
            </a:tbl>
          </a:graphicData>
        </a:graphic>
      </p:graphicFrame>
      <p:pic>
        <p:nvPicPr>
          <p:cNvPr id="14" name="Picture 13" descr="A graph of a graph of a person&#10;&#10;Description automatically generated with medium confidence">
            <a:extLst>
              <a:ext uri="{FF2B5EF4-FFF2-40B4-BE49-F238E27FC236}">
                <a16:creationId xmlns:a16="http://schemas.microsoft.com/office/drawing/2014/main" id="{E413EED1-B9C1-1EDC-E03A-B1C80BE8EB23}"/>
              </a:ext>
            </a:extLst>
          </p:cNvPr>
          <p:cNvPicPr>
            <a:picLocks noChangeAspect="1"/>
          </p:cNvPicPr>
          <p:nvPr/>
        </p:nvPicPr>
        <p:blipFill>
          <a:blip r:embed="rId4"/>
          <a:srcRect l="1991" t="1013" r="3570" b="2879"/>
          <a:stretch>
            <a:fillRect/>
          </a:stretch>
        </p:blipFill>
        <p:spPr>
          <a:xfrm>
            <a:off x="6584172" y="1459191"/>
            <a:ext cx="3701293" cy="3766736"/>
          </a:xfrm>
          <a:prstGeom prst="rect">
            <a:avLst/>
          </a:prstGeom>
        </p:spPr>
      </p:pic>
    </p:spTree>
    <p:extLst>
      <p:ext uri="{BB962C8B-B14F-4D97-AF65-F5344CB8AC3E}">
        <p14:creationId xmlns:p14="http://schemas.microsoft.com/office/powerpoint/2010/main" val="4046932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orange circle and lines&#10;&#10;Description automatically generated with medium confidence">
            <a:extLst>
              <a:ext uri="{FF2B5EF4-FFF2-40B4-BE49-F238E27FC236}">
                <a16:creationId xmlns:a16="http://schemas.microsoft.com/office/drawing/2014/main" id="{C3AE16FC-95D0-7003-538B-87C0EA249EA9}"/>
              </a:ext>
            </a:extLst>
          </p:cNvPr>
          <p:cNvPicPr>
            <a:picLocks noChangeAspect="1"/>
          </p:cNvPicPr>
          <p:nvPr/>
        </p:nvPicPr>
        <p:blipFill>
          <a:blip r:embed="rId2">
            <a:alphaModFix amt="50000"/>
          </a:blip>
          <a:srcRect l="2925" t="20277" r="2229" b="20278"/>
          <a:stretch/>
        </p:blipFill>
        <p:spPr>
          <a:xfrm>
            <a:off x="5969198" y="1315807"/>
            <a:ext cx="4227616" cy="4263699"/>
          </a:xfrm>
          <a:prstGeom prst="rect">
            <a:avLst/>
          </a:prstGeom>
        </p:spPr>
      </p:pic>
      <p:sp>
        <p:nvSpPr>
          <p:cNvPr id="9" name="Rounded Rectangle 8">
            <a:extLst>
              <a:ext uri="{FF2B5EF4-FFF2-40B4-BE49-F238E27FC236}">
                <a16:creationId xmlns:a16="http://schemas.microsoft.com/office/drawing/2014/main" id="{1BC92E7E-51FC-1712-B325-0320F1B4F5B6}"/>
              </a:ext>
            </a:extLst>
          </p:cNvPr>
          <p:cNvSpPr/>
          <p:nvPr/>
        </p:nvSpPr>
        <p:spPr>
          <a:xfrm>
            <a:off x="6119009" y="1371567"/>
            <a:ext cx="4100815" cy="3987879"/>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circle and lines&#10;&#10;Description automatically generated with medium confidence">
            <a:extLst>
              <a:ext uri="{FF2B5EF4-FFF2-40B4-BE49-F238E27FC236}">
                <a16:creationId xmlns:a16="http://schemas.microsoft.com/office/drawing/2014/main" id="{82C78A74-4E94-0BD9-846C-B0A9428C8AB0}"/>
              </a:ext>
            </a:extLst>
          </p:cNvPr>
          <p:cNvPicPr>
            <a:picLocks noChangeAspect="1"/>
          </p:cNvPicPr>
          <p:nvPr/>
        </p:nvPicPr>
        <p:blipFill>
          <a:blip r:embed="rId2">
            <a:alphaModFix amt="50000"/>
          </a:blip>
          <a:srcRect l="2925" t="20277" r="2229" b="20278"/>
          <a:stretch/>
        </p:blipFill>
        <p:spPr>
          <a:xfrm>
            <a:off x="661063" y="1350701"/>
            <a:ext cx="4100816" cy="4173048"/>
          </a:xfrm>
          <a:prstGeom prst="rect">
            <a:avLst/>
          </a:prstGeom>
        </p:spPr>
      </p:pic>
      <p:sp>
        <p:nvSpPr>
          <p:cNvPr id="6" name="Rounded Rectangle 5">
            <a:extLst>
              <a:ext uri="{FF2B5EF4-FFF2-40B4-BE49-F238E27FC236}">
                <a16:creationId xmlns:a16="http://schemas.microsoft.com/office/drawing/2014/main" id="{9513D620-E9EB-842E-8223-A361BA77E56B}"/>
              </a:ext>
            </a:extLst>
          </p:cNvPr>
          <p:cNvSpPr/>
          <p:nvPr/>
        </p:nvSpPr>
        <p:spPr>
          <a:xfrm>
            <a:off x="787864" y="1406459"/>
            <a:ext cx="4100815" cy="3987879"/>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4F34FF-46ED-45E4-074C-906B56ADF052}"/>
              </a:ext>
            </a:extLst>
          </p:cNvPr>
          <p:cNvSpPr>
            <a:spLocks noGrp="1"/>
          </p:cNvSpPr>
          <p:nvPr>
            <p:ph type="title"/>
          </p:nvPr>
        </p:nvSpPr>
        <p:spPr>
          <a:xfrm>
            <a:off x="515948" y="196279"/>
            <a:ext cx="10515600" cy="1325563"/>
          </a:xfrm>
        </p:spPr>
        <p:txBody>
          <a:bodyPr>
            <a:normAutofit/>
          </a:bodyPr>
          <a:lstStyle/>
          <a:p>
            <a:r>
              <a:rPr lang="en-US" sz="3600">
                <a:latin typeface="Arial"/>
                <a:cs typeface="Arial"/>
              </a:rPr>
              <a:t>Improved GI health and bloating</a:t>
            </a:r>
            <a:endParaRPr lang="en-US" sz="3600"/>
          </a:p>
        </p:txBody>
      </p:sp>
      <p:sp>
        <p:nvSpPr>
          <p:cNvPr id="3" name="Slide Number Placeholder 2">
            <a:extLst>
              <a:ext uri="{FF2B5EF4-FFF2-40B4-BE49-F238E27FC236}">
                <a16:creationId xmlns:a16="http://schemas.microsoft.com/office/drawing/2014/main" id="{4C91DD39-F8D0-4063-BF00-5E5FAB6057DA}"/>
              </a:ext>
            </a:extLst>
          </p:cNvPr>
          <p:cNvSpPr>
            <a:spLocks noGrp="1"/>
          </p:cNvSpPr>
          <p:nvPr>
            <p:ph type="sldNum" sz="quarter" idx="14"/>
          </p:nvPr>
        </p:nvSpPr>
        <p:spPr/>
        <p:txBody>
          <a:bodyPr/>
          <a:lstStyle/>
          <a:p>
            <a:r>
              <a:rPr lang="en-US"/>
              <a:t>PAGE </a:t>
            </a:r>
            <a:fld id="{BDBF9DCE-55C5-154E-AC34-7A0AB594817D}" type="slidenum">
              <a:rPr lang="en-US" smtClean="0"/>
              <a:pPr/>
              <a:t>31</a:t>
            </a:fld>
            <a:endParaRPr lang="en-US"/>
          </a:p>
        </p:txBody>
      </p:sp>
      <p:sp>
        <p:nvSpPr>
          <p:cNvPr id="4" name="TextBox 3">
            <a:extLst>
              <a:ext uri="{FF2B5EF4-FFF2-40B4-BE49-F238E27FC236}">
                <a16:creationId xmlns:a16="http://schemas.microsoft.com/office/drawing/2014/main" id="{FF25C87F-1992-17B2-5483-9402AAFCEBB2}"/>
              </a:ext>
            </a:extLst>
          </p:cNvPr>
          <p:cNvSpPr txBox="1"/>
          <p:nvPr/>
        </p:nvSpPr>
        <p:spPr>
          <a:xfrm>
            <a:off x="662292" y="5579508"/>
            <a:ext cx="109010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These data confirms what we observed in the pilot study; Decrease in GI symptoms </a:t>
            </a:r>
            <a:br>
              <a:rPr lang="en-US" dirty="0">
                <a:cs typeface="Arial"/>
              </a:rPr>
            </a:br>
            <a:r>
              <a:rPr lang="en-US" dirty="0">
                <a:cs typeface="Arial"/>
              </a:rPr>
              <a:t>and bloating from baseline p ≤ 0.001</a:t>
            </a:r>
            <a:endParaRPr lang="en-US" dirty="0"/>
          </a:p>
        </p:txBody>
      </p:sp>
      <p:pic>
        <p:nvPicPr>
          <p:cNvPr id="8" name="Picture 7" descr="A graph of a number of blue and green bars&#10;&#10;Description automatically generated with medium confidence">
            <a:extLst>
              <a:ext uri="{FF2B5EF4-FFF2-40B4-BE49-F238E27FC236}">
                <a16:creationId xmlns:a16="http://schemas.microsoft.com/office/drawing/2014/main" id="{A6CFF963-A374-0019-8F7D-F19937386493}"/>
              </a:ext>
            </a:extLst>
          </p:cNvPr>
          <p:cNvPicPr>
            <a:picLocks noChangeAspect="1"/>
          </p:cNvPicPr>
          <p:nvPr/>
        </p:nvPicPr>
        <p:blipFill>
          <a:blip r:embed="rId3"/>
          <a:stretch>
            <a:fillRect/>
          </a:stretch>
        </p:blipFill>
        <p:spPr>
          <a:xfrm>
            <a:off x="891033" y="1553043"/>
            <a:ext cx="3751912" cy="3751912"/>
          </a:xfrm>
          <a:prstGeom prst="rect">
            <a:avLst/>
          </a:prstGeom>
        </p:spPr>
      </p:pic>
      <p:pic>
        <p:nvPicPr>
          <p:cNvPr id="11" name="Picture 10" descr="A graph of blue and green bars&#10;&#10;Description automatically generated with medium confidence">
            <a:extLst>
              <a:ext uri="{FF2B5EF4-FFF2-40B4-BE49-F238E27FC236}">
                <a16:creationId xmlns:a16="http://schemas.microsoft.com/office/drawing/2014/main" id="{4E33BB0D-B809-45EA-252C-63A10F202922}"/>
              </a:ext>
            </a:extLst>
          </p:cNvPr>
          <p:cNvPicPr>
            <a:picLocks noChangeAspect="1"/>
          </p:cNvPicPr>
          <p:nvPr/>
        </p:nvPicPr>
        <p:blipFill>
          <a:blip r:embed="rId4"/>
          <a:stretch>
            <a:fillRect/>
          </a:stretch>
        </p:blipFill>
        <p:spPr>
          <a:xfrm>
            <a:off x="6124905" y="1433085"/>
            <a:ext cx="3988812" cy="3926362"/>
          </a:xfrm>
          <a:prstGeom prst="rect">
            <a:avLst/>
          </a:prstGeom>
        </p:spPr>
      </p:pic>
    </p:spTree>
    <p:extLst>
      <p:ext uri="{BB962C8B-B14F-4D97-AF65-F5344CB8AC3E}">
        <p14:creationId xmlns:p14="http://schemas.microsoft.com/office/powerpoint/2010/main" val="98356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2E39-BED6-30D4-189F-FA506181D2B8}"/>
              </a:ext>
            </a:extLst>
          </p:cNvPr>
          <p:cNvSpPr>
            <a:spLocks noGrp="1"/>
          </p:cNvSpPr>
          <p:nvPr>
            <p:ph type="title"/>
          </p:nvPr>
        </p:nvSpPr>
        <p:spPr/>
        <p:txBody>
          <a:bodyPr/>
          <a:lstStyle/>
          <a:p>
            <a:r>
              <a:rPr lang="en-US"/>
              <a:t>Clinical Summary</a:t>
            </a:r>
          </a:p>
        </p:txBody>
      </p:sp>
      <p:sp>
        <p:nvSpPr>
          <p:cNvPr id="3" name="Content Placeholder 2">
            <a:extLst>
              <a:ext uri="{FF2B5EF4-FFF2-40B4-BE49-F238E27FC236}">
                <a16:creationId xmlns:a16="http://schemas.microsoft.com/office/drawing/2014/main" id="{6F388563-C7AA-011B-638B-A9A93B7D9841}"/>
              </a:ext>
            </a:extLst>
          </p:cNvPr>
          <p:cNvSpPr>
            <a:spLocks noGrp="1"/>
          </p:cNvSpPr>
          <p:nvPr>
            <p:ph idx="1"/>
          </p:nvPr>
        </p:nvSpPr>
        <p:spPr>
          <a:xfrm>
            <a:off x="838200" y="1700269"/>
            <a:ext cx="6415451" cy="4792606"/>
          </a:xfrm>
        </p:spPr>
        <p:txBody>
          <a:bodyPr vert="horz" lIns="91440" tIns="45720" rIns="91440" bIns="45720" rtlCol="0" anchor="t">
            <a:noAutofit/>
          </a:bodyPr>
          <a:lstStyle/>
          <a:p>
            <a:r>
              <a:rPr lang="en-US" sz="1800" b="1"/>
              <a:t>Precision Microbiome Modulation</a:t>
            </a:r>
          </a:p>
          <a:p>
            <a:pPr lvl="1">
              <a:buSzPct val="90000"/>
            </a:pPr>
            <a:r>
              <a:rPr lang="en-US" sz="1800">
                <a:latin typeface="Arial"/>
                <a:cs typeface="Arial"/>
              </a:rPr>
              <a:t>Increase in butyrate producers, immune modulating, </a:t>
            </a:r>
            <a:br>
              <a:rPr lang="en-US" sz="1800">
                <a:latin typeface="Arial"/>
                <a:cs typeface="Arial"/>
              </a:rPr>
            </a:br>
            <a:r>
              <a:rPr lang="en-US" sz="1800">
                <a:latin typeface="Arial"/>
                <a:cs typeface="Arial"/>
              </a:rPr>
              <a:t>and metabolic health strains</a:t>
            </a:r>
          </a:p>
          <a:p>
            <a:pPr lvl="1">
              <a:buSzPct val="90000"/>
            </a:pPr>
            <a:r>
              <a:rPr lang="en-US" sz="1800"/>
              <a:t>Decrease in non-beneficial strains </a:t>
            </a:r>
          </a:p>
          <a:p>
            <a:pPr>
              <a:buSzPct val="90000"/>
            </a:pPr>
            <a:r>
              <a:rPr lang="en-US" sz="1800" b="1"/>
              <a:t>Subjects felt better over 4 weeks</a:t>
            </a:r>
          </a:p>
          <a:p>
            <a:pPr lvl="1">
              <a:buSzPct val="90000"/>
            </a:pPr>
            <a:r>
              <a:rPr lang="en-US" sz="1800"/>
              <a:t>Increased mood/stress/energy</a:t>
            </a:r>
          </a:p>
          <a:p>
            <a:pPr lvl="1">
              <a:buSzPct val="90000"/>
            </a:pPr>
            <a:r>
              <a:rPr lang="en-US" sz="1800"/>
              <a:t>Reduced gas and bloating</a:t>
            </a:r>
          </a:p>
          <a:p>
            <a:pPr>
              <a:buSzPct val="90000"/>
            </a:pPr>
            <a:r>
              <a:rPr lang="en-US" sz="1800" b="1"/>
              <a:t>Body of evidence supports improvements in:</a:t>
            </a:r>
          </a:p>
          <a:p>
            <a:pPr lvl="1">
              <a:buSzPct val="90000"/>
            </a:pPr>
            <a:r>
              <a:rPr lang="en-US" sz="1800"/>
              <a:t>Microbiome composition</a:t>
            </a:r>
          </a:p>
          <a:p>
            <a:pPr lvl="1">
              <a:buSzPct val="90000"/>
            </a:pPr>
            <a:r>
              <a:rPr lang="en-US" sz="1800"/>
              <a:t>Intestinal barrier function</a:t>
            </a:r>
          </a:p>
          <a:p>
            <a:pPr lvl="1">
              <a:buSzPct val="90000"/>
            </a:pPr>
            <a:r>
              <a:rPr lang="en-US" sz="1800"/>
              <a:t>Emotional wellbeing: reduces periodic stress </a:t>
            </a:r>
          </a:p>
        </p:txBody>
      </p:sp>
      <p:pic>
        <p:nvPicPr>
          <p:cNvPr id="4" name="Picture 3"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625A472F-D068-C1FA-BD5E-A18132E50CC1}"/>
              </a:ext>
            </a:extLst>
          </p:cNvPr>
          <p:cNvPicPr>
            <a:picLocks noChangeAspect="1"/>
          </p:cNvPicPr>
          <p:nvPr/>
        </p:nvPicPr>
        <p:blipFill>
          <a:blip r:embed="rId3"/>
          <a:srcRect t="19185" r="16728"/>
          <a:stretch/>
        </p:blipFill>
        <p:spPr>
          <a:xfrm>
            <a:off x="7253651" y="0"/>
            <a:ext cx="4938349" cy="4792605"/>
          </a:xfrm>
          <a:prstGeom prst="rect">
            <a:avLst/>
          </a:prstGeom>
        </p:spPr>
      </p:pic>
    </p:spTree>
    <p:extLst>
      <p:ext uri="{BB962C8B-B14F-4D97-AF65-F5344CB8AC3E}">
        <p14:creationId xmlns:p14="http://schemas.microsoft.com/office/powerpoint/2010/main" val="2871557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8" y="-1846822"/>
            <a:ext cx="9484406" cy="3045558"/>
          </a:xfrm>
        </p:spPr>
        <p:txBody>
          <a:bodyPr>
            <a:normAutofit/>
          </a:bodyPr>
          <a:lstStyle/>
          <a:p>
            <a:r>
              <a:rPr lang="en-US" sz="3600">
                <a:solidFill>
                  <a:srgbClr val="15788D"/>
                </a:solidFill>
                <a:latin typeface="Arial"/>
                <a:cs typeface="Arial"/>
              </a:rPr>
              <a:t>Keystone Postbiotic</a:t>
            </a:r>
            <a:r>
              <a:rPr lang="en-US" sz="2800" baseline="30000">
                <a:solidFill>
                  <a:srgbClr val="15788D"/>
                </a:solidFill>
                <a:latin typeface="Arial"/>
                <a:cs typeface="Arial"/>
              </a:rPr>
              <a:t>®</a:t>
            </a:r>
            <a:endParaRPr lang="en-US" sz="3600" baseline="30000">
              <a:solidFill>
                <a:srgbClr val="15788D"/>
              </a:solidFill>
            </a:endParaRPr>
          </a:p>
        </p:txBody>
      </p:sp>
      <p:sp>
        <p:nvSpPr>
          <p:cNvPr id="3" name="Text Placeholder 2">
            <a:extLst>
              <a:ext uri="{FF2B5EF4-FFF2-40B4-BE49-F238E27FC236}">
                <a16:creationId xmlns:a16="http://schemas.microsoft.com/office/drawing/2014/main" id="{29B93083-66B2-00E9-C391-1B005818EE82}"/>
              </a:ext>
            </a:extLst>
          </p:cNvPr>
          <p:cNvSpPr>
            <a:spLocks noGrp="1"/>
          </p:cNvSpPr>
          <p:nvPr>
            <p:ph type="body" idx="1"/>
          </p:nvPr>
        </p:nvSpPr>
        <p:spPr>
          <a:xfrm>
            <a:off x="313338" y="1322472"/>
            <a:ext cx="9045815" cy="3394926"/>
          </a:xfrm>
        </p:spPr>
        <p:txBody>
          <a:bodyPr vert="horz" lIns="91440" tIns="45720" rIns="91440" bIns="45720" rtlCol="0" anchor="t">
            <a:noAutofit/>
          </a:bodyPr>
          <a:lstStyle/>
          <a:p>
            <a:pPr>
              <a:buClr>
                <a:srgbClr val="7DFF5F"/>
              </a:buClr>
              <a:buFont typeface="Arial" panose="020B0604020202020204" pitchFamily="34" charset="0"/>
              <a:buChar char="•"/>
            </a:pPr>
            <a:r>
              <a:rPr lang="en-US" sz="1700" b="1" dirty="0">
                <a:solidFill>
                  <a:schemeClr val="tx1"/>
                </a:solidFill>
                <a:latin typeface="Arial"/>
                <a:cs typeface="Arial"/>
              </a:rPr>
              <a:t> Foundational Gut Microbiome Health</a:t>
            </a:r>
            <a:r>
              <a:rPr lang="en-US" sz="1700" dirty="0">
                <a:solidFill>
                  <a:schemeClr val="tx1"/>
                </a:solidFill>
                <a:latin typeface="Arial"/>
                <a:cs typeface="Arial"/>
              </a:rPr>
              <a:t>: Promotes the growth of native keystone bacteria to support a healthy gut microbiome, balanced immune response, and emotional wellbeing.</a:t>
            </a:r>
            <a:br>
              <a:rPr lang="en-US" sz="1700" dirty="0">
                <a:solidFill>
                  <a:schemeClr val="tx1"/>
                </a:solidFill>
                <a:latin typeface="Arial"/>
                <a:cs typeface="Arial"/>
              </a:rPr>
            </a:br>
            <a:endParaRPr lang="en-US" sz="1700" dirty="0">
              <a:solidFill>
                <a:schemeClr val="tx1"/>
              </a:solidFill>
            </a:endParaRPr>
          </a:p>
          <a:p>
            <a:pPr>
              <a:buClr>
                <a:srgbClr val="7DFF5F"/>
              </a:buClr>
              <a:buFont typeface="Arial" panose="020B0604020202020204" pitchFamily="34" charset="0"/>
              <a:buChar char="•"/>
            </a:pPr>
            <a:r>
              <a:rPr lang="en-US" sz="1700" b="1" dirty="0">
                <a:solidFill>
                  <a:schemeClr val="tx1"/>
                </a:solidFill>
                <a:latin typeface="Arial"/>
                <a:cs typeface="Arial"/>
              </a:rPr>
              <a:t> Synergistic Formulation</a:t>
            </a:r>
            <a:r>
              <a:rPr lang="en-US" sz="1700" dirty="0">
                <a:solidFill>
                  <a:schemeClr val="tx1"/>
                </a:solidFill>
                <a:latin typeface="Arial"/>
                <a:cs typeface="Arial"/>
              </a:rPr>
              <a:t>: Combines clinically relevant </a:t>
            </a:r>
            <a:r>
              <a:rPr lang="en-US" sz="1700" i="1" dirty="0">
                <a:solidFill>
                  <a:schemeClr val="tx1"/>
                </a:solidFill>
                <a:latin typeface="Arial"/>
                <a:cs typeface="Arial"/>
              </a:rPr>
              <a:t>Lactobacillus</a:t>
            </a:r>
            <a:r>
              <a:rPr lang="en-US" sz="1700" dirty="0">
                <a:solidFill>
                  <a:schemeClr val="tx1"/>
                </a:solidFill>
                <a:latin typeface="Arial"/>
                <a:cs typeface="Arial"/>
              </a:rPr>
              <a:t> probiotic strains with fermented oats</a:t>
            </a:r>
            <a:r>
              <a:rPr lang="en-US" sz="1700" b="1" dirty="0">
                <a:solidFill>
                  <a:schemeClr val="tx1"/>
                </a:solidFill>
                <a:latin typeface="Arial"/>
                <a:cs typeface="Arial"/>
              </a:rPr>
              <a:t> </a:t>
            </a:r>
            <a:r>
              <a:rPr lang="en-US" sz="1700" dirty="0">
                <a:solidFill>
                  <a:schemeClr val="tx1"/>
                </a:solidFill>
                <a:latin typeface="Arial"/>
                <a:cs typeface="Arial"/>
              </a:rPr>
              <a:t>to revitalize one's existing beneficial gut microflora.</a:t>
            </a:r>
            <a:br>
              <a:rPr lang="en-US" sz="1700" dirty="0">
                <a:solidFill>
                  <a:schemeClr val="tx1"/>
                </a:solidFill>
                <a:latin typeface="Arial"/>
                <a:cs typeface="Arial"/>
              </a:rPr>
            </a:br>
            <a:endParaRPr lang="en-US" sz="1700" dirty="0">
              <a:solidFill>
                <a:schemeClr val="tx1"/>
              </a:solidFill>
            </a:endParaRPr>
          </a:p>
          <a:p>
            <a:pPr>
              <a:buClr>
                <a:srgbClr val="7DFF5F"/>
              </a:buClr>
              <a:buFont typeface="Arial" panose="020B0604020202020204" pitchFamily="34" charset="0"/>
              <a:buChar char="•"/>
            </a:pPr>
            <a:r>
              <a:rPr lang="en-US" sz="1700" b="1" dirty="0">
                <a:solidFill>
                  <a:schemeClr val="tx1"/>
                </a:solidFill>
                <a:latin typeface="Arial"/>
                <a:cs typeface="Arial"/>
              </a:rPr>
              <a:t> Shelf-Stable and Ready-to-Use</a:t>
            </a:r>
            <a:r>
              <a:rPr lang="en-US" sz="1700" dirty="0">
                <a:solidFill>
                  <a:schemeClr val="tx1"/>
                </a:solidFill>
                <a:latin typeface="Arial"/>
                <a:cs typeface="Arial"/>
              </a:rPr>
              <a:t>: No refrigeration needed; stable across a wide range of product formats.</a:t>
            </a:r>
            <a:br>
              <a:rPr lang="en-US" sz="1700" dirty="0"/>
            </a:br>
            <a:endParaRPr lang="en-US" sz="1700" dirty="0">
              <a:solidFill>
                <a:schemeClr val="tx1"/>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32" name="Picture 31"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14D108A0-02E8-22B1-A55F-EC65566CF749}"/>
              </a:ext>
            </a:extLst>
          </p:cNvPr>
          <p:cNvPicPr>
            <a:picLocks noChangeAspect="1"/>
          </p:cNvPicPr>
          <p:nvPr/>
        </p:nvPicPr>
        <p:blipFill>
          <a:blip r:embed="rId3"/>
          <a:srcRect t="19185" r="16728"/>
          <a:stretch/>
        </p:blipFill>
        <p:spPr>
          <a:xfrm>
            <a:off x="9121183" y="0"/>
            <a:ext cx="3518635" cy="3414791"/>
          </a:xfrm>
          <a:prstGeom prst="rect">
            <a:avLst/>
          </a:prstGeom>
        </p:spPr>
      </p:pic>
      <p:sp>
        <p:nvSpPr>
          <p:cNvPr id="5" name="Rounded Rectangle 4">
            <a:extLst>
              <a:ext uri="{FF2B5EF4-FFF2-40B4-BE49-F238E27FC236}">
                <a16:creationId xmlns:a16="http://schemas.microsoft.com/office/drawing/2014/main" id="{F83359DF-F0BC-7AD3-1847-A1865E28FAC9}"/>
              </a:ext>
            </a:extLst>
          </p:cNvPr>
          <p:cNvSpPr/>
          <p:nvPr/>
        </p:nvSpPr>
        <p:spPr>
          <a:xfrm>
            <a:off x="1311498" y="5330697"/>
            <a:ext cx="9569003" cy="64394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D3EB90-2178-FF09-C316-495F28FC7453}"/>
              </a:ext>
            </a:extLst>
          </p:cNvPr>
          <p:cNvSpPr txBox="1"/>
          <p:nvPr/>
        </p:nvSpPr>
        <p:spPr>
          <a:xfrm>
            <a:off x="1782158" y="5330697"/>
            <a:ext cx="8627683" cy="646331"/>
          </a:xfrm>
          <a:prstGeom prst="rect">
            <a:avLst/>
          </a:prstGeom>
          <a:noFill/>
        </p:spPr>
        <p:txBody>
          <a:bodyPr wrap="none" lIns="91440" tIns="45720" rIns="91440" bIns="45720" rtlCol="0" anchor="t">
            <a:spAutoFit/>
          </a:bodyPr>
          <a:lstStyle/>
          <a:p>
            <a:pPr algn="ctr"/>
            <a:r>
              <a:rPr lang="en-US" dirty="0">
                <a:solidFill>
                  <a:schemeClr val="bg1"/>
                </a:solidFill>
              </a:rPr>
              <a:t>“Keystone Postbiotic combines probiotic strains and fermented oats to deliver </a:t>
            </a:r>
          </a:p>
          <a:p>
            <a:pPr algn="ctr"/>
            <a:r>
              <a:rPr lang="en-US" dirty="0">
                <a:solidFill>
                  <a:schemeClr val="bg1"/>
                </a:solidFill>
              </a:rPr>
              <a:t>shelf-stable, ready-to-act postbiotics for daily gut support, no refrigeration needed."</a:t>
            </a:r>
            <a:endParaRPr lang="en-US" dirty="0">
              <a:solidFill>
                <a:schemeClr val="bg1"/>
              </a:solidFill>
              <a:cs typeface="Arial"/>
            </a:endParaRPr>
          </a:p>
        </p:txBody>
      </p:sp>
      <p:sp>
        <p:nvSpPr>
          <p:cNvPr id="7" name="TextBox 6">
            <a:extLst>
              <a:ext uri="{FF2B5EF4-FFF2-40B4-BE49-F238E27FC236}">
                <a16:creationId xmlns:a16="http://schemas.microsoft.com/office/drawing/2014/main" id="{64B34407-53EB-B342-1642-3D117ED2FAA1}"/>
              </a:ext>
            </a:extLst>
          </p:cNvPr>
          <p:cNvSpPr txBox="1"/>
          <p:nvPr/>
        </p:nvSpPr>
        <p:spPr>
          <a:xfrm>
            <a:off x="313338" y="3682842"/>
            <a:ext cx="10918954" cy="1400383"/>
          </a:xfrm>
          <a:prstGeom prst="rect">
            <a:avLst/>
          </a:prstGeom>
          <a:noFill/>
        </p:spPr>
        <p:txBody>
          <a:bodyPr wrap="square" lIns="91440" tIns="45720" rIns="91440" bIns="45720" anchor="t">
            <a:spAutoFit/>
          </a:bodyPr>
          <a:lstStyle/>
          <a:p>
            <a:pPr>
              <a:buClr>
                <a:srgbClr val="7DFF5F"/>
              </a:buClr>
              <a:buFont typeface="Arial" panose="020B0604020202020204" pitchFamily="34" charset="0"/>
              <a:buChar char="•"/>
            </a:pPr>
            <a:r>
              <a:rPr lang="en-US" sz="1700" b="1" dirty="0"/>
              <a:t> Precision over Prebiotics</a:t>
            </a:r>
            <a:r>
              <a:rPr lang="en-US" sz="1700" dirty="0"/>
              <a:t>: Unlike prebiotics that merely feed bacteria, Keystone delivers ready-to-act postbiotic metabolites that interact with one's existing gut microbes.</a:t>
            </a:r>
            <a:br>
              <a:rPr lang="en-US" sz="1700" dirty="0"/>
            </a:br>
            <a:endParaRPr lang="en-US" sz="1700" dirty="0">
              <a:cs typeface="Arial"/>
            </a:endParaRPr>
          </a:p>
          <a:p>
            <a:pPr>
              <a:buClr>
                <a:srgbClr val="7DFF5F"/>
              </a:buClr>
              <a:buFont typeface="Arial" panose="020B0604020202020204" pitchFamily="34" charset="0"/>
              <a:buChar char="•"/>
            </a:pPr>
            <a:r>
              <a:rPr lang="en-US" sz="1700" b="1" dirty="0"/>
              <a:t> Clean-Label and Non-GMO</a:t>
            </a:r>
            <a:r>
              <a:rPr lang="en-US" sz="1700" dirty="0"/>
              <a:t>: Powered by whole-food oats and microbial fermentation — as well as certified non-GMO — it’s designed for health-conscious consumers.</a:t>
            </a:r>
            <a:endParaRPr lang="en-US" sz="1700" dirty="0">
              <a:cs typeface="Arial"/>
            </a:endParaRPr>
          </a:p>
        </p:txBody>
      </p:sp>
      <p:sp>
        <p:nvSpPr>
          <p:cNvPr id="6" name="Slide Number Placeholder 2">
            <a:extLst>
              <a:ext uri="{FF2B5EF4-FFF2-40B4-BE49-F238E27FC236}">
                <a16:creationId xmlns:a16="http://schemas.microsoft.com/office/drawing/2014/main" id="{86F7FBD6-1C39-5521-C302-B382923B46E9}"/>
              </a:ext>
            </a:extLst>
          </p:cNvPr>
          <p:cNvSpPr txBox="1">
            <a:spLocks/>
          </p:cNvSpPr>
          <p:nvPr/>
        </p:nvSpPr>
        <p:spPr>
          <a:xfrm>
            <a:off x="10548747" y="6355588"/>
            <a:ext cx="11337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PAGE </a:t>
            </a:r>
            <a:fld id="{BDBF9DCE-55C5-154E-AC34-7A0AB594817D}" type="slidenum">
              <a:rPr lang="en-US" sz="1200" smtClean="0"/>
              <a:pPr/>
              <a:t>33</a:t>
            </a:fld>
            <a:endParaRPr lang="en-US" sz="1200"/>
          </a:p>
        </p:txBody>
      </p:sp>
    </p:spTree>
    <p:extLst>
      <p:ext uri="{BB962C8B-B14F-4D97-AF65-F5344CB8AC3E}">
        <p14:creationId xmlns:p14="http://schemas.microsoft.com/office/powerpoint/2010/main" val="79480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8" y="-1846822"/>
            <a:ext cx="9484406" cy="3045558"/>
          </a:xfrm>
        </p:spPr>
        <p:txBody>
          <a:bodyPr>
            <a:normAutofit/>
          </a:bodyPr>
          <a:lstStyle/>
          <a:p>
            <a:r>
              <a:rPr lang="en-US" sz="3600" dirty="0">
                <a:solidFill>
                  <a:srgbClr val="15788D"/>
                </a:solidFill>
                <a:latin typeface="Arial"/>
                <a:cs typeface="Arial"/>
              </a:rPr>
              <a:t>Keystone Postbiotic </a:t>
            </a:r>
            <a:r>
              <a:rPr lang="en-US" sz="3600" dirty="0">
                <a:solidFill>
                  <a:schemeClr val="tx2"/>
                </a:solidFill>
                <a:latin typeface="Arial"/>
                <a:cs typeface="Arial"/>
              </a:rPr>
              <a:t>Claims</a:t>
            </a:r>
            <a:r>
              <a:rPr lang="en-US" sz="2800" baseline="30000" dirty="0">
                <a:solidFill>
                  <a:schemeClr val="tx2"/>
                </a:solidFill>
                <a:latin typeface="Arial"/>
                <a:cs typeface="Arial"/>
              </a:rPr>
              <a:t> </a:t>
            </a:r>
            <a:endParaRPr lang="en-US" sz="3600" baseline="30000" dirty="0">
              <a:solidFill>
                <a:schemeClr val="tx2"/>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32" name="Picture 31"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14D108A0-02E8-22B1-A55F-EC65566CF749}"/>
              </a:ext>
            </a:extLst>
          </p:cNvPr>
          <p:cNvPicPr>
            <a:picLocks noChangeAspect="1"/>
          </p:cNvPicPr>
          <p:nvPr/>
        </p:nvPicPr>
        <p:blipFill>
          <a:blip r:embed="rId3"/>
          <a:srcRect t="19185" r="16728"/>
          <a:stretch/>
        </p:blipFill>
        <p:spPr>
          <a:xfrm>
            <a:off x="8673365" y="14209"/>
            <a:ext cx="3518635" cy="3414791"/>
          </a:xfrm>
          <a:prstGeom prst="rect">
            <a:avLst/>
          </a:prstGeom>
        </p:spPr>
      </p:pic>
      <p:sp>
        <p:nvSpPr>
          <p:cNvPr id="6" name="Slide Number Placeholder 2">
            <a:extLst>
              <a:ext uri="{FF2B5EF4-FFF2-40B4-BE49-F238E27FC236}">
                <a16:creationId xmlns:a16="http://schemas.microsoft.com/office/drawing/2014/main" id="{86F7FBD6-1C39-5521-C302-B382923B46E9}"/>
              </a:ext>
            </a:extLst>
          </p:cNvPr>
          <p:cNvSpPr txBox="1">
            <a:spLocks/>
          </p:cNvSpPr>
          <p:nvPr/>
        </p:nvSpPr>
        <p:spPr>
          <a:xfrm>
            <a:off x="10548747" y="6355588"/>
            <a:ext cx="11337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PAGE </a:t>
            </a:r>
            <a:fld id="{BDBF9DCE-55C5-154E-AC34-7A0AB594817D}" type="slidenum">
              <a:rPr lang="en-US" sz="1200" smtClean="0"/>
              <a:pPr/>
              <a:t>34</a:t>
            </a:fld>
            <a:endParaRPr lang="en-US" sz="1200"/>
          </a:p>
        </p:txBody>
      </p:sp>
      <p:sp>
        <p:nvSpPr>
          <p:cNvPr id="10" name="TextBox 9">
            <a:extLst>
              <a:ext uri="{FF2B5EF4-FFF2-40B4-BE49-F238E27FC236}">
                <a16:creationId xmlns:a16="http://schemas.microsoft.com/office/drawing/2014/main" id="{7BCBB1E8-F596-38D5-0C18-BF0A2882E4AC}"/>
              </a:ext>
            </a:extLst>
          </p:cNvPr>
          <p:cNvSpPr txBox="1"/>
          <p:nvPr/>
        </p:nvSpPr>
        <p:spPr>
          <a:xfrm>
            <a:off x="313338" y="1459741"/>
            <a:ext cx="7718780" cy="3539430"/>
          </a:xfrm>
          <a:prstGeom prst="rect">
            <a:avLst/>
          </a:prstGeom>
          <a:noFill/>
        </p:spPr>
        <p:txBody>
          <a:bodyPr wrap="none" lIns="91440" tIns="45720" rIns="91440" bIns="45720" rtlCol="0" anchor="t">
            <a:spAutoFit/>
          </a:bodyPr>
          <a:lstStyle/>
          <a:p>
            <a:r>
              <a:rPr lang="en-US" sz="2400" dirty="0">
                <a:solidFill>
                  <a:schemeClr val="tx2"/>
                </a:solidFill>
              </a:rPr>
              <a:t>Structure/Function Claims</a:t>
            </a:r>
          </a:p>
          <a:p>
            <a:pPr marL="342900" indent="-342900">
              <a:buFont typeface="Arial" panose="020B0604020202020204" pitchFamily="34" charset="0"/>
              <a:buChar char="•"/>
            </a:pPr>
            <a:r>
              <a:rPr lang="en-US" sz="2000" dirty="0"/>
              <a:t>Gut Health</a:t>
            </a:r>
            <a:endParaRPr lang="en-US" sz="2000" dirty="0">
              <a:cs typeface="Arial"/>
            </a:endParaRPr>
          </a:p>
          <a:p>
            <a:pPr marL="800100" lvl="1" indent="-342900">
              <a:buFont typeface="Arial" panose="020B0604020202020204" pitchFamily="34" charset="0"/>
              <a:buChar char="•"/>
            </a:pPr>
            <a:r>
              <a:rPr lang="en-US" sz="2000" dirty="0"/>
              <a:t>Promotes microbiome health</a:t>
            </a:r>
          </a:p>
          <a:p>
            <a:pPr marL="800100" lvl="1" indent="-342900">
              <a:buFont typeface="Arial" panose="020B0604020202020204" pitchFamily="34" charset="0"/>
              <a:buChar char="•"/>
            </a:pPr>
            <a:r>
              <a:rPr lang="en-US" sz="2000" dirty="0">
                <a:cs typeface="Arial"/>
              </a:rPr>
              <a:t>Supports production of beneficial keystone bacteria</a:t>
            </a:r>
            <a:endParaRPr lang="en-US" sz="2000" dirty="0"/>
          </a:p>
          <a:p>
            <a:pPr marL="800100" lvl="1" indent="-342900">
              <a:buFont typeface="Arial" panose="020B0604020202020204" pitchFamily="34" charset="0"/>
              <a:buChar char="•"/>
            </a:pPr>
            <a:r>
              <a:rPr lang="en-US" sz="2000" dirty="0"/>
              <a:t>Supports an increase in health-promoting microbial species</a:t>
            </a:r>
            <a:endParaRPr lang="en-US" sz="2000" dirty="0">
              <a:cs typeface="Arial"/>
            </a:endParaRPr>
          </a:p>
          <a:p>
            <a:pPr marL="800100" lvl="1" indent="-342900">
              <a:buFont typeface="Arial" panose="020B0604020202020204" pitchFamily="34" charset="0"/>
              <a:buChar char="•"/>
            </a:pPr>
            <a:endParaRPr lang="en-US" sz="2000" dirty="0">
              <a:solidFill>
                <a:srgbClr val="7CC6CD"/>
              </a:solidFill>
              <a:cs typeface="Arial" panose="020B0604020202020204"/>
            </a:endParaRPr>
          </a:p>
          <a:p>
            <a:pPr marL="342900" indent="-342900">
              <a:buFont typeface="Arial" panose="020B0604020202020204" pitchFamily="34" charset="0"/>
              <a:buChar char="•"/>
            </a:pPr>
            <a:r>
              <a:rPr lang="en-US" sz="2000" dirty="0"/>
              <a:t>Immune &amp; Barrier Function</a:t>
            </a:r>
          </a:p>
          <a:p>
            <a:pPr marL="800100" lvl="1" indent="-342900">
              <a:buFont typeface="Arial" panose="020B0604020202020204" pitchFamily="34" charset="0"/>
              <a:buChar char="•"/>
            </a:pPr>
            <a:r>
              <a:rPr lang="en-US" sz="2000" dirty="0"/>
              <a:t>Strengthens immune performance</a:t>
            </a:r>
            <a:endParaRPr lang="en-US" sz="2000" dirty="0">
              <a:cs typeface="Arial"/>
            </a:endParaRPr>
          </a:p>
          <a:p>
            <a:pPr lvl="1"/>
            <a:endParaRPr lang="en-US" sz="2000" dirty="0"/>
          </a:p>
          <a:p>
            <a:pPr marL="342900" indent="-342900">
              <a:buFont typeface="Arial" panose="020B0604020202020204" pitchFamily="34" charset="0"/>
              <a:buChar char="•"/>
            </a:pPr>
            <a:r>
              <a:rPr lang="en-US" sz="2000" dirty="0"/>
              <a:t>Mental Wellbeing</a:t>
            </a:r>
          </a:p>
          <a:p>
            <a:pPr marL="800100" lvl="1" indent="-342900">
              <a:buFont typeface="Arial" panose="020B0604020202020204" pitchFamily="34" charset="0"/>
              <a:buChar char="•"/>
            </a:pPr>
            <a:r>
              <a:rPr lang="en-US" sz="2000" dirty="0"/>
              <a:t>Supports emotional wellbeing/mood</a:t>
            </a:r>
          </a:p>
        </p:txBody>
      </p:sp>
    </p:spTree>
    <p:extLst>
      <p:ext uri="{BB962C8B-B14F-4D97-AF65-F5344CB8AC3E}">
        <p14:creationId xmlns:p14="http://schemas.microsoft.com/office/powerpoint/2010/main" val="2464973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8" y="-1846822"/>
            <a:ext cx="9484406" cy="3045558"/>
          </a:xfrm>
        </p:spPr>
        <p:txBody>
          <a:bodyPr>
            <a:normAutofit/>
          </a:bodyPr>
          <a:lstStyle/>
          <a:p>
            <a:r>
              <a:rPr lang="en-US" sz="3600" dirty="0">
                <a:solidFill>
                  <a:srgbClr val="15788D"/>
                </a:solidFill>
                <a:latin typeface="Arial"/>
                <a:cs typeface="Arial"/>
              </a:rPr>
              <a:t>Keystone Postbiotic </a:t>
            </a:r>
            <a:r>
              <a:rPr lang="en-US" sz="3600" dirty="0">
                <a:solidFill>
                  <a:schemeClr val="tx2"/>
                </a:solidFill>
                <a:latin typeface="Arial"/>
                <a:cs typeface="Arial"/>
              </a:rPr>
              <a:t>Benefit Areas</a:t>
            </a:r>
            <a:r>
              <a:rPr lang="en-US" sz="2800" baseline="30000" dirty="0">
                <a:solidFill>
                  <a:schemeClr val="tx2"/>
                </a:solidFill>
                <a:latin typeface="Arial"/>
                <a:cs typeface="Arial"/>
              </a:rPr>
              <a:t> </a:t>
            </a:r>
            <a:endParaRPr lang="en-US" sz="3600" baseline="30000" dirty="0">
              <a:solidFill>
                <a:schemeClr val="tx2"/>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32" name="Picture 31"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14D108A0-02E8-22B1-A55F-EC65566CF749}"/>
              </a:ext>
            </a:extLst>
          </p:cNvPr>
          <p:cNvPicPr>
            <a:picLocks noChangeAspect="1"/>
          </p:cNvPicPr>
          <p:nvPr/>
        </p:nvPicPr>
        <p:blipFill>
          <a:blip r:embed="rId3"/>
          <a:srcRect t="19185" r="16728"/>
          <a:stretch/>
        </p:blipFill>
        <p:spPr>
          <a:xfrm>
            <a:off x="8673365" y="14209"/>
            <a:ext cx="3518635" cy="3414791"/>
          </a:xfrm>
          <a:prstGeom prst="rect">
            <a:avLst/>
          </a:prstGeom>
        </p:spPr>
      </p:pic>
      <p:sp>
        <p:nvSpPr>
          <p:cNvPr id="6" name="Slide Number Placeholder 2">
            <a:extLst>
              <a:ext uri="{FF2B5EF4-FFF2-40B4-BE49-F238E27FC236}">
                <a16:creationId xmlns:a16="http://schemas.microsoft.com/office/drawing/2014/main" id="{86F7FBD6-1C39-5521-C302-B382923B46E9}"/>
              </a:ext>
            </a:extLst>
          </p:cNvPr>
          <p:cNvSpPr txBox="1">
            <a:spLocks/>
          </p:cNvSpPr>
          <p:nvPr/>
        </p:nvSpPr>
        <p:spPr>
          <a:xfrm>
            <a:off x="10548747" y="6355588"/>
            <a:ext cx="11337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PAGE </a:t>
            </a:r>
            <a:fld id="{BDBF9DCE-55C5-154E-AC34-7A0AB594817D}" type="slidenum">
              <a:rPr lang="en-US" sz="1200" smtClean="0"/>
              <a:pPr/>
              <a:t>35</a:t>
            </a:fld>
            <a:endParaRPr lang="en-US" sz="1200"/>
          </a:p>
        </p:txBody>
      </p:sp>
      <p:sp>
        <p:nvSpPr>
          <p:cNvPr id="10" name="TextBox 9">
            <a:extLst>
              <a:ext uri="{FF2B5EF4-FFF2-40B4-BE49-F238E27FC236}">
                <a16:creationId xmlns:a16="http://schemas.microsoft.com/office/drawing/2014/main" id="{7BCBB1E8-F596-38D5-0C18-BF0A2882E4AC}"/>
              </a:ext>
            </a:extLst>
          </p:cNvPr>
          <p:cNvSpPr txBox="1"/>
          <p:nvPr/>
        </p:nvSpPr>
        <p:spPr>
          <a:xfrm>
            <a:off x="357942" y="1437439"/>
            <a:ext cx="8895384" cy="4832092"/>
          </a:xfrm>
          <a:prstGeom prst="rect">
            <a:avLst/>
          </a:prstGeom>
          <a:noFill/>
        </p:spPr>
        <p:txBody>
          <a:bodyPr wrap="none" rtlCol="0">
            <a:spAutoFit/>
          </a:bodyPr>
          <a:lstStyle/>
          <a:p>
            <a:r>
              <a:rPr lang="en-US" sz="2400" dirty="0">
                <a:solidFill>
                  <a:schemeClr val="tx2"/>
                </a:solidFill>
              </a:rPr>
              <a:t>Microbiome Modulation</a:t>
            </a:r>
          </a:p>
          <a:p>
            <a:pPr marL="800100" lvl="1" indent="-342900">
              <a:buFont typeface="Arial" panose="020B0604020202020204" pitchFamily="34" charset="0"/>
              <a:buChar char="•"/>
            </a:pPr>
            <a:r>
              <a:rPr lang="en-US" sz="2000" dirty="0"/>
              <a:t>≥ 800% increase in 33 beneficial endogenous bacterial species</a:t>
            </a:r>
          </a:p>
          <a:p>
            <a:pPr marL="800100" lvl="1" indent="-342900">
              <a:buFont typeface="Arial" panose="020B0604020202020204" pitchFamily="34" charset="0"/>
              <a:buChar char="•"/>
            </a:pPr>
            <a:r>
              <a:rPr lang="en-US" sz="2000" dirty="0"/>
              <a:t>≥ 7000% reduction in 38 potentially harmful bacterial species</a:t>
            </a:r>
          </a:p>
          <a:p>
            <a:pPr marL="800100" lvl="1" indent="-342900">
              <a:buFont typeface="Arial" panose="020B0604020202020204" pitchFamily="34" charset="0"/>
              <a:buChar char="•"/>
            </a:pPr>
            <a:r>
              <a:rPr lang="en-US" sz="2000" dirty="0"/>
              <a:t>Up regulates endogenous</a:t>
            </a:r>
            <a:r>
              <a:rPr lang="en-US" sz="2000" i="1" dirty="0"/>
              <a:t> </a:t>
            </a:r>
            <a:r>
              <a:rPr lang="en-US" sz="2000" i="1" dirty="0" err="1"/>
              <a:t>Akkermansia</a:t>
            </a:r>
            <a:r>
              <a:rPr lang="en-US" sz="2000" i="1" dirty="0"/>
              <a:t> </a:t>
            </a:r>
            <a:r>
              <a:rPr lang="en-US" sz="2000" dirty="0"/>
              <a:t>up to 24000%</a:t>
            </a:r>
          </a:p>
          <a:p>
            <a:pPr marL="800100" lvl="1" indent="-342900">
              <a:buFont typeface="Arial" panose="020B0604020202020204" pitchFamily="34" charset="0"/>
              <a:buChar char="•"/>
            </a:pPr>
            <a:r>
              <a:rPr lang="en-US" sz="2000" dirty="0"/>
              <a:t>Up regulates butyrate producing bacteria by 63000%</a:t>
            </a:r>
          </a:p>
          <a:p>
            <a:pPr lvl="1"/>
            <a:endParaRPr lang="en-US" sz="2000" dirty="0">
              <a:solidFill>
                <a:schemeClr val="tx2"/>
              </a:solidFill>
            </a:endParaRPr>
          </a:p>
          <a:p>
            <a:r>
              <a:rPr lang="en-US" sz="2400" dirty="0">
                <a:solidFill>
                  <a:schemeClr val="tx2"/>
                </a:solidFill>
              </a:rPr>
              <a:t>Whole-Body Benefits</a:t>
            </a:r>
          </a:p>
          <a:p>
            <a:pPr marL="800100" lvl="1" indent="-342900">
              <a:buFont typeface="Arial" panose="020B0604020202020204" pitchFamily="34" charset="0"/>
              <a:buChar char="•"/>
            </a:pPr>
            <a:r>
              <a:rPr lang="en-US" sz="2000" dirty="0"/>
              <a:t>≥ 50% improvement in gas and bloating</a:t>
            </a:r>
          </a:p>
          <a:p>
            <a:pPr marL="800100" lvl="1" indent="-342900">
              <a:buFont typeface="Arial" panose="020B0604020202020204" pitchFamily="34" charset="0"/>
              <a:buChar char="•"/>
            </a:pPr>
            <a:r>
              <a:rPr lang="en-US" sz="2000" dirty="0"/>
              <a:t>68% of participants improved their emotional wellbeing </a:t>
            </a:r>
          </a:p>
          <a:p>
            <a:pPr marL="800100" lvl="1" indent="-342900">
              <a:buFont typeface="Arial" panose="020B0604020202020204" pitchFamily="34" charset="0"/>
              <a:buChar char="•"/>
            </a:pPr>
            <a:r>
              <a:rPr lang="en-US" sz="2000" dirty="0"/>
              <a:t>Lowers IL-8 production, suggesting improved immune regulation</a:t>
            </a:r>
          </a:p>
          <a:p>
            <a:pPr marL="800100" lvl="1" indent="-342900">
              <a:buFont typeface="Arial" panose="020B0604020202020204" pitchFamily="34" charset="0"/>
              <a:buChar char="•"/>
            </a:pPr>
            <a:r>
              <a:rPr lang="en-US" sz="2000" dirty="0"/>
              <a:t>Increases butyrate production, supporting anti-inflammatory pathways</a:t>
            </a:r>
          </a:p>
          <a:p>
            <a:pPr marL="800100" lvl="1" indent="-342900">
              <a:buFont typeface="Arial" panose="020B0604020202020204" pitchFamily="34" charset="0"/>
              <a:buChar char="•"/>
            </a:pPr>
            <a:r>
              <a:rPr lang="en-US" sz="2000" dirty="0"/>
              <a:t>Reduces cortisol by week 4</a:t>
            </a:r>
          </a:p>
          <a:p>
            <a:pPr marL="800100" lvl="1" indent="-342900">
              <a:buFont typeface="Arial" panose="020B0604020202020204" pitchFamily="34" charset="0"/>
              <a:buChar char="•"/>
            </a:pPr>
            <a:r>
              <a:rPr lang="en-US" sz="2000" dirty="0"/>
              <a:t>Improves albumin/globulin ratio, reflecting immune balance, </a:t>
            </a:r>
            <a:br>
              <a:rPr lang="en-US" sz="2000" dirty="0"/>
            </a:br>
            <a:r>
              <a:rPr lang="en-US" sz="2000" dirty="0"/>
              <a:t>resilience and healthy live function</a:t>
            </a:r>
          </a:p>
          <a:p>
            <a:pPr marL="800100" lvl="1" indent="-342900">
              <a:buFont typeface="Arial" panose="020B0604020202020204" pitchFamily="34" charset="0"/>
              <a:buChar char="•"/>
            </a:pPr>
            <a:r>
              <a:rPr lang="en-US" sz="2000" dirty="0"/>
              <a:t>No GI distress observed in clinical testing</a:t>
            </a:r>
          </a:p>
        </p:txBody>
      </p:sp>
    </p:spTree>
    <p:extLst>
      <p:ext uri="{BB962C8B-B14F-4D97-AF65-F5344CB8AC3E}">
        <p14:creationId xmlns:p14="http://schemas.microsoft.com/office/powerpoint/2010/main" val="2446840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50AB717-0580-522C-007F-981106727A22}"/>
              </a:ext>
            </a:extLst>
          </p:cNvPr>
          <p:cNvSpPr/>
          <p:nvPr/>
        </p:nvSpPr>
        <p:spPr>
          <a:xfrm>
            <a:off x="841045" y="2951822"/>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rPr>
              <a:t>GREEN JUICE</a:t>
            </a:r>
            <a:endParaRPr lang="en-US"/>
          </a:p>
        </p:txBody>
      </p:sp>
      <p:sp>
        <p:nvSpPr>
          <p:cNvPr id="6" name="Slide Number Placeholder 15">
            <a:extLst>
              <a:ext uri="{FF2B5EF4-FFF2-40B4-BE49-F238E27FC236}">
                <a16:creationId xmlns:a16="http://schemas.microsoft.com/office/drawing/2014/main" id="{589B1CF1-4F8E-FA31-FB96-2B1E5B95518E}"/>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36</a:t>
            </a:fld>
            <a:endParaRPr lang="en-US"/>
          </a:p>
        </p:txBody>
      </p:sp>
      <p:sp>
        <p:nvSpPr>
          <p:cNvPr id="2" name="Title 1">
            <a:extLst>
              <a:ext uri="{FF2B5EF4-FFF2-40B4-BE49-F238E27FC236}">
                <a16:creationId xmlns:a16="http://schemas.microsoft.com/office/drawing/2014/main" id="{189BDA69-9A26-6B15-DD59-66C1CF64E5C9}"/>
              </a:ext>
            </a:extLst>
          </p:cNvPr>
          <p:cNvSpPr>
            <a:spLocks noGrp="1"/>
          </p:cNvSpPr>
          <p:nvPr>
            <p:ph type="title" idx="4294967295"/>
          </p:nvPr>
        </p:nvSpPr>
        <p:spPr>
          <a:xfrm>
            <a:off x="360081" y="251321"/>
            <a:ext cx="9881551" cy="823072"/>
          </a:xfrm>
        </p:spPr>
        <p:txBody>
          <a:bodyPr>
            <a:normAutofit/>
          </a:bodyPr>
          <a:lstStyle/>
          <a:p>
            <a:r>
              <a:rPr lang="en-US" sz="4000">
                <a:solidFill>
                  <a:schemeClr val="tx1"/>
                </a:solidFill>
                <a:latin typeface="Arial"/>
                <a:cs typeface="Arial"/>
              </a:rPr>
              <a:t>Keystone Postbiotic applications</a:t>
            </a:r>
            <a:endParaRPr lang="en-US" sz="4000">
              <a:solidFill>
                <a:schemeClr val="tx1"/>
              </a:solidFill>
            </a:endParaRPr>
          </a:p>
        </p:txBody>
      </p:sp>
      <p:grpSp>
        <p:nvGrpSpPr>
          <p:cNvPr id="8" name="Group 7">
            <a:extLst>
              <a:ext uri="{FF2B5EF4-FFF2-40B4-BE49-F238E27FC236}">
                <a16:creationId xmlns:a16="http://schemas.microsoft.com/office/drawing/2014/main" id="{C86BF452-C778-4CF9-46CC-0AD58E21D58D}"/>
              </a:ext>
            </a:extLst>
          </p:cNvPr>
          <p:cNvGrpSpPr/>
          <p:nvPr/>
        </p:nvGrpSpPr>
        <p:grpSpPr>
          <a:xfrm>
            <a:off x="1186408" y="1322942"/>
            <a:ext cx="1650058" cy="1650058"/>
            <a:chOff x="585717" y="1449892"/>
            <a:chExt cx="2495752" cy="2495752"/>
          </a:xfrm>
        </p:grpSpPr>
        <p:sp>
          <p:nvSpPr>
            <p:cNvPr id="3" name="Oval 2">
              <a:extLst>
                <a:ext uri="{FF2B5EF4-FFF2-40B4-BE49-F238E27FC236}">
                  <a16:creationId xmlns:a16="http://schemas.microsoft.com/office/drawing/2014/main" id="{85018F24-E3BD-0565-FE7B-7ADE3B74CDD4}"/>
                </a:ext>
              </a:extLst>
            </p:cNvPr>
            <p:cNvSpPr/>
            <p:nvPr/>
          </p:nvSpPr>
          <p:spPr>
            <a:xfrm>
              <a:off x="585717" y="1449892"/>
              <a:ext cx="2495752" cy="24957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A5CD3040-8F4B-AC24-4993-703A93E372F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75393" y="1723688"/>
              <a:ext cx="1916400" cy="1916400"/>
            </a:xfrm>
            <a:prstGeom prst="rect">
              <a:avLst/>
            </a:prstGeom>
          </p:spPr>
        </p:pic>
      </p:grpSp>
      <p:sp>
        <p:nvSpPr>
          <p:cNvPr id="9" name="Rounded Rectangle 8">
            <a:extLst>
              <a:ext uri="{FF2B5EF4-FFF2-40B4-BE49-F238E27FC236}">
                <a16:creationId xmlns:a16="http://schemas.microsoft.com/office/drawing/2014/main" id="{7FDFC137-F40E-B515-E4D3-3CDABBE93567}"/>
              </a:ext>
            </a:extLst>
          </p:cNvPr>
          <p:cNvSpPr/>
          <p:nvPr/>
        </p:nvSpPr>
        <p:spPr>
          <a:xfrm>
            <a:off x="3459554" y="2951822"/>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SODAS</a:t>
            </a:r>
          </a:p>
        </p:txBody>
      </p:sp>
      <p:grpSp>
        <p:nvGrpSpPr>
          <p:cNvPr id="22" name="Group 21">
            <a:extLst>
              <a:ext uri="{FF2B5EF4-FFF2-40B4-BE49-F238E27FC236}">
                <a16:creationId xmlns:a16="http://schemas.microsoft.com/office/drawing/2014/main" id="{A3FB62A3-4D14-00D1-729F-D7F30B4A3190}"/>
              </a:ext>
            </a:extLst>
          </p:cNvPr>
          <p:cNvGrpSpPr/>
          <p:nvPr/>
        </p:nvGrpSpPr>
        <p:grpSpPr>
          <a:xfrm>
            <a:off x="3744153" y="1322942"/>
            <a:ext cx="1650058" cy="1650058"/>
            <a:chOff x="585717" y="1449892"/>
            <a:chExt cx="2495752" cy="2495752"/>
          </a:xfrm>
        </p:grpSpPr>
        <p:sp>
          <p:nvSpPr>
            <p:cNvPr id="23" name="Oval 22">
              <a:extLst>
                <a:ext uri="{FF2B5EF4-FFF2-40B4-BE49-F238E27FC236}">
                  <a16:creationId xmlns:a16="http://schemas.microsoft.com/office/drawing/2014/main" id="{6EAEB9D4-143E-51A3-A566-460F25ACB2FF}"/>
                </a:ext>
              </a:extLst>
            </p:cNvPr>
            <p:cNvSpPr/>
            <p:nvPr/>
          </p:nvSpPr>
          <p:spPr>
            <a:xfrm>
              <a:off x="585717" y="1449892"/>
              <a:ext cx="2495752" cy="24957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72CA7BEE-8B2A-A5E4-3FD5-9CB11DDD4C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8594" y="1772770"/>
              <a:ext cx="1749998" cy="1754326"/>
            </a:xfrm>
            <a:prstGeom prst="rect">
              <a:avLst/>
            </a:prstGeom>
          </p:spPr>
        </p:pic>
      </p:grpSp>
      <p:sp>
        <p:nvSpPr>
          <p:cNvPr id="30" name="Rounded Rectangle 29">
            <a:extLst>
              <a:ext uri="{FF2B5EF4-FFF2-40B4-BE49-F238E27FC236}">
                <a16:creationId xmlns:a16="http://schemas.microsoft.com/office/drawing/2014/main" id="{87866248-1597-4EE6-CAE6-009B3AA49EE9}"/>
              </a:ext>
            </a:extLst>
          </p:cNvPr>
          <p:cNvSpPr/>
          <p:nvPr/>
        </p:nvSpPr>
        <p:spPr>
          <a:xfrm>
            <a:off x="5925664" y="2951822"/>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ENERGY DRINKS</a:t>
            </a:r>
          </a:p>
        </p:txBody>
      </p:sp>
      <p:sp>
        <p:nvSpPr>
          <p:cNvPr id="34" name="Oval 33">
            <a:extLst>
              <a:ext uri="{FF2B5EF4-FFF2-40B4-BE49-F238E27FC236}">
                <a16:creationId xmlns:a16="http://schemas.microsoft.com/office/drawing/2014/main" id="{81ACA2B2-7D9C-416B-C730-652120A47643}"/>
              </a:ext>
            </a:extLst>
          </p:cNvPr>
          <p:cNvSpPr/>
          <p:nvPr/>
        </p:nvSpPr>
        <p:spPr>
          <a:xfrm>
            <a:off x="6184334" y="1322942"/>
            <a:ext cx="1650058" cy="16500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1D794E12-CD6B-DC39-6DCD-0DB71D8CAC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20418" y="1589594"/>
            <a:ext cx="1152499" cy="1181388"/>
          </a:xfrm>
          <a:prstGeom prst="rect">
            <a:avLst/>
          </a:prstGeom>
        </p:spPr>
      </p:pic>
      <p:sp>
        <p:nvSpPr>
          <p:cNvPr id="36" name="Rounded Rectangle 35">
            <a:extLst>
              <a:ext uri="{FF2B5EF4-FFF2-40B4-BE49-F238E27FC236}">
                <a16:creationId xmlns:a16="http://schemas.microsoft.com/office/drawing/2014/main" id="{5E276687-6BE2-E158-7977-D9EB950A3F9B}"/>
              </a:ext>
            </a:extLst>
          </p:cNvPr>
          <p:cNvSpPr/>
          <p:nvPr/>
        </p:nvSpPr>
        <p:spPr>
          <a:xfrm>
            <a:off x="841045" y="5307098"/>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NON-DAIRY</a:t>
            </a:r>
          </a:p>
        </p:txBody>
      </p:sp>
      <p:sp>
        <p:nvSpPr>
          <p:cNvPr id="38" name="Oval 37">
            <a:extLst>
              <a:ext uri="{FF2B5EF4-FFF2-40B4-BE49-F238E27FC236}">
                <a16:creationId xmlns:a16="http://schemas.microsoft.com/office/drawing/2014/main" id="{2ECADAE3-3881-342C-C957-DF139147B461}"/>
              </a:ext>
            </a:extLst>
          </p:cNvPr>
          <p:cNvSpPr/>
          <p:nvPr/>
        </p:nvSpPr>
        <p:spPr>
          <a:xfrm>
            <a:off x="1145302" y="3718442"/>
            <a:ext cx="1650058" cy="16500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3FFCF6A4-2670-D2C1-6AB3-C30B5F5AE25E}"/>
              </a:ext>
            </a:extLst>
          </p:cNvPr>
          <p:cNvSpPr/>
          <p:nvPr/>
        </p:nvSpPr>
        <p:spPr>
          <a:xfrm>
            <a:off x="3334201" y="5405852"/>
            <a:ext cx="2525630"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PROTEIN DRINKS/POWDERS</a:t>
            </a:r>
          </a:p>
        </p:txBody>
      </p:sp>
      <p:sp>
        <p:nvSpPr>
          <p:cNvPr id="42" name="Oval 41">
            <a:extLst>
              <a:ext uri="{FF2B5EF4-FFF2-40B4-BE49-F238E27FC236}">
                <a16:creationId xmlns:a16="http://schemas.microsoft.com/office/drawing/2014/main" id="{C2FD2746-7B72-CF07-9335-5D46E1061003}"/>
              </a:ext>
            </a:extLst>
          </p:cNvPr>
          <p:cNvSpPr/>
          <p:nvPr/>
        </p:nvSpPr>
        <p:spPr>
          <a:xfrm>
            <a:off x="3744153" y="3678218"/>
            <a:ext cx="1650058" cy="16500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DA20654A-2360-5DE7-603C-FAC1ECAD2F5B}"/>
              </a:ext>
            </a:extLst>
          </p:cNvPr>
          <p:cNvSpPr/>
          <p:nvPr/>
        </p:nvSpPr>
        <p:spPr>
          <a:xfrm>
            <a:off x="5740293" y="5361315"/>
            <a:ext cx="261864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SPORTS </a:t>
            </a:r>
            <a:br>
              <a:rPr lang="en-US" sz="1600" b="1">
                <a:solidFill>
                  <a:schemeClr val="tx1"/>
                </a:solidFill>
              </a:rPr>
            </a:br>
            <a:r>
              <a:rPr lang="en-US" sz="1600" b="1">
                <a:solidFill>
                  <a:schemeClr val="tx1"/>
                </a:solidFill>
              </a:rPr>
              <a:t>NUTRITION</a:t>
            </a:r>
          </a:p>
        </p:txBody>
      </p:sp>
      <p:sp>
        <p:nvSpPr>
          <p:cNvPr id="45" name="Oval 44">
            <a:extLst>
              <a:ext uri="{FF2B5EF4-FFF2-40B4-BE49-F238E27FC236}">
                <a16:creationId xmlns:a16="http://schemas.microsoft.com/office/drawing/2014/main" id="{E0D4950A-3F1B-FDD0-2BD1-A0D1B23FC5C5}"/>
              </a:ext>
            </a:extLst>
          </p:cNvPr>
          <p:cNvSpPr/>
          <p:nvPr/>
        </p:nvSpPr>
        <p:spPr>
          <a:xfrm>
            <a:off x="6175094" y="3687705"/>
            <a:ext cx="1707269" cy="16500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0C1497D2-2591-FE68-055E-D7E8D11F0D8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24101" y="3891462"/>
            <a:ext cx="1164961" cy="1164961"/>
          </a:xfrm>
          <a:prstGeom prst="rect">
            <a:avLst/>
          </a:prstGeom>
        </p:spPr>
      </p:pic>
      <p:pic>
        <p:nvPicPr>
          <p:cNvPr id="50" name="Picture 49">
            <a:extLst>
              <a:ext uri="{FF2B5EF4-FFF2-40B4-BE49-F238E27FC236}">
                <a16:creationId xmlns:a16="http://schemas.microsoft.com/office/drawing/2014/main" id="{33FB29DE-1FA6-1CAB-2EA1-914246856794}"/>
              </a:ext>
            </a:extLst>
          </p:cNvPr>
          <p:cNvPicPr>
            <a:picLocks noChangeAspect="1"/>
          </p:cNvPicPr>
          <p:nvPr/>
        </p:nvPicPr>
        <p:blipFill>
          <a:blip r:embed="rId6"/>
          <a:stretch>
            <a:fillRect/>
          </a:stretch>
        </p:blipFill>
        <p:spPr>
          <a:xfrm>
            <a:off x="4200215" y="4009538"/>
            <a:ext cx="863614" cy="982149"/>
          </a:xfrm>
          <a:prstGeom prst="rect">
            <a:avLst/>
          </a:prstGeom>
        </p:spPr>
      </p:pic>
      <p:pic>
        <p:nvPicPr>
          <p:cNvPr id="51" name="Picture 50">
            <a:extLst>
              <a:ext uri="{FF2B5EF4-FFF2-40B4-BE49-F238E27FC236}">
                <a16:creationId xmlns:a16="http://schemas.microsoft.com/office/drawing/2014/main" id="{E547A373-C672-995A-FFEF-FDD6AB60E3B9}"/>
              </a:ext>
            </a:extLst>
          </p:cNvPr>
          <p:cNvPicPr>
            <a:picLocks noChangeAspect="1"/>
          </p:cNvPicPr>
          <p:nvPr/>
        </p:nvPicPr>
        <p:blipFill>
          <a:blip r:embed="rId7"/>
          <a:stretch>
            <a:fillRect/>
          </a:stretch>
        </p:blipFill>
        <p:spPr>
          <a:xfrm>
            <a:off x="6730908" y="3927603"/>
            <a:ext cx="599090" cy="1092680"/>
          </a:xfrm>
          <a:prstGeom prst="rect">
            <a:avLst/>
          </a:prstGeom>
        </p:spPr>
      </p:pic>
      <p:pic>
        <p:nvPicPr>
          <p:cNvPr id="12" name="Picture 11" descr="A blue circle with black background and a stack of chocolate bars&#10;&#10;Description automatically generated">
            <a:extLst>
              <a:ext uri="{FF2B5EF4-FFF2-40B4-BE49-F238E27FC236}">
                <a16:creationId xmlns:a16="http://schemas.microsoft.com/office/drawing/2014/main" id="{42BB712E-FBF5-F889-9F10-D8CC36FA4977}"/>
              </a:ext>
            </a:extLst>
          </p:cNvPr>
          <p:cNvPicPr>
            <a:picLocks noChangeAspect="1"/>
          </p:cNvPicPr>
          <p:nvPr/>
        </p:nvPicPr>
        <p:blipFill>
          <a:blip r:embed="rId8"/>
          <a:stretch>
            <a:fillRect/>
          </a:stretch>
        </p:blipFill>
        <p:spPr>
          <a:xfrm>
            <a:off x="8434729" y="3454997"/>
            <a:ext cx="2176949" cy="2176949"/>
          </a:xfrm>
          <a:prstGeom prst="rect">
            <a:avLst/>
          </a:prstGeom>
        </p:spPr>
      </p:pic>
      <p:pic>
        <p:nvPicPr>
          <p:cNvPr id="14" name="Picture 13" descr="A blue circle with a blue line on it&#10;&#10;Description automatically generated">
            <a:extLst>
              <a:ext uri="{FF2B5EF4-FFF2-40B4-BE49-F238E27FC236}">
                <a16:creationId xmlns:a16="http://schemas.microsoft.com/office/drawing/2014/main" id="{048DF938-1784-D777-C343-BFA9CE374A5C}"/>
              </a:ext>
            </a:extLst>
          </p:cNvPr>
          <p:cNvPicPr>
            <a:picLocks noChangeAspect="1"/>
          </p:cNvPicPr>
          <p:nvPr/>
        </p:nvPicPr>
        <p:blipFill>
          <a:blip r:embed="rId9"/>
          <a:stretch>
            <a:fillRect/>
          </a:stretch>
        </p:blipFill>
        <p:spPr>
          <a:xfrm>
            <a:off x="8472157" y="1048996"/>
            <a:ext cx="2176949" cy="2176949"/>
          </a:xfrm>
          <a:prstGeom prst="rect">
            <a:avLst/>
          </a:prstGeom>
        </p:spPr>
      </p:pic>
      <p:sp>
        <p:nvSpPr>
          <p:cNvPr id="15" name="Rounded Rectangle 14">
            <a:extLst>
              <a:ext uri="{FF2B5EF4-FFF2-40B4-BE49-F238E27FC236}">
                <a16:creationId xmlns:a16="http://schemas.microsoft.com/office/drawing/2014/main" id="{C65FFA94-5A86-5D8E-9B15-E2414DADC516}"/>
              </a:ext>
            </a:extLst>
          </p:cNvPr>
          <p:cNvSpPr/>
          <p:nvPr/>
        </p:nvSpPr>
        <p:spPr>
          <a:xfrm>
            <a:off x="8251308" y="5384674"/>
            <a:ext cx="261864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CHOCOLATE</a:t>
            </a:r>
          </a:p>
        </p:txBody>
      </p:sp>
      <p:sp>
        <p:nvSpPr>
          <p:cNvPr id="16" name="Rounded Rectangle 15">
            <a:extLst>
              <a:ext uri="{FF2B5EF4-FFF2-40B4-BE49-F238E27FC236}">
                <a16:creationId xmlns:a16="http://schemas.microsoft.com/office/drawing/2014/main" id="{BA719D23-C689-D80F-FDDD-C1178391FD79}"/>
              </a:ext>
            </a:extLst>
          </p:cNvPr>
          <p:cNvSpPr/>
          <p:nvPr/>
        </p:nvSpPr>
        <p:spPr>
          <a:xfrm>
            <a:off x="8213880" y="2951822"/>
            <a:ext cx="261864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FUNCTIONAL FOOD</a:t>
            </a:r>
          </a:p>
        </p:txBody>
      </p:sp>
    </p:spTree>
    <p:extLst>
      <p:ext uri="{BB962C8B-B14F-4D97-AF65-F5344CB8AC3E}">
        <p14:creationId xmlns:p14="http://schemas.microsoft.com/office/powerpoint/2010/main" val="986046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929F-F589-A444-941C-2C14435E6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E5F1E-1C6E-E2BE-85D0-17CC9AE10C74}"/>
              </a:ext>
            </a:extLst>
          </p:cNvPr>
          <p:cNvSpPr>
            <a:spLocks noGrp="1"/>
          </p:cNvSpPr>
          <p:nvPr>
            <p:ph type="title"/>
          </p:nvPr>
        </p:nvSpPr>
        <p:spPr>
          <a:xfrm>
            <a:off x="295214" y="4343400"/>
            <a:ext cx="6589789" cy="1115532"/>
          </a:xfrm>
        </p:spPr>
        <p:txBody>
          <a:bodyPr>
            <a:normAutofit/>
          </a:bodyPr>
          <a:lstStyle/>
          <a:p>
            <a:r>
              <a:rPr lang="en-US">
                <a:solidFill>
                  <a:srgbClr val="15788D"/>
                </a:solidFill>
                <a:latin typeface="Arial"/>
                <a:cs typeface="Arial"/>
              </a:rPr>
              <a:t>LP815</a:t>
            </a:r>
            <a:r>
              <a:rPr lang="en-US" sz="4400" baseline="30000">
                <a:latin typeface="Arial"/>
                <a:cs typeface="Arial"/>
              </a:rPr>
              <a:t>®</a:t>
            </a:r>
            <a:endParaRPr lang="en-US" sz="4400" baseline="30000">
              <a:solidFill>
                <a:srgbClr val="15788D"/>
              </a:solidFill>
              <a:latin typeface="Arial"/>
              <a:cs typeface="Arial"/>
            </a:endParaRPr>
          </a:p>
        </p:txBody>
      </p:sp>
      <p:sp>
        <p:nvSpPr>
          <p:cNvPr id="3" name="Text Placeholder 2">
            <a:extLst>
              <a:ext uri="{FF2B5EF4-FFF2-40B4-BE49-F238E27FC236}">
                <a16:creationId xmlns:a16="http://schemas.microsoft.com/office/drawing/2014/main" id="{9CD4DDF5-71BB-DE44-2F3A-C8B09CE10F9E}"/>
              </a:ext>
            </a:extLst>
          </p:cNvPr>
          <p:cNvSpPr>
            <a:spLocks noGrp="1"/>
          </p:cNvSpPr>
          <p:nvPr>
            <p:ph type="body" idx="1"/>
          </p:nvPr>
        </p:nvSpPr>
        <p:spPr>
          <a:xfrm>
            <a:off x="295214" y="5531760"/>
            <a:ext cx="12243644" cy="1953487"/>
          </a:xfrm>
        </p:spPr>
        <p:txBody>
          <a:bodyPr vert="horz" lIns="91440" tIns="45720" rIns="91440" bIns="45720" rtlCol="0" anchor="t">
            <a:normAutofit/>
          </a:bodyPr>
          <a:lstStyle/>
          <a:p>
            <a:r>
              <a:rPr lang="en-US" sz="2800">
                <a:solidFill>
                  <a:srgbClr val="15788D"/>
                </a:solidFill>
                <a:latin typeface="Arial"/>
                <a:cs typeface="Arial"/>
              </a:rPr>
              <a:t>For dual action stress and sleep support</a:t>
            </a:r>
            <a:endParaRPr lang="en-US" sz="2800">
              <a:solidFill>
                <a:srgbClr val="15788D"/>
              </a:solidFill>
            </a:endParaRPr>
          </a:p>
        </p:txBody>
      </p:sp>
      <p:sp>
        <p:nvSpPr>
          <p:cNvPr id="19" name="TextBox 18">
            <a:extLst>
              <a:ext uri="{FF2B5EF4-FFF2-40B4-BE49-F238E27FC236}">
                <a16:creationId xmlns:a16="http://schemas.microsoft.com/office/drawing/2014/main" id="{A2A19DA2-4FCA-E537-743B-4061E51505A5}"/>
              </a:ext>
            </a:extLst>
          </p:cNvPr>
          <p:cNvSpPr txBox="1"/>
          <p:nvPr/>
        </p:nvSpPr>
        <p:spPr>
          <a:xfrm>
            <a:off x="9359153" y="799651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788C"/>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1E4F5426-E11D-DB4E-6D8A-4EAD20B056A5}"/>
              </a:ext>
            </a:extLst>
          </p:cNvPr>
          <p:cNvCxnSpPr>
            <a:cxnSpLocks/>
          </p:cNvCxnSpPr>
          <p:nvPr/>
        </p:nvCxnSpPr>
        <p:spPr>
          <a:xfrm>
            <a:off x="199680" y="4531056"/>
            <a:ext cx="0" cy="1427488"/>
          </a:xfrm>
          <a:prstGeom prst="line">
            <a:avLst/>
          </a:prstGeom>
          <a:ln w="12700">
            <a:solidFill>
              <a:srgbClr val="B7D8FF"/>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076A61FB-D7C4-9C26-34EC-F3F09B4732B6}"/>
              </a:ext>
            </a:extLst>
          </p:cNvPr>
          <p:cNvPicPr>
            <a:picLocks noChangeAspect="1"/>
          </p:cNvPicPr>
          <p:nvPr/>
        </p:nvPicPr>
        <p:blipFill>
          <a:blip r:embed="rId2" cstate="email">
            <a:extLst>
              <a:ext uri="{28A0092B-C50C-407E-A947-70E740481C1C}">
                <a14:useLocalDpi xmlns:a14="http://schemas.microsoft.com/office/drawing/2010/main"/>
              </a:ext>
            </a:extLst>
          </a:blip>
          <a:srcRect l="-1"/>
          <a:stretch/>
        </p:blipFill>
        <p:spPr>
          <a:xfrm>
            <a:off x="5814931" y="0"/>
            <a:ext cx="6453269" cy="6425140"/>
          </a:xfrm>
          <a:prstGeom prst="rect">
            <a:avLst/>
          </a:prstGeom>
        </p:spPr>
      </p:pic>
    </p:spTree>
    <p:extLst>
      <p:ext uri="{BB962C8B-B14F-4D97-AF65-F5344CB8AC3E}">
        <p14:creationId xmlns:p14="http://schemas.microsoft.com/office/powerpoint/2010/main" val="124370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DF992-3EAD-5805-26E9-C34194600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70F52-A795-5C8D-CA7D-B99461DD1020}"/>
              </a:ext>
            </a:extLst>
          </p:cNvPr>
          <p:cNvSpPr>
            <a:spLocks noGrp="1"/>
          </p:cNvSpPr>
          <p:nvPr>
            <p:ph type="title"/>
          </p:nvPr>
        </p:nvSpPr>
        <p:spPr>
          <a:xfrm>
            <a:off x="709411" y="562825"/>
            <a:ext cx="10515600" cy="1325563"/>
          </a:xfrm>
        </p:spPr>
        <p:txBody>
          <a:bodyPr>
            <a:normAutofit/>
          </a:bodyPr>
          <a:lstStyle/>
          <a:p>
            <a:r>
              <a:rPr lang="en-US" dirty="0">
                <a:latin typeface="Arial"/>
                <a:cs typeface="Arial"/>
              </a:rPr>
              <a:t>Why we are excited … </a:t>
            </a:r>
          </a:p>
        </p:txBody>
      </p:sp>
      <p:sp>
        <p:nvSpPr>
          <p:cNvPr id="3" name="Content Placeholder 2">
            <a:extLst>
              <a:ext uri="{FF2B5EF4-FFF2-40B4-BE49-F238E27FC236}">
                <a16:creationId xmlns:a16="http://schemas.microsoft.com/office/drawing/2014/main" id="{5771FAE0-97E0-B90A-7361-68A141A83D95}"/>
              </a:ext>
            </a:extLst>
          </p:cNvPr>
          <p:cNvSpPr>
            <a:spLocks noGrp="1"/>
          </p:cNvSpPr>
          <p:nvPr>
            <p:ph idx="1"/>
          </p:nvPr>
        </p:nvSpPr>
        <p:spPr>
          <a:xfrm>
            <a:off x="505904" y="1598703"/>
            <a:ext cx="6849981" cy="4437062"/>
          </a:xfrm>
        </p:spPr>
        <p:txBody>
          <a:bodyPr vert="horz" lIns="91440" tIns="45720" rIns="91440" bIns="45720" rtlCol="0" anchor="t">
            <a:noAutofit/>
          </a:bodyPr>
          <a:lstStyle/>
          <a:p>
            <a:r>
              <a:rPr lang="en-US" sz="2000" dirty="0">
                <a:solidFill>
                  <a:schemeClr val="tx1"/>
                </a:solidFill>
                <a:latin typeface="Arial"/>
                <a:cs typeface="Arial"/>
              </a:rPr>
              <a:t>LP815 acts as a GABA factory in the gut, signaling microbial production that increases GABA production</a:t>
            </a:r>
            <a:br>
              <a:rPr lang="en-US" sz="2000" dirty="0">
                <a:solidFill>
                  <a:schemeClr val="tx1"/>
                </a:solidFill>
                <a:latin typeface="Arial"/>
                <a:cs typeface="Arial"/>
              </a:rPr>
            </a:br>
            <a:endParaRPr lang="en-US" sz="2000" dirty="0">
              <a:solidFill>
                <a:schemeClr val="tx1"/>
              </a:solidFill>
              <a:latin typeface="Arial"/>
              <a:cs typeface="Arial"/>
            </a:endParaRPr>
          </a:p>
          <a:p>
            <a:r>
              <a:rPr lang="en-US" sz="2000" dirty="0">
                <a:solidFill>
                  <a:schemeClr val="tx1"/>
                </a:solidFill>
                <a:latin typeface="Arial"/>
                <a:cs typeface="Arial"/>
              </a:rPr>
              <a:t>Sustained and stable GABA release for long-lasting, dual action stress, sleep, and mood support</a:t>
            </a:r>
            <a:br>
              <a:rPr lang="en-US" sz="2000" dirty="0">
                <a:solidFill>
                  <a:schemeClr val="tx1"/>
                </a:solidFill>
                <a:latin typeface="Arial"/>
                <a:cs typeface="Arial"/>
              </a:rPr>
            </a:br>
            <a:endParaRPr lang="en-US" sz="2000" dirty="0">
              <a:solidFill>
                <a:schemeClr val="tx1"/>
              </a:solidFill>
              <a:latin typeface="Arial"/>
              <a:cs typeface="Arial"/>
            </a:endParaRPr>
          </a:p>
          <a:p>
            <a:r>
              <a:rPr lang="en-US" sz="2000" dirty="0">
                <a:solidFill>
                  <a:schemeClr val="tx1"/>
                </a:solidFill>
                <a:latin typeface="Arial"/>
                <a:cs typeface="Arial"/>
              </a:rPr>
              <a:t>Proven to increase GABA levels by day 7 and keep them sustained through week 6</a:t>
            </a:r>
            <a:br>
              <a:rPr lang="en-US" sz="2000" dirty="0">
                <a:solidFill>
                  <a:schemeClr val="tx1"/>
                </a:solidFill>
                <a:latin typeface="Arial"/>
                <a:cs typeface="Arial"/>
              </a:rPr>
            </a:br>
            <a:endParaRPr lang="en-US" sz="2000" dirty="0">
              <a:solidFill>
                <a:schemeClr val="tx1"/>
              </a:solidFill>
            </a:endParaRPr>
          </a:p>
          <a:p>
            <a:r>
              <a:rPr lang="en-US" sz="2000" dirty="0">
                <a:solidFill>
                  <a:schemeClr val="tx1"/>
                </a:solidFill>
                <a:latin typeface="Arial"/>
                <a:cs typeface="Arial"/>
              </a:rPr>
              <a:t>Quality of life solution compared to acute, short-term release stress &amp; sleep supplements</a:t>
            </a:r>
            <a:br>
              <a:rPr lang="en-US" sz="1600" b="1" dirty="0">
                <a:solidFill>
                  <a:schemeClr val="tx1"/>
                </a:solidFill>
                <a:latin typeface="Arial"/>
                <a:cs typeface="Arial"/>
              </a:rPr>
            </a:br>
            <a:endParaRPr lang="en-US" sz="1600">
              <a:solidFill>
                <a:srgbClr val="000000"/>
              </a:solidFill>
              <a:latin typeface="Arial"/>
              <a:cs typeface="Arial"/>
            </a:endParaRPr>
          </a:p>
          <a:p>
            <a:r>
              <a:rPr lang="en-US" sz="2000" dirty="0">
                <a:solidFill>
                  <a:schemeClr val="tx1"/>
                </a:solidFill>
                <a:latin typeface="Arial"/>
                <a:cs typeface="Arial"/>
              </a:rPr>
              <a:t>No GI distress/side effects/no next-day drowsiness</a:t>
            </a:r>
          </a:p>
          <a:p>
            <a:pPr marL="0" indent="0">
              <a:buNone/>
            </a:pPr>
            <a:endParaRPr lang="en-US" sz="2000" dirty="0">
              <a:solidFill>
                <a:schemeClr val="tx1"/>
              </a:solidFill>
              <a:latin typeface="Arial"/>
              <a:cs typeface="Arial"/>
            </a:endParaRPr>
          </a:p>
          <a:p>
            <a:endParaRPr lang="en-US" sz="2000" dirty="0">
              <a:solidFill>
                <a:schemeClr val="tx1"/>
              </a:solidFill>
              <a:latin typeface="Arial"/>
              <a:cs typeface="Arial"/>
            </a:endParaRPr>
          </a:p>
          <a:p>
            <a:endParaRPr lang="en-US" sz="1800" b="1" dirty="0"/>
          </a:p>
        </p:txBody>
      </p:sp>
      <p:pic>
        <p:nvPicPr>
          <p:cNvPr id="5" name="Picture 4">
            <a:extLst>
              <a:ext uri="{FF2B5EF4-FFF2-40B4-BE49-F238E27FC236}">
                <a16:creationId xmlns:a16="http://schemas.microsoft.com/office/drawing/2014/main" id="{D429BA90-140E-8F84-B469-DD4FD1307A0E}"/>
              </a:ext>
            </a:extLst>
          </p:cNvPr>
          <p:cNvPicPr>
            <a:picLocks noChangeAspect="1"/>
          </p:cNvPicPr>
          <p:nvPr/>
        </p:nvPicPr>
        <p:blipFill>
          <a:blip r:embed="rId3" cstate="email">
            <a:extLst>
              <a:ext uri="{28A0092B-C50C-407E-A947-70E740481C1C}">
                <a14:useLocalDpi xmlns:a14="http://schemas.microsoft.com/office/drawing/2010/main"/>
              </a:ext>
            </a:extLst>
          </a:blip>
          <a:srcRect l="-1"/>
          <a:stretch/>
        </p:blipFill>
        <p:spPr>
          <a:xfrm>
            <a:off x="7099729" y="0"/>
            <a:ext cx="5168471" cy="5145942"/>
          </a:xfrm>
          <a:prstGeom prst="rect">
            <a:avLst/>
          </a:prstGeom>
        </p:spPr>
      </p:pic>
    </p:spTree>
    <p:extLst>
      <p:ext uri="{BB962C8B-B14F-4D97-AF65-F5344CB8AC3E}">
        <p14:creationId xmlns:p14="http://schemas.microsoft.com/office/powerpoint/2010/main" val="2386988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7FC5F-3980-29E1-8B19-43A3B66B3EF0}"/>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D057848-F099-0A23-C5CC-435622BF486D}"/>
              </a:ext>
            </a:extLst>
          </p:cNvPr>
          <p:cNvCxnSpPr>
            <a:cxnSpLocks/>
          </p:cNvCxnSpPr>
          <p:nvPr/>
        </p:nvCxnSpPr>
        <p:spPr>
          <a:xfrm>
            <a:off x="3474718" y="1544863"/>
            <a:ext cx="51802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0A89B686-6C35-1690-CD5F-80648AB13D19}"/>
              </a:ext>
            </a:extLst>
          </p:cNvPr>
          <p:cNvSpPr/>
          <p:nvPr/>
        </p:nvSpPr>
        <p:spPr>
          <a:xfrm>
            <a:off x="8154138" y="2723454"/>
            <a:ext cx="3199660" cy="3113590"/>
          </a:xfrm>
          <a:prstGeom prst="roundRect">
            <a:avLst>
              <a:gd name="adj" fmla="val 5515"/>
            </a:avLst>
          </a:prstGeom>
          <a:solidFill>
            <a:srgbClr val="5D99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5DDF1F4-5D4A-BD87-DC88-B18344DF905D}"/>
              </a:ext>
            </a:extLst>
          </p:cNvPr>
          <p:cNvSpPr/>
          <p:nvPr/>
        </p:nvSpPr>
        <p:spPr>
          <a:xfrm>
            <a:off x="4669985" y="2728935"/>
            <a:ext cx="3199660" cy="3113590"/>
          </a:xfrm>
          <a:prstGeom prst="roundRect">
            <a:avLst>
              <a:gd name="adj" fmla="val 5515"/>
            </a:avLst>
          </a:prstGeom>
          <a:solidFill>
            <a:srgbClr val="4277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DD246BE-911B-88E3-7483-A8567CAB41F2}"/>
              </a:ext>
            </a:extLst>
          </p:cNvPr>
          <p:cNvCxnSpPr>
            <a:cxnSpLocks/>
          </p:cNvCxnSpPr>
          <p:nvPr/>
        </p:nvCxnSpPr>
        <p:spPr>
          <a:xfrm>
            <a:off x="3218639" y="2401925"/>
            <a:ext cx="55021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D6A51F4-09C3-23C1-D0EF-13D32699682F}"/>
              </a:ext>
            </a:extLst>
          </p:cNvPr>
          <p:cNvPicPr>
            <a:picLocks noChangeAspect="1"/>
          </p:cNvPicPr>
          <p:nvPr/>
        </p:nvPicPr>
        <p:blipFill>
          <a:blip r:embed="rId3"/>
          <a:srcRect l="-1" t="19069" r="18715"/>
          <a:stretch/>
        </p:blipFill>
        <p:spPr>
          <a:xfrm flipH="1">
            <a:off x="-89059" y="0"/>
            <a:ext cx="3719304" cy="3703034"/>
          </a:xfrm>
          <a:prstGeom prst="rect">
            <a:avLst/>
          </a:prstGeom>
        </p:spPr>
      </p:pic>
      <p:sp>
        <p:nvSpPr>
          <p:cNvPr id="14" name="Rounded Rectangle 13">
            <a:extLst>
              <a:ext uri="{FF2B5EF4-FFF2-40B4-BE49-F238E27FC236}">
                <a16:creationId xmlns:a16="http://schemas.microsoft.com/office/drawing/2014/main" id="{779EDF83-D6CB-F3C7-884B-5F1A2F063FA0}"/>
              </a:ext>
            </a:extLst>
          </p:cNvPr>
          <p:cNvSpPr/>
          <p:nvPr/>
        </p:nvSpPr>
        <p:spPr>
          <a:xfrm>
            <a:off x="1096274" y="2723454"/>
            <a:ext cx="3363446" cy="3113590"/>
          </a:xfrm>
          <a:prstGeom prst="roundRect">
            <a:avLst>
              <a:gd name="adj" fmla="val 551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5">
            <a:extLst>
              <a:ext uri="{FF2B5EF4-FFF2-40B4-BE49-F238E27FC236}">
                <a16:creationId xmlns:a16="http://schemas.microsoft.com/office/drawing/2014/main" id="{613B2543-3BDC-2118-4D89-0752B65D7332}"/>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39</a:t>
            </a:fld>
            <a:endParaRPr lang="en-US"/>
          </a:p>
        </p:txBody>
      </p:sp>
      <p:sp>
        <p:nvSpPr>
          <p:cNvPr id="17" name="Title 1">
            <a:extLst>
              <a:ext uri="{FF2B5EF4-FFF2-40B4-BE49-F238E27FC236}">
                <a16:creationId xmlns:a16="http://schemas.microsoft.com/office/drawing/2014/main" id="{6F0C9CF3-39DE-38F6-8119-A984AE3E2DBD}"/>
              </a:ext>
            </a:extLst>
          </p:cNvPr>
          <p:cNvSpPr txBox="1">
            <a:spLocks/>
          </p:cNvSpPr>
          <p:nvPr/>
        </p:nvSpPr>
        <p:spPr>
          <a:xfrm>
            <a:off x="3474718" y="1357491"/>
            <a:ext cx="56393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400">
                <a:latin typeface="Arial"/>
                <a:cs typeface="Arial"/>
              </a:rPr>
              <a:t>LP815</a:t>
            </a:r>
            <a:r>
              <a:rPr lang="en-US" sz="3400" baseline="30000">
                <a:latin typeface="Arial"/>
                <a:cs typeface="Arial"/>
              </a:rPr>
              <a:t>®</a:t>
            </a:r>
          </a:p>
        </p:txBody>
      </p:sp>
      <p:sp>
        <p:nvSpPr>
          <p:cNvPr id="23" name="TextBox 22">
            <a:extLst>
              <a:ext uri="{FF2B5EF4-FFF2-40B4-BE49-F238E27FC236}">
                <a16:creationId xmlns:a16="http://schemas.microsoft.com/office/drawing/2014/main" id="{6F9A383C-91BC-77EA-E78F-91CFDF393E7D}"/>
              </a:ext>
            </a:extLst>
          </p:cNvPr>
          <p:cNvSpPr txBox="1"/>
          <p:nvPr/>
        </p:nvSpPr>
        <p:spPr>
          <a:xfrm>
            <a:off x="1096274" y="2835380"/>
            <a:ext cx="3347796" cy="3242298"/>
          </a:xfrm>
          <a:prstGeom prst="rect">
            <a:avLst/>
          </a:prstGeom>
          <a:noFill/>
        </p:spPr>
        <p:txBody>
          <a:bodyPr wrap="square" lIns="91440" tIns="45720" rIns="91440" bIns="45720" anchor="t">
            <a:spAutoFit/>
          </a:bodyPr>
          <a:lstStyle/>
          <a:p>
            <a:pPr algn="ctr">
              <a:buClr>
                <a:schemeClr val="bg1"/>
              </a:buClr>
            </a:pPr>
            <a:r>
              <a:rPr lang="en-US" sz="2000" b="1">
                <a:solidFill>
                  <a:schemeClr val="bg1"/>
                </a:solidFill>
              </a:rPr>
              <a:t>MULTI BENEFIT</a:t>
            </a:r>
            <a:br>
              <a:rPr lang="en-US" sz="2000" b="1"/>
            </a:br>
            <a:endParaRPr lang="en-US" sz="2000" b="1">
              <a:solidFill>
                <a:schemeClr val="bg1"/>
              </a:solidFill>
            </a:endParaRPr>
          </a:p>
          <a:p>
            <a:pPr marL="285750" marR="0" lvl="0" indent="-285750">
              <a:lnSpc>
                <a:spcPct val="107000"/>
              </a:lnSpc>
              <a:spcBef>
                <a:spcPts val="0"/>
              </a:spcBef>
              <a:spcAft>
                <a:spcPts val="600"/>
              </a:spcAft>
              <a:buClr>
                <a:schemeClr val="bg1"/>
              </a:buClr>
              <a:buFont typeface="Arial,Sans-Serif" panose="020B0604020202020204" pitchFamily="34" charset="0"/>
              <a:buChar char="•"/>
            </a:pPr>
            <a:r>
              <a:rPr lang="en-US" sz="1600">
                <a:solidFill>
                  <a:schemeClr val="bg1"/>
                </a:solidFill>
              </a:rPr>
              <a:t>Helps reduce feelings of irritability</a:t>
            </a:r>
            <a:endParaRPr lang="en-US" sz="1600">
              <a:solidFill>
                <a:schemeClr val="bg1"/>
              </a:solidFill>
              <a:cs typeface="Arial"/>
            </a:endParaRPr>
          </a:p>
          <a:p>
            <a:pPr marL="285750" marR="0" lvl="0" indent="-285750">
              <a:lnSpc>
                <a:spcPct val="107000"/>
              </a:lnSpc>
              <a:spcBef>
                <a:spcPts val="0"/>
              </a:spcBef>
              <a:spcAft>
                <a:spcPts val="600"/>
              </a:spcAft>
              <a:buFont typeface="Arial,Sans-Serif" panose="020B0604020202020204" pitchFamily="34" charset="0"/>
              <a:buChar char="•"/>
            </a:pPr>
            <a:r>
              <a:rPr lang="en-US" sz="1600">
                <a:solidFill>
                  <a:schemeClr val="bg1"/>
                </a:solidFill>
              </a:rPr>
              <a:t>Promotes a calm mood </a:t>
            </a:r>
            <a:endParaRPr lang="en-US" sz="1600">
              <a:solidFill>
                <a:schemeClr val="bg1"/>
              </a:solidFill>
              <a:cs typeface="Arial"/>
            </a:endParaRPr>
          </a:p>
          <a:p>
            <a:pPr marL="285750" marR="0" lvl="0" indent="-285750">
              <a:lnSpc>
                <a:spcPct val="107000"/>
              </a:lnSpc>
              <a:spcBef>
                <a:spcPts val="0"/>
              </a:spcBef>
              <a:spcAft>
                <a:spcPts val="600"/>
              </a:spcAft>
              <a:buFont typeface="Arial,Sans-Serif" panose="020B0604020202020204" pitchFamily="34" charset="0"/>
              <a:buChar char="•"/>
            </a:pPr>
            <a:r>
              <a:rPr lang="en-US" sz="1600">
                <a:solidFill>
                  <a:schemeClr val="bg1"/>
                </a:solidFill>
              </a:rPr>
              <a:t>Supports a healthy stress management</a:t>
            </a:r>
            <a:endParaRPr lang="en-US" sz="1600">
              <a:solidFill>
                <a:schemeClr val="bg1"/>
              </a:solidFill>
              <a:cs typeface="Arial"/>
            </a:endParaRPr>
          </a:p>
          <a:p>
            <a:pPr marL="285750" indent="-285750">
              <a:lnSpc>
                <a:spcPct val="107000"/>
              </a:lnSpc>
              <a:spcAft>
                <a:spcPts val="600"/>
              </a:spcAft>
              <a:buFont typeface="Arial,Sans-Serif" panose="020B0604020202020204" pitchFamily="34" charset="0"/>
              <a:buChar char="•"/>
            </a:pPr>
            <a:r>
              <a:rPr lang="en-US" sz="1600">
                <a:solidFill>
                  <a:schemeClr val="bg1"/>
                </a:solidFill>
                <a:cs typeface="Arial"/>
              </a:rPr>
              <a:t>Supports deep restorative sleep</a:t>
            </a:r>
          </a:p>
          <a:p>
            <a:pPr marL="285750" indent="-285750">
              <a:lnSpc>
                <a:spcPct val="107000"/>
              </a:lnSpc>
              <a:spcAft>
                <a:spcPts val="600"/>
              </a:spcAft>
              <a:buFont typeface="Arial,Sans-Serif" panose="020B0604020202020204" pitchFamily="34" charset="0"/>
              <a:buChar char="•"/>
            </a:pPr>
            <a:r>
              <a:rPr lang="en-US" sz="1600">
                <a:solidFill>
                  <a:schemeClr val="bg1"/>
                </a:solidFill>
                <a:cs typeface="Arial"/>
              </a:rPr>
              <a:t>Helps relieve night sweats</a:t>
            </a:r>
          </a:p>
          <a:p>
            <a:pPr marL="285750" indent="-285750">
              <a:lnSpc>
                <a:spcPct val="107000"/>
              </a:lnSpc>
              <a:spcAft>
                <a:spcPts val="600"/>
              </a:spcAft>
              <a:buClr>
                <a:schemeClr val="bg1"/>
              </a:buClr>
              <a:buFont typeface="Arial" panose="020B0604020202020204" pitchFamily="34" charset="0"/>
              <a:buChar char="•"/>
            </a:pPr>
            <a:endParaRPr lang="en-US" sz="2000">
              <a:solidFill>
                <a:schemeClr val="bg1"/>
              </a:solidFill>
              <a:cs typeface="Arial"/>
            </a:endParaRPr>
          </a:p>
        </p:txBody>
      </p:sp>
      <p:sp>
        <p:nvSpPr>
          <p:cNvPr id="26" name="TextBox 25">
            <a:extLst>
              <a:ext uri="{FF2B5EF4-FFF2-40B4-BE49-F238E27FC236}">
                <a16:creationId xmlns:a16="http://schemas.microsoft.com/office/drawing/2014/main" id="{46B953E3-2ABD-D674-0F0F-F2D7AB7FF962}"/>
              </a:ext>
            </a:extLst>
          </p:cNvPr>
          <p:cNvSpPr txBox="1"/>
          <p:nvPr/>
        </p:nvSpPr>
        <p:spPr>
          <a:xfrm>
            <a:off x="4761753" y="2879133"/>
            <a:ext cx="2949916" cy="2431435"/>
          </a:xfrm>
          <a:prstGeom prst="rect">
            <a:avLst/>
          </a:prstGeom>
          <a:noFill/>
        </p:spPr>
        <p:txBody>
          <a:bodyPr wrap="square">
            <a:spAutoFit/>
          </a:bodyPr>
          <a:lstStyle/>
          <a:p>
            <a:pPr marL="0" indent="0" algn="ctr">
              <a:lnSpc>
                <a:spcPct val="100000"/>
              </a:lnSpc>
              <a:spcBef>
                <a:spcPts val="0"/>
              </a:spcBef>
              <a:spcAft>
                <a:spcPts val="600"/>
              </a:spcAft>
              <a:buFont typeface="Arial" panose="020B0604020202020204" pitchFamily="34" charset="0"/>
              <a:buNone/>
            </a:pPr>
            <a:r>
              <a:rPr lang="en-US" sz="2000" b="1">
                <a:solidFill>
                  <a:schemeClr val="bg1"/>
                </a:solidFill>
                <a:ea typeface="+mn-lt"/>
                <a:cs typeface="+mn-lt"/>
                <a:sym typeface="Calibri"/>
              </a:rPr>
              <a:t>LOW DAILY DOSE</a:t>
            </a:r>
          </a:p>
          <a:p>
            <a:pPr marL="0" indent="0">
              <a:lnSpc>
                <a:spcPct val="100000"/>
              </a:lnSpc>
              <a:spcBef>
                <a:spcPts val="0"/>
              </a:spcBef>
              <a:spcAft>
                <a:spcPts val="600"/>
              </a:spcAft>
              <a:buFont typeface="Arial" panose="020B0604020202020204" pitchFamily="34" charset="0"/>
              <a:buNone/>
            </a:pPr>
            <a:endParaRPr lang="en-US" b="1">
              <a:solidFill>
                <a:schemeClr val="bg1"/>
              </a:solidFill>
              <a:ea typeface="+mn-lt"/>
              <a:cs typeface="+mn-lt"/>
              <a:sym typeface="Calibri"/>
            </a:endParaRPr>
          </a:p>
          <a:p>
            <a:pPr marL="285750" indent="-285750">
              <a:buFont typeface="Arial" panose="020B0604020202020204" pitchFamily="34" charset="0"/>
              <a:buChar char="•"/>
            </a:pPr>
            <a:r>
              <a:rPr lang="en-US" sz="1800" i="1">
                <a:solidFill>
                  <a:schemeClr val="bg1"/>
                </a:solidFill>
                <a:latin typeface="Arial"/>
                <a:cs typeface="Arial"/>
              </a:rPr>
              <a:t>L. plantarum </a:t>
            </a:r>
            <a:r>
              <a:rPr lang="en-US" sz="1800">
                <a:solidFill>
                  <a:schemeClr val="bg1"/>
                </a:solidFill>
                <a:latin typeface="Arial"/>
                <a:cs typeface="Arial"/>
              </a:rPr>
              <a:t>815 (LP815</a:t>
            </a:r>
            <a:r>
              <a:rPr lang="en-US" sz="1800" baseline="30000">
                <a:solidFill>
                  <a:schemeClr val="bg1"/>
                </a:solidFill>
                <a:latin typeface="Arial"/>
                <a:cs typeface="Arial"/>
              </a:rPr>
              <a:t>TM</a:t>
            </a:r>
            <a:r>
              <a:rPr lang="en-US" sz="1800">
                <a:solidFill>
                  <a:schemeClr val="bg1"/>
                </a:solidFill>
                <a:latin typeface="Arial"/>
                <a:cs typeface="Arial"/>
              </a:rPr>
              <a:t>)</a:t>
            </a:r>
            <a:r>
              <a:rPr lang="en-US">
                <a:solidFill>
                  <a:schemeClr val="bg1"/>
                </a:solidFill>
                <a:latin typeface="Arial"/>
                <a:cs typeface="Arial"/>
              </a:rPr>
              <a:t> 50mg</a:t>
            </a:r>
            <a:r>
              <a:rPr lang="en-US" sz="1800">
                <a:solidFill>
                  <a:schemeClr val="bg1"/>
                </a:solidFill>
                <a:latin typeface="Arial"/>
                <a:cs typeface="Arial"/>
              </a:rPr>
              <a:t>*</a:t>
            </a:r>
            <a:r>
              <a:rPr lang="en-US">
                <a:solidFill>
                  <a:schemeClr val="bg1"/>
                </a:solidFill>
                <a:latin typeface="Arial"/>
                <a:cs typeface="Arial"/>
              </a:rPr>
              <a:t> </a:t>
            </a:r>
            <a:endParaRPr lang="en-US" sz="1800">
              <a:solidFill>
                <a:schemeClr val="bg1"/>
              </a:solidFill>
              <a:latin typeface="Arial" panose="020B0604020202020204" pitchFamily="34" charset="0"/>
              <a:cs typeface="Arial" panose="020B0604020202020204" pitchFamily="34" charset="0"/>
            </a:endParaRPr>
          </a:p>
          <a:p>
            <a:endParaRPr lang="en-US" sz="1800">
              <a:solidFill>
                <a:schemeClr val="bg1"/>
              </a:solidFill>
              <a:latin typeface="Arial" panose="020B0604020202020204" pitchFamily="34" charset="0"/>
              <a:cs typeface="Arial" panose="020B0604020202020204" pitchFamily="34" charset="0"/>
            </a:endParaRPr>
          </a:p>
          <a:p>
            <a:endParaRPr lang="en-US" sz="1800">
              <a:solidFill>
                <a:schemeClr val="bg1"/>
              </a:solidFill>
              <a:latin typeface="Arial" panose="020B0604020202020204" pitchFamily="34" charset="0"/>
              <a:cs typeface="Arial" panose="020B0604020202020204" pitchFamily="34" charset="0"/>
            </a:endParaRPr>
          </a:p>
          <a:p>
            <a:endParaRPr lang="en-US" sz="1800">
              <a:solidFill>
                <a:schemeClr val="bg1"/>
              </a:solidFill>
              <a:latin typeface="Arial" panose="020B0604020202020204" pitchFamily="34" charset="0"/>
              <a:cs typeface="Arial" panose="020B0604020202020204" pitchFamily="34" charset="0"/>
            </a:endParaRPr>
          </a:p>
          <a:p>
            <a:pPr marL="0" indent="0">
              <a:buNone/>
            </a:pPr>
            <a:r>
              <a:rPr lang="en-US" sz="1400">
                <a:solidFill>
                  <a:schemeClr val="bg1"/>
                </a:solidFill>
                <a:latin typeface="Arial"/>
                <a:cs typeface="Arial"/>
              </a:rPr>
              <a:t>*5 Billion CFU</a:t>
            </a:r>
            <a:endParaRPr lang="en-US" sz="1400" b="1">
              <a:solidFill>
                <a:schemeClr val="bg1"/>
              </a:solidFill>
              <a:ea typeface="+mn-lt"/>
              <a:cs typeface="+mn-lt"/>
              <a:sym typeface="Calibri"/>
            </a:endParaRPr>
          </a:p>
        </p:txBody>
      </p:sp>
      <p:grpSp>
        <p:nvGrpSpPr>
          <p:cNvPr id="7" name="Group 6">
            <a:extLst>
              <a:ext uri="{FF2B5EF4-FFF2-40B4-BE49-F238E27FC236}">
                <a16:creationId xmlns:a16="http://schemas.microsoft.com/office/drawing/2014/main" id="{DD1126DA-A238-BEB5-53E7-D94C1F665B0E}"/>
              </a:ext>
            </a:extLst>
          </p:cNvPr>
          <p:cNvGrpSpPr/>
          <p:nvPr/>
        </p:nvGrpSpPr>
        <p:grpSpPr>
          <a:xfrm>
            <a:off x="8806188" y="1545120"/>
            <a:ext cx="1148006" cy="885712"/>
            <a:chOff x="9049586" y="1524920"/>
            <a:chExt cx="1148006" cy="885712"/>
          </a:xfrm>
        </p:grpSpPr>
        <p:sp>
          <p:nvSpPr>
            <p:cNvPr id="8" name="Rectangle: Rounded Corners 7">
              <a:extLst>
                <a:ext uri="{FF2B5EF4-FFF2-40B4-BE49-F238E27FC236}">
                  <a16:creationId xmlns:a16="http://schemas.microsoft.com/office/drawing/2014/main" id="{8DB7547D-0F9C-D1C1-E145-D95A85396078}"/>
                </a:ext>
              </a:extLst>
            </p:cNvPr>
            <p:cNvSpPr/>
            <p:nvPr/>
          </p:nvSpPr>
          <p:spPr>
            <a:xfrm>
              <a:off x="9049586" y="1524920"/>
              <a:ext cx="1148006" cy="885712"/>
            </a:xfrm>
            <a:prstGeom prst="roundRect">
              <a:avLst>
                <a:gd name="adj" fmla="val 463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9">
              <a:extLst>
                <a:ext uri="{FF2B5EF4-FFF2-40B4-BE49-F238E27FC236}">
                  <a16:creationId xmlns:a16="http://schemas.microsoft.com/office/drawing/2014/main" id="{65A1A3F6-9CC0-B970-6850-D98D0D720B08}"/>
                </a:ext>
              </a:extLst>
            </p:cNvPr>
            <p:cNvSpPr/>
            <p:nvPr/>
          </p:nvSpPr>
          <p:spPr>
            <a:xfrm>
              <a:off x="9084549" y="1559788"/>
              <a:ext cx="1076325" cy="815975"/>
            </a:xfrm>
            <a:prstGeom prst="roundRect">
              <a:avLst>
                <a:gd name="adj" fmla="val 46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black and white sign with a butterfly and a plant&#10;&#10;AI-generated content may be incorrect.">
              <a:extLst>
                <a:ext uri="{FF2B5EF4-FFF2-40B4-BE49-F238E27FC236}">
                  <a16:creationId xmlns:a16="http://schemas.microsoft.com/office/drawing/2014/main" id="{A87D44A9-A9F1-97A4-41A9-A930AABC7E2B}"/>
                </a:ext>
              </a:extLst>
            </p:cNvPr>
            <p:cNvPicPr>
              <a:picLocks noChangeAspect="1"/>
            </p:cNvPicPr>
            <p:nvPr/>
          </p:nvPicPr>
          <p:blipFill>
            <a:blip r:embed="rId4"/>
            <a:stretch>
              <a:fillRect/>
            </a:stretch>
          </p:blipFill>
          <p:spPr>
            <a:xfrm>
              <a:off x="9114048" y="1587888"/>
              <a:ext cx="1017326" cy="759773"/>
            </a:xfrm>
            <a:prstGeom prst="rect">
              <a:avLst/>
            </a:prstGeom>
          </p:spPr>
        </p:pic>
      </p:grpSp>
      <p:sp>
        <p:nvSpPr>
          <p:cNvPr id="3" name="TextBox 2">
            <a:extLst>
              <a:ext uri="{FF2B5EF4-FFF2-40B4-BE49-F238E27FC236}">
                <a16:creationId xmlns:a16="http://schemas.microsoft.com/office/drawing/2014/main" id="{B6E899E9-B2B5-F305-D4CC-1A330BCB08A6}"/>
              </a:ext>
            </a:extLst>
          </p:cNvPr>
          <p:cNvSpPr txBox="1"/>
          <p:nvPr/>
        </p:nvSpPr>
        <p:spPr>
          <a:xfrm>
            <a:off x="8139883" y="2891904"/>
            <a:ext cx="3238348" cy="2893100"/>
          </a:xfrm>
          <a:prstGeom prst="rect">
            <a:avLst/>
          </a:prstGeom>
          <a:noFill/>
        </p:spPr>
        <p:txBody>
          <a:bodyPr wrap="square">
            <a:spAutoFit/>
          </a:bodyPr>
          <a:lstStyle/>
          <a:p>
            <a:pPr algn="ctr"/>
            <a:r>
              <a:rPr lang="en-US" sz="2000" b="1">
                <a:solidFill>
                  <a:schemeClr val="bg1"/>
                </a:solidFill>
                <a:latin typeface="+mj-lt"/>
              </a:rPr>
              <a:t>SUPPLY CHAIN</a:t>
            </a:r>
          </a:p>
          <a:p>
            <a:endParaRPr lang="en-US" b="1">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Manufactured in USA</a:t>
            </a:r>
          </a:p>
          <a:p>
            <a:pPr marL="285750" indent="-285750">
              <a:buFont typeface="Arial" panose="020B0604020202020204" pitchFamily="34" charset="0"/>
              <a:buChar char="•"/>
            </a:pPr>
            <a:r>
              <a:rPr lang="en-US">
                <a:solidFill>
                  <a:schemeClr val="bg1"/>
                </a:solidFill>
                <a:latin typeface="+mj-lt"/>
              </a:rPr>
              <a:t>Scaled to meet demand</a:t>
            </a:r>
          </a:p>
          <a:p>
            <a:pPr marL="285750" indent="-285750">
              <a:buFont typeface="Arial" panose="020B0604020202020204" pitchFamily="34" charset="0"/>
              <a:buChar char="•"/>
            </a:pPr>
            <a:r>
              <a:rPr lang="en-US">
                <a:solidFill>
                  <a:schemeClr val="bg1"/>
                </a:solidFill>
                <a:latin typeface="+mj-lt"/>
              </a:rPr>
              <a:t>Non-GMO Project Verified</a:t>
            </a:r>
          </a:p>
          <a:p>
            <a:pPr marL="285750" indent="-285750">
              <a:buFont typeface="Arial" panose="020B0604020202020204" pitchFamily="34" charset="0"/>
              <a:buChar char="•"/>
            </a:pPr>
            <a:r>
              <a:rPr lang="en-US">
                <a:solidFill>
                  <a:schemeClr val="bg1"/>
                </a:solidFill>
                <a:latin typeface="+mj-lt"/>
              </a:rPr>
              <a:t>Allergen-free</a:t>
            </a:r>
          </a:p>
          <a:p>
            <a:pPr marL="285750" indent="-285750">
              <a:buFont typeface="Arial" panose="020B0604020202020204" pitchFamily="34" charset="0"/>
              <a:buChar char="•"/>
            </a:pPr>
            <a:r>
              <a:rPr lang="en-US">
                <a:solidFill>
                  <a:schemeClr val="bg1"/>
                </a:solidFill>
                <a:latin typeface="+mj-lt"/>
              </a:rPr>
              <a:t>Kosher</a:t>
            </a:r>
          </a:p>
          <a:p>
            <a:pPr marL="285750" indent="-285750">
              <a:buFont typeface="Arial" panose="020B0604020202020204" pitchFamily="34" charset="0"/>
              <a:buChar char="•"/>
            </a:pPr>
            <a:r>
              <a:rPr lang="en-US">
                <a:solidFill>
                  <a:schemeClr val="bg1"/>
                </a:solidFill>
                <a:latin typeface="+mj-lt"/>
              </a:rPr>
              <a:t>Self-affirmed GRAS</a:t>
            </a:r>
          </a:p>
          <a:p>
            <a:endParaRPr lang="en-US">
              <a:solidFill>
                <a:schemeClr val="bg1"/>
              </a:solidFill>
              <a:latin typeface="+mj-lt"/>
            </a:endParaRPr>
          </a:p>
          <a:p>
            <a:r>
              <a:rPr lang="en-US">
                <a:solidFill>
                  <a:schemeClr val="bg1"/>
                </a:solidFill>
                <a:latin typeface="+mj-lt"/>
              </a:rPr>
              <a:t> </a:t>
            </a:r>
          </a:p>
        </p:txBody>
      </p:sp>
    </p:spTree>
    <p:extLst>
      <p:ext uri="{BB962C8B-B14F-4D97-AF65-F5344CB8AC3E}">
        <p14:creationId xmlns:p14="http://schemas.microsoft.com/office/powerpoint/2010/main" val="243633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9173C-1425-A98E-F7FD-14732EE3A2A6}"/>
            </a:ext>
          </a:extLst>
        </p:cNvPr>
        <p:cNvGrpSpPr/>
        <p:nvPr/>
      </p:nvGrpSpPr>
      <p:grpSpPr>
        <a:xfrm>
          <a:off x="0" y="0"/>
          <a:ext cx="0" cy="0"/>
          <a:chOff x="0" y="0"/>
          <a:chExt cx="0" cy="0"/>
        </a:xfrm>
      </p:grpSpPr>
      <p:sp>
        <p:nvSpPr>
          <p:cNvPr id="11" name="Rounded Rectangle 61">
            <a:extLst>
              <a:ext uri="{FF2B5EF4-FFF2-40B4-BE49-F238E27FC236}">
                <a16:creationId xmlns:a16="http://schemas.microsoft.com/office/drawing/2014/main" id="{90CE16CA-498F-AC57-A4CE-6356C9BFDDBE}"/>
              </a:ext>
            </a:extLst>
          </p:cNvPr>
          <p:cNvSpPr/>
          <p:nvPr/>
        </p:nvSpPr>
        <p:spPr>
          <a:xfrm>
            <a:off x="6098868" y="1817510"/>
            <a:ext cx="6000185" cy="4300234"/>
          </a:xfrm>
          <a:prstGeom prst="roundRect">
            <a:avLst>
              <a:gd name="adj" fmla="val 6311"/>
            </a:avLst>
          </a:prstGeom>
          <a:solidFill>
            <a:schemeClr val="accent5">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2" name="Rounded Rectangle 61">
            <a:extLst>
              <a:ext uri="{FF2B5EF4-FFF2-40B4-BE49-F238E27FC236}">
                <a16:creationId xmlns:a16="http://schemas.microsoft.com/office/drawing/2014/main" id="{E83E8187-83A1-4ECF-9885-DC691CFEC345}"/>
              </a:ext>
            </a:extLst>
          </p:cNvPr>
          <p:cNvSpPr/>
          <p:nvPr/>
        </p:nvSpPr>
        <p:spPr>
          <a:xfrm>
            <a:off x="90311" y="1817511"/>
            <a:ext cx="5918986" cy="4300234"/>
          </a:xfrm>
          <a:prstGeom prst="roundRect">
            <a:avLst>
              <a:gd name="adj" fmla="val 6311"/>
            </a:avLst>
          </a:prstGeom>
          <a:solidFill>
            <a:schemeClr val="accent5">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 name="object 5">
            <a:extLst>
              <a:ext uri="{FF2B5EF4-FFF2-40B4-BE49-F238E27FC236}">
                <a16:creationId xmlns:a16="http://schemas.microsoft.com/office/drawing/2014/main" id="{79B6A5A4-8CB9-D781-0898-2E054B5B50D0}"/>
              </a:ext>
            </a:extLst>
          </p:cNvPr>
          <p:cNvSpPr txBox="1">
            <a:spLocks noGrp="1"/>
          </p:cNvSpPr>
          <p:nvPr>
            <p:ph type="title"/>
          </p:nvPr>
        </p:nvSpPr>
        <p:spPr>
          <a:xfrm>
            <a:off x="223066" y="566445"/>
            <a:ext cx="10837985" cy="427681"/>
          </a:xfrm>
        </p:spPr>
        <p:txBody>
          <a:bodyPr vert="horz" wrap="square" lIns="0" tIns="12065" rIns="0" bIns="0" rtlCol="0">
            <a:spAutoFit/>
          </a:bodyPr>
          <a:lstStyle/>
          <a:p>
            <a:r>
              <a:rPr lang="en-US" sz="3000">
                <a:latin typeface="Arial"/>
                <a:cs typeface="Arial"/>
              </a:rPr>
              <a:t>Completed human clinical trials </a:t>
            </a:r>
            <a:endParaRPr lang="en-US" sz="3000"/>
          </a:p>
        </p:txBody>
      </p:sp>
      <p:sp>
        <p:nvSpPr>
          <p:cNvPr id="6" name="object 6">
            <a:extLst>
              <a:ext uri="{FF2B5EF4-FFF2-40B4-BE49-F238E27FC236}">
                <a16:creationId xmlns:a16="http://schemas.microsoft.com/office/drawing/2014/main" id="{08414C17-2058-E71A-D56A-A2CB1FCE1D04}"/>
              </a:ext>
            </a:extLst>
          </p:cNvPr>
          <p:cNvSpPr txBox="1"/>
          <p:nvPr/>
        </p:nvSpPr>
        <p:spPr>
          <a:xfrm>
            <a:off x="7278080" y="2196429"/>
            <a:ext cx="2883628" cy="228268"/>
          </a:xfrm>
          <a:prstGeom prst="rect">
            <a:avLst/>
          </a:prstGeom>
        </p:spPr>
        <p:txBody>
          <a:bodyPr vert="horz" wrap="square" lIns="0" tIns="12700" rIns="0" bIns="0" rtlCol="0" anchor="t">
            <a:spAutoFit/>
          </a:bodyPr>
          <a:lstStyle/>
          <a:p>
            <a:pPr marL="12700">
              <a:spcBef>
                <a:spcPts val="100"/>
              </a:spcBef>
              <a:buClr>
                <a:srgbClr val="000000"/>
              </a:buClr>
              <a:buFont typeface="Arial"/>
              <a:defRPr/>
            </a:pPr>
            <a:r>
              <a:rPr lang="en-US" sz="1400" b="1" kern="0">
                <a:solidFill>
                  <a:srgbClr val="14788C"/>
                </a:solidFill>
                <a:latin typeface="Arial" panose="020B0604020202020204"/>
                <a:cs typeface="Arial"/>
                <a:sym typeface="Arial"/>
              </a:rPr>
              <a:t>GABA Probiotic, LP815®</a:t>
            </a:r>
            <a:endParaRPr lang="en-US" sz="1400" b="1" kern="0">
              <a:solidFill>
                <a:srgbClr val="14788C"/>
              </a:solidFill>
              <a:latin typeface="Arial" panose="020B0604020202020204"/>
              <a:cs typeface="Arial"/>
            </a:endParaRPr>
          </a:p>
        </p:txBody>
      </p:sp>
      <p:sp>
        <p:nvSpPr>
          <p:cNvPr id="2" name="Slide Number Placeholder 2">
            <a:extLst>
              <a:ext uri="{FF2B5EF4-FFF2-40B4-BE49-F238E27FC236}">
                <a16:creationId xmlns:a16="http://schemas.microsoft.com/office/drawing/2014/main" id="{D869718A-8EF1-E76F-9811-B3E8EE6DD3AD}"/>
              </a:ext>
            </a:extLst>
          </p:cNvPr>
          <p:cNvSpPr txBox="1">
            <a:spLocks/>
          </p:cNvSpPr>
          <p:nvPr/>
        </p:nvSpPr>
        <p:spPr>
          <a:xfrm>
            <a:off x="10548747" y="6355588"/>
            <a:ext cx="805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E8197"/>
                </a:solidFill>
                <a:effectLst/>
                <a:uLnTx/>
                <a:uFillTx/>
                <a:latin typeface="Arial"/>
                <a:cs typeface="Arial"/>
                <a:sym typeface="Arial"/>
              </a:rPr>
              <a:t>Page </a:t>
            </a:r>
            <a:fld id="{BEBEA65F-E538-4398-A746-9B25D947C8EB}" type="slidenum">
              <a:rPr kumimoji="0" lang="en-US" sz="1000" b="0" i="0" u="none" strike="noStrike" kern="0" cap="none" spc="0" normalizeH="0" baseline="0" noProof="0" smtClean="0">
                <a:ln>
                  <a:noFill/>
                </a:ln>
                <a:solidFill>
                  <a:srgbClr val="1E8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000" b="0" i="0" u="none" strike="noStrike" kern="0" cap="none" spc="0" normalizeH="0" baseline="0" noProof="0">
              <a:ln>
                <a:noFill/>
              </a:ln>
              <a:solidFill>
                <a:srgbClr val="1E8197"/>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0A3428B3-AB21-8323-7659-832CBD94DFAD}"/>
              </a:ext>
            </a:extLst>
          </p:cNvPr>
          <p:cNvSpPr txBox="1"/>
          <p:nvPr/>
        </p:nvSpPr>
        <p:spPr>
          <a:xfrm>
            <a:off x="1151387" y="2268517"/>
            <a:ext cx="2186380" cy="30777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marL="285750" indent="-285750">
              <a:buClr>
                <a:schemeClr val="tx1"/>
              </a:buClr>
              <a:buFont typeface="Arial" panose="020B0604020202020204" pitchFamily="34" charset="0"/>
              <a:buChar char="•"/>
              <a:defRPr>
                <a:solidFill>
                  <a:srgbClr val="1E8197"/>
                </a:solidFill>
                <a:latin typeface="+mn-lt"/>
              </a:defRPr>
            </a:lvl1pPr>
          </a:lstStyle>
          <a:p>
            <a:pPr marL="0" marR="0" lvl="0" indent="0" algn="l" defTabSz="914400" rtl="0" eaLnBrk="1" fontAlgn="auto" latinLnBrk="0" hangingPunct="1">
              <a:lnSpc>
                <a:spcPct val="100000"/>
              </a:lnSpc>
              <a:spcBef>
                <a:spcPts val="0"/>
              </a:spcBef>
              <a:spcAft>
                <a:spcPts val="0"/>
              </a:spcAft>
              <a:buClr>
                <a:srgbClr val="14788C"/>
              </a:buClr>
              <a:buSzTx/>
              <a:buNone/>
              <a:tabLst/>
              <a:defRPr/>
            </a:pPr>
            <a:r>
              <a:rPr kumimoji="0" lang="en-US" sz="1400" b="1" i="0" u="none" strike="noStrike" kern="0" cap="none" spc="0" normalizeH="0" baseline="0" noProof="0">
                <a:ln>
                  <a:noFill/>
                </a:ln>
                <a:solidFill>
                  <a:srgbClr val="14788C"/>
                </a:solidFill>
                <a:effectLst/>
                <a:uLnTx/>
                <a:uFillTx/>
                <a:latin typeface="Arial" panose="020B0604020202020204"/>
                <a:cs typeface="Arial"/>
                <a:sym typeface="Arial"/>
              </a:rPr>
              <a:t>Keystone Postbiotic</a:t>
            </a:r>
            <a:r>
              <a:rPr kumimoji="0" lang="en-US" sz="1400" b="1" i="0" u="none" strike="noStrike" kern="0" cap="none" spc="0" normalizeH="0" baseline="30000" noProof="0">
                <a:ln>
                  <a:noFill/>
                </a:ln>
                <a:solidFill>
                  <a:srgbClr val="14788C"/>
                </a:solidFill>
                <a:effectLst/>
                <a:uLnTx/>
                <a:uFillTx/>
                <a:latin typeface="Arial" panose="020B0604020202020204"/>
                <a:cs typeface="Arial"/>
                <a:sym typeface="Arial"/>
              </a:rPr>
              <a:t>®</a:t>
            </a:r>
            <a:r>
              <a:rPr kumimoji="0" lang="en-US" sz="1400" b="0" i="0" u="none" strike="noStrike" kern="0" cap="none" spc="0" normalizeH="0" baseline="0" noProof="0">
                <a:ln>
                  <a:noFill/>
                </a:ln>
                <a:solidFill>
                  <a:srgbClr val="14788C"/>
                </a:solidFill>
                <a:effectLst/>
                <a:uLnTx/>
                <a:uFillTx/>
                <a:latin typeface="Arial" panose="020B0604020202020204"/>
                <a:cs typeface="Arial"/>
                <a:sym typeface="Arial"/>
              </a:rPr>
              <a:t> </a:t>
            </a:r>
            <a:endParaRPr lang="en-US"/>
          </a:p>
        </p:txBody>
      </p:sp>
      <p:pic>
        <p:nvPicPr>
          <p:cNvPr id="4" name="Picture 3"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8B809F37-3521-DC71-46BC-01AAC1401812}"/>
              </a:ext>
            </a:extLst>
          </p:cNvPr>
          <p:cNvPicPr>
            <a:picLocks noChangeAspect="1"/>
          </p:cNvPicPr>
          <p:nvPr/>
        </p:nvPicPr>
        <p:blipFill>
          <a:blip r:embed="rId2"/>
          <a:stretch>
            <a:fillRect/>
          </a:stretch>
        </p:blipFill>
        <p:spPr>
          <a:xfrm>
            <a:off x="184847" y="1888547"/>
            <a:ext cx="967867" cy="936638"/>
          </a:xfrm>
          <a:prstGeom prst="rect">
            <a:avLst/>
          </a:prstGeom>
        </p:spPr>
      </p:pic>
      <p:pic>
        <p:nvPicPr>
          <p:cNvPr id="9" name="Picture 8" descr="A circle with watercolor painting of waves and sun&#10;&#10;AI-generated content may be incorrect.">
            <a:extLst>
              <a:ext uri="{FF2B5EF4-FFF2-40B4-BE49-F238E27FC236}">
                <a16:creationId xmlns:a16="http://schemas.microsoft.com/office/drawing/2014/main" id="{D64DB4B8-5BDE-E498-5F3F-F8D2BAB660F6}"/>
              </a:ext>
            </a:extLst>
          </p:cNvPr>
          <p:cNvPicPr>
            <a:picLocks noChangeAspect="1"/>
          </p:cNvPicPr>
          <p:nvPr/>
        </p:nvPicPr>
        <p:blipFill>
          <a:blip r:embed="rId3"/>
          <a:srcRect/>
          <a:stretch/>
        </p:blipFill>
        <p:spPr>
          <a:xfrm>
            <a:off x="6205935" y="1893815"/>
            <a:ext cx="980359" cy="930393"/>
          </a:xfrm>
          <a:prstGeom prst="rect">
            <a:avLst/>
          </a:prstGeom>
        </p:spPr>
      </p:pic>
      <p:sp>
        <p:nvSpPr>
          <p:cNvPr id="12" name="Rectangle: Rounded Corners 11">
            <a:extLst>
              <a:ext uri="{FF2B5EF4-FFF2-40B4-BE49-F238E27FC236}">
                <a16:creationId xmlns:a16="http://schemas.microsoft.com/office/drawing/2014/main" id="{58F48B2E-913B-BD1C-475E-869949065282}"/>
              </a:ext>
            </a:extLst>
          </p:cNvPr>
          <p:cNvSpPr/>
          <p:nvPr/>
        </p:nvSpPr>
        <p:spPr>
          <a:xfrm>
            <a:off x="185029" y="3093229"/>
            <a:ext cx="2875512" cy="2829094"/>
          </a:xfrm>
          <a:prstGeom prst="roundRect">
            <a:avLst>
              <a:gd name="adj" fmla="val 7432"/>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14" name="Rectangle: Rounded Corners 13">
            <a:extLst>
              <a:ext uri="{FF2B5EF4-FFF2-40B4-BE49-F238E27FC236}">
                <a16:creationId xmlns:a16="http://schemas.microsoft.com/office/drawing/2014/main" id="{A3A846BE-9C7A-319A-FF32-9002082CF975}"/>
              </a:ext>
            </a:extLst>
          </p:cNvPr>
          <p:cNvSpPr/>
          <p:nvPr/>
        </p:nvSpPr>
        <p:spPr>
          <a:xfrm>
            <a:off x="3158077" y="3074490"/>
            <a:ext cx="2713119" cy="2829094"/>
          </a:xfrm>
          <a:prstGeom prst="roundRect">
            <a:avLst>
              <a:gd name="adj" fmla="val 8322"/>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57FE5EE-4468-9BC2-3CE6-D9B0E7C96283}"/>
              </a:ext>
            </a:extLst>
          </p:cNvPr>
          <p:cNvSpPr/>
          <p:nvPr/>
        </p:nvSpPr>
        <p:spPr>
          <a:xfrm>
            <a:off x="6224815" y="3093228"/>
            <a:ext cx="2875512" cy="2829094"/>
          </a:xfrm>
          <a:prstGeom prst="roundRect">
            <a:avLst>
              <a:gd name="adj" fmla="val 7432"/>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EB1BA5E-B2AA-5F6B-FFA1-83BF67E89444}"/>
              </a:ext>
            </a:extLst>
          </p:cNvPr>
          <p:cNvSpPr/>
          <p:nvPr/>
        </p:nvSpPr>
        <p:spPr>
          <a:xfrm>
            <a:off x="9147897" y="3093227"/>
            <a:ext cx="2713119" cy="2829094"/>
          </a:xfrm>
          <a:prstGeom prst="roundRect">
            <a:avLst>
              <a:gd name="adj" fmla="val 9605"/>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i="1">
              <a:solidFill>
                <a:srgbClr val="14788C"/>
              </a:solidFill>
              <a:cs typeface="Arial"/>
            </a:endParaRPr>
          </a:p>
        </p:txBody>
      </p:sp>
      <p:sp>
        <p:nvSpPr>
          <p:cNvPr id="19" name="TextBox 18">
            <a:extLst>
              <a:ext uri="{FF2B5EF4-FFF2-40B4-BE49-F238E27FC236}">
                <a16:creationId xmlns:a16="http://schemas.microsoft.com/office/drawing/2014/main" id="{527F169C-F72A-612A-8BB2-B9C7A596CEA6}"/>
              </a:ext>
            </a:extLst>
          </p:cNvPr>
          <p:cNvSpPr txBox="1"/>
          <p:nvPr/>
        </p:nvSpPr>
        <p:spPr>
          <a:xfrm>
            <a:off x="331933" y="3145981"/>
            <a:ext cx="22497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cs typeface="Arial"/>
              </a:rPr>
              <a:t>GI Symptoms (pilot)</a:t>
            </a:r>
            <a:endParaRPr lang="en-US" sz="1600" b="1" u="sng">
              <a:solidFill>
                <a:schemeClr val="tx1"/>
              </a:solidFill>
              <a:latin typeface="+mn-lt"/>
            </a:endParaRPr>
          </a:p>
        </p:txBody>
      </p:sp>
      <p:sp>
        <p:nvSpPr>
          <p:cNvPr id="22" name="TextBox 21">
            <a:extLst>
              <a:ext uri="{FF2B5EF4-FFF2-40B4-BE49-F238E27FC236}">
                <a16:creationId xmlns:a16="http://schemas.microsoft.com/office/drawing/2014/main" id="{EB04AAB0-AF1F-622E-1FD7-45BD52F91239}"/>
              </a:ext>
            </a:extLst>
          </p:cNvPr>
          <p:cNvSpPr txBox="1"/>
          <p:nvPr/>
        </p:nvSpPr>
        <p:spPr>
          <a:xfrm>
            <a:off x="3211412" y="3145980"/>
            <a:ext cx="24309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cs typeface="Arial"/>
              </a:rPr>
              <a:t>Bacterial Composition</a:t>
            </a:r>
            <a:endParaRPr lang="en-US" sz="1600" b="1" u="sng">
              <a:solidFill>
                <a:schemeClr val="tx1"/>
              </a:solidFill>
              <a:latin typeface="+mn-lt"/>
            </a:endParaRPr>
          </a:p>
        </p:txBody>
      </p:sp>
      <p:sp>
        <p:nvSpPr>
          <p:cNvPr id="23" name="TextBox 22">
            <a:extLst>
              <a:ext uri="{FF2B5EF4-FFF2-40B4-BE49-F238E27FC236}">
                <a16:creationId xmlns:a16="http://schemas.microsoft.com/office/drawing/2014/main" id="{9BFA4309-8269-F27B-D7CC-08BCC6EE441D}"/>
              </a:ext>
            </a:extLst>
          </p:cNvPr>
          <p:cNvSpPr txBox="1"/>
          <p:nvPr/>
        </p:nvSpPr>
        <p:spPr>
          <a:xfrm>
            <a:off x="6287519" y="3145981"/>
            <a:ext cx="15502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cs typeface="Arial"/>
              </a:rPr>
              <a:t>Stress/Mood</a:t>
            </a:r>
            <a:r>
              <a:rPr lang="en-US" sz="1600" b="1">
                <a:cs typeface="Arial"/>
              </a:rPr>
              <a:t> </a:t>
            </a:r>
            <a:endParaRPr lang="en-US" sz="1600" b="1">
              <a:solidFill>
                <a:schemeClr val="tx1"/>
              </a:solidFill>
              <a:latin typeface="+mn-lt"/>
            </a:endParaRPr>
          </a:p>
        </p:txBody>
      </p:sp>
      <p:sp>
        <p:nvSpPr>
          <p:cNvPr id="24" name="TextBox 23">
            <a:extLst>
              <a:ext uri="{FF2B5EF4-FFF2-40B4-BE49-F238E27FC236}">
                <a16:creationId xmlns:a16="http://schemas.microsoft.com/office/drawing/2014/main" id="{8DA0228E-2E84-08C0-5F3E-491DCE6A86C9}"/>
              </a:ext>
            </a:extLst>
          </p:cNvPr>
          <p:cNvSpPr txBox="1"/>
          <p:nvPr/>
        </p:nvSpPr>
        <p:spPr>
          <a:xfrm>
            <a:off x="9176969" y="3145981"/>
            <a:ext cx="16064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cs typeface="Arial"/>
              </a:rPr>
              <a:t>Sleep/Urinary</a:t>
            </a:r>
            <a:endParaRPr lang="en-US" sz="1600" b="1">
              <a:solidFill>
                <a:schemeClr val="tx1"/>
              </a:solidFill>
              <a:latin typeface="+mn-lt"/>
              <a:cs typeface="Arial" panose="020B0604020202020204"/>
            </a:endParaRPr>
          </a:p>
        </p:txBody>
      </p:sp>
      <p:sp>
        <p:nvSpPr>
          <p:cNvPr id="26" name="TextBox 25">
            <a:extLst>
              <a:ext uri="{FF2B5EF4-FFF2-40B4-BE49-F238E27FC236}">
                <a16:creationId xmlns:a16="http://schemas.microsoft.com/office/drawing/2014/main" id="{D2CF44FD-3C2E-65E3-55D2-F38B2D8E6726}"/>
              </a:ext>
            </a:extLst>
          </p:cNvPr>
          <p:cNvSpPr txBox="1"/>
          <p:nvPr/>
        </p:nvSpPr>
        <p:spPr>
          <a:xfrm>
            <a:off x="252490" y="3584947"/>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Arial"/>
              </a:rPr>
              <a:t>Design: </a:t>
            </a:r>
            <a:r>
              <a:rPr lang="en-US" sz="1200">
                <a:cs typeface="Arial"/>
              </a:rPr>
              <a:t>DB-R</a:t>
            </a:r>
          </a:p>
          <a:p>
            <a:r>
              <a:rPr lang="en-US" sz="1200" b="1">
                <a:cs typeface="Arial"/>
              </a:rPr>
              <a:t>Duration: </a:t>
            </a:r>
            <a:r>
              <a:rPr lang="en-US" sz="1200">
                <a:cs typeface="Arial"/>
              </a:rPr>
              <a:t>4 weeks</a:t>
            </a:r>
          </a:p>
          <a:p>
            <a:r>
              <a:rPr lang="en-US" sz="1200" b="1">
                <a:cs typeface="Arial"/>
              </a:rPr>
              <a:t>Subjects: </a:t>
            </a:r>
            <a:r>
              <a:rPr lang="en-US" sz="1200">
                <a:cs typeface="Arial"/>
              </a:rPr>
              <a:t>10</a:t>
            </a:r>
            <a:r>
              <a:rPr lang="en-US" sz="1200" b="1">
                <a:cs typeface="Arial"/>
              </a:rPr>
              <a:t> </a:t>
            </a:r>
            <a:r>
              <a:rPr lang="en-US" sz="1200">
                <a:cs typeface="Arial"/>
              </a:rPr>
              <a:t>Healthy M/F</a:t>
            </a:r>
            <a:r>
              <a:rPr lang="en-US" sz="1200" b="1" dirty="0">
                <a:cs typeface="Arial"/>
              </a:rPr>
              <a:t> </a:t>
            </a:r>
          </a:p>
          <a:p>
            <a:r>
              <a:rPr lang="en-US" sz="1200" b="1">
                <a:cs typeface="Arial"/>
              </a:rPr>
              <a:t>Main Endpoint:</a:t>
            </a:r>
            <a:r>
              <a:rPr lang="en-US" sz="1200">
                <a:cs typeface="Arial"/>
              </a:rPr>
              <a:t> GI Symptoms Rating Scale (GSRS)</a:t>
            </a:r>
            <a:br>
              <a:rPr lang="en-US" sz="1200" dirty="0">
                <a:cs typeface="Arial"/>
              </a:rPr>
            </a:br>
            <a:endParaRPr lang="en-US" sz="1200">
              <a:cs typeface="Arial"/>
            </a:endParaRPr>
          </a:p>
          <a:p>
            <a:r>
              <a:rPr lang="en-US" sz="1200" b="1">
                <a:cs typeface="Arial"/>
              </a:rPr>
              <a:t>Outcome: </a:t>
            </a:r>
            <a:r>
              <a:rPr lang="en-US" sz="1200">
                <a:cs typeface="Arial"/>
              </a:rPr>
              <a:t>Statistically significant decrease in GSRS</a:t>
            </a:r>
          </a:p>
          <a:p>
            <a:endParaRPr lang="en-US" sz="1600" b="1">
              <a:cs typeface="Arial"/>
            </a:endParaRPr>
          </a:p>
        </p:txBody>
      </p:sp>
      <p:sp>
        <p:nvSpPr>
          <p:cNvPr id="28" name="TextBox 27">
            <a:extLst>
              <a:ext uri="{FF2B5EF4-FFF2-40B4-BE49-F238E27FC236}">
                <a16:creationId xmlns:a16="http://schemas.microsoft.com/office/drawing/2014/main" id="{CA482D8E-7C1C-B8B3-4C9E-529BFD99D5A1}"/>
              </a:ext>
            </a:extLst>
          </p:cNvPr>
          <p:cNvSpPr txBox="1"/>
          <p:nvPr/>
        </p:nvSpPr>
        <p:spPr>
          <a:xfrm>
            <a:off x="3183980" y="3489696"/>
            <a:ext cx="274320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Arial"/>
              </a:rPr>
              <a:t>Design: </a:t>
            </a:r>
            <a:r>
              <a:rPr lang="en-US" sz="1200">
                <a:cs typeface="Arial"/>
              </a:rPr>
              <a:t>DB-RPC</a:t>
            </a:r>
            <a:endParaRPr lang="en-US" sz="1200" dirty="0">
              <a:cs typeface="Arial"/>
            </a:endParaRPr>
          </a:p>
          <a:p>
            <a:r>
              <a:rPr lang="en-US" sz="1200" b="1">
                <a:cs typeface="Arial"/>
              </a:rPr>
              <a:t>Duration: </a:t>
            </a:r>
            <a:r>
              <a:rPr lang="en-US" sz="1200">
                <a:cs typeface="Arial"/>
              </a:rPr>
              <a:t>4 weeks</a:t>
            </a:r>
            <a:endParaRPr lang="en-US" sz="1200" dirty="0">
              <a:cs typeface="Arial"/>
            </a:endParaRPr>
          </a:p>
          <a:p>
            <a:r>
              <a:rPr lang="en-US" sz="1200" b="1">
                <a:cs typeface="Arial"/>
              </a:rPr>
              <a:t>Subjects: </a:t>
            </a:r>
            <a:r>
              <a:rPr lang="en-US" sz="1200">
                <a:cs typeface="Arial"/>
              </a:rPr>
              <a:t>80</a:t>
            </a:r>
            <a:r>
              <a:rPr lang="en-US" sz="1200" b="1" dirty="0">
                <a:cs typeface="Arial"/>
              </a:rPr>
              <a:t> </a:t>
            </a:r>
            <a:r>
              <a:rPr lang="en-US" sz="1200">
                <a:cs typeface="Arial"/>
              </a:rPr>
              <a:t>Healthy M/F</a:t>
            </a:r>
            <a:r>
              <a:rPr lang="en-US" sz="1200" b="1" dirty="0">
                <a:cs typeface="Arial"/>
              </a:rPr>
              <a:t> </a:t>
            </a:r>
          </a:p>
          <a:p>
            <a:r>
              <a:rPr lang="en-US" sz="1200" b="1">
                <a:cs typeface="Arial"/>
              </a:rPr>
              <a:t>Main Endpoint:</a:t>
            </a:r>
            <a:r>
              <a:rPr lang="en-US" sz="1200">
                <a:cs typeface="Arial"/>
              </a:rPr>
              <a:t> Microbiome modulation</a:t>
            </a:r>
            <a:br>
              <a:rPr lang="en-US" sz="1200" dirty="0">
                <a:cs typeface="Arial"/>
              </a:rPr>
            </a:br>
            <a:endParaRPr lang="en-US" sz="1200" dirty="0">
              <a:cs typeface="Arial"/>
            </a:endParaRPr>
          </a:p>
          <a:p>
            <a:r>
              <a:rPr lang="en-US" sz="1200" b="1">
                <a:cs typeface="Arial"/>
              </a:rPr>
              <a:t>Outcome: </a:t>
            </a:r>
          </a:p>
          <a:p>
            <a:pPr marL="171450" indent="-171450">
              <a:buFont typeface="Arial"/>
              <a:buChar char="•"/>
            </a:pPr>
            <a:r>
              <a:rPr lang="en-US" sz="1200" b="1">
                <a:cs typeface="Arial"/>
              </a:rPr>
              <a:t>≥ 800%</a:t>
            </a:r>
            <a:r>
              <a:rPr lang="en-US" sz="1200">
                <a:cs typeface="Arial"/>
              </a:rPr>
              <a:t> increase in </a:t>
            </a:r>
            <a:r>
              <a:rPr lang="en-US" sz="1200" b="1">
                <a:cs typeface="Arial"/>
              </a:rPr>
              <a:t>33</a:t>
            </a:r>
            <a:r>
              <a:rPr lang="en-US" sz="1200" dirty="0">
                <a:cs typeface="Arial"/>
              </a:rPr>
              <a:t> </a:t>
            </a:r>
            <a:r>
              <a:rPr lang="en-US" sz="1200">
                <a:cs typeface="Arial"/>
              </a:rPr>
              <a:t>beneficial endogenous bacterial species </a:t>
            </a:r>
            <a:endParaRPr lang="en-US">
              <a:cs typeface="Arial"/>
            </a:endParaRPr>
          </a:p>
          <a:p>
            <a:pPr marL="171450" indent="-171450">
              <a:buFont typeface="Arial"/>
              <a:buChar char="•"/>
            </a:pPr>
            <a:r>
              <a:rPr lang="en-US" sz="1200" b="1">
                <a:cs typeface="Arial"/>
              </a:rPr>
              <a:t>68%</a:t>
            </a:r>
            <a:r>
              <a:rPr lang="en-US" sz="1200" dirty="0">
                <a:cs typeface="Arial"/>
              </a:rPr>
              <a:t> </a:t>
            </a:r>
            <a:r>
              <a:rPr lang="en-US" sz="1200">
                <a:cs typeface="Arial"/>
              </a:rPr>
              <a:t>improvement in emotional wellbeing</a:t>
            </a:r>
            <a:endParaRPr lang="en-US">
              <a:cs typeface="Arial" panose="020B0604020202020204"/>
            </a:endParaRPr>
          </a:p>
          <a:p>
            <a:endParaRPr lang="en-US" sz="1600" b="1">
              <a:cs typeface="Arial"/>
            </a:endParaRPr>
          </a:p>
        </p:txBody>
      </p:sp>
      <p:sp>
        <p:nvSpPr>
          <p:cNvPr id="29" name="TextBox 28">
            <a:extLst>
              <a:ext uri="{FF2B5EF4-FFF2-40B4-BE49-F238E27FC236}">
                <a16:creationId xmlns:a16="http://schemas.microsoft.com/office/drawing/2014/main" id="{28CE195C-B77B-674A-E32E-82A64CDAEF90}"/>
              </a:ext>
            </a:extLst>
          </p:cNvPr>
          <p:cNvSpPr txBox="1"/>
          <p:nvPr/>
        </p:nvSpPr>
        <p:spPr>
          <a:xfrm>
            <a:off x="6287111" y="3489695"/>
            <a:ext cx="2743200"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Arial"/>
              </a:rPr>
              <a:t>Design: </a:t>
            </a:r>
            <a:r>
              <a:rPr lang="en-US" sz="1200">
                <a:cs typeface="Arial"/>
              </a:rPr>
              <a:t>DB-RPC</a:t>
            </a:r>
            <a:endParaRPr lang="en-US" sz="1200" dirty="0">
              <a:cs typeface="Arial"/>
            </a:endParaRPr>
          </a:p>
          <a:p>
            <a:r>
              <a:rPr lang="en-US" sz="1200" b="1">
                <a:cs typeface="Arial"/>
              </a:rPr>
              <a:t>Duration: 6</a:t>
            </a:r>
            <a:r>
              <a:rPr lang="en-US" sz="1200">
                <a:cs typeface="Arial"/>
              </a:rPr>
              <a:t> weeks</a:t>
            </a:r>
            <a:endParaRPr lang="en-US" sz="1200" dirty="0">
              <a:cs typeface="Arial"/>
            </a:endParaRPr>
          </a:p>
          <a:p>
            <a:r>
              <a:rPr lang="en-US" sz="1200" b="1">
                <a:cs typeface="Arial"/>
              </a:rPr>
              <a:t>Subjects: 102 </a:t>
            </a:r>
            <a:r>
              <a:rPr lang="en-US" sz="1200">
                <a:cs typeface="Arial"/>
              </a:rPr>
              <a:t>Healthy M/F</a:t>
            </a:r>
            <a:r>
              <a:rPr lang="en-US" sz="1200" b="1" dirty="0">
                <a:cs typeface="Arial"/>
              </a:rPr>
              <a:t> </a:t>
            </a:r>
          </a:p>
          <a:p>
            <a:r>
              <a:rPr lang="en-US" sz="1200" b="1">
                <a:cs typeface="Arial"/>
              </a:rPr>
              <a:t>Main Endpoint:</a:t>
            </a:r>
            <a:r>
              <a:rPr lang="en-US" sz="1200">
                <a:cs typeface="Arial"/>
              </a:rPr>
              <a:t> Stress </a:t>
            </a:r>
            <a:br>
              <a:rPr lang="en-US" sz="1200" dirty="0">
                <a:cs typeface="Arial"/>
              </a:rPr>
            </a:br>
            <a:endParaRPr lang="en-US" sz="1200" dirty="0">
              <a:cs typeface="Arial"/>
            </a:endParaRPr>
          </a:p>
          <a:p>
            <a:r>
              <a:rPr lang="en-US" sz="1200" b="1">
                <a:cs typeface="Arial"/>
              </a:rPr>
              <a:t>Outcome:</a:t>
            </a:r>
            <a:r>
              <a:rPr lang="en-US" sz="1200" dirty="0">
                <a:cs typeface="Arial"/>
              </a:rPr>
              <a:t> </a:t>
            </a:r>
            <a:r>
              <a:rPr lang="en-US" sz="1200" b="1">
                <a:cs typeface="Arial"/>
              </a:rPr>
              <a:t>68%</a:t>
            </a:r>
            <a:r>
              <a:rPr lang="en-US" sz="1200">
                <a:cs typeface="Arial"/>
              </a:rPr>
              <a:t> of participants experienced reduced stress</a:t>
            </a:r>
          </a:p>
          <a:p>
            <a:endParaRPr lang="en-US" sz="1000">
              <a:cs typeface="Arial"/>
            </a:endParaRPr>
          </a:p>
          <a:p>
            <a:r>
              <a:rPr lang="en-US" sz="1000">
                <a:cs typeface="Arial"/>
              </a:rPr>
              <a:t>*Manuscript published in </a:t>
            </a:r>
            <a:br>
              <a:rPr lang="en-US" sz="1000" dirty="0">
                <a:cs typeface="Arial"/>
              </a:rPr>
            </a:br>
            <a:r>
              <a:rPr lang="en-US" sz="1000" i="1">
                <a:cs typeface="Arial"/>
              </a:rPr>
              <a:t>Beneficial Microbes</a:t>
            </a:r>
          </a:p>
          <a:p>
            <a:endParaRPr lang="en-US" sz="1600" b="1">
              <a:cs typeface="Arial"/>
            </a:endParaRPr>
          </a:p>
        </p:txBody>
      </p:sp>
      <p:sp>
        <p:nvSpPr>
          <p:cNvPr id="30" name="TextBox 29">
            <a:extLst>
              <a:ext uri="{FF2B5EF4-FFF2-40B4-BE49-F238E27FC236}">
                <a16:creationId xmlns:a16="http://schemas.microsoft.com/office/drawing/2014/main" id="{43952455-A7CD-123F-4AAA-FAAE0BD61253}"/>
              </a:ext>
            </a:extLst>
          </p:cNvPr>
          <p:cNvSpPr txBox="1"/>
          <p:nvPr/>
        </p:nvSpPr>
        <p:spPr>
          <a:xfrm>
            <a:off x="9180284" y="3492457"/>
            <a:ext cx="2743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Arial"/>
              </a:rPr>
              <a:t>Design: </a:t>
            </a:r>
            <a:r>
              <a:rPr lang="en-US" sz="1200">
                <a:cs typeface="Arial"/>
              </a:rPr>
              <a:t>DB-RPC</a:t>
            </a:r>
          </a:p>
          <a:p>
            <a:r>
              <a:rPr lang="en-US" sz="1200" b="1">
                <a:cs typeface="Arial"/>
              </a:rPr>
              <a:t>Duration: 6</a:t>
            </a:r>
            <a:r>
              <a:rPr lang="en-US" sz="1200">
                <a:cs typeface="Arial"/>
              </a:rPr>
              <a:t> weeks</a:t>
            </a:r>
          </a:p>
          <a:p>
            <a:r>
              <a:rPr lang="en-US" sz="1200" b="1">
                <a:cs typeface="Arial"/>
              </a:rPr>
              <a:t>Subjects: 150 </a:t>
            </a:r>
            <a:r>
              <a:rPr lang="en-US" sz="1200">
                <a:cs typeface="Arial"/>
              </a:rPr>
              <a:t>Healthy M/F</a:t>
            </a:r>
            <a:r>
              <a:rPr lang="en-US" sz="1200" b="1" dirty="0">
                <a:cs typeface="Arial"/>
              </a:rPr>
              <a:t> </a:t>
            </a:r>
          </a:p>
          <a:p>
            <a:r>
              <a:rPr lang="en-US" sz="1200" b="1">
                <a:cs typeface="Arial"/>
              </a:rPr>
              <a:t>Main Endpoint:</a:t>
            </a:r>
            <a:r>
              <a:rPr lang="en-US" sz="1200">
                <a:cs typeface="Arial"/>
              </a:rPr>
              <a:t> Sleep</a:t>
            </a:r>
            <a:br>
              <a:rPr lang="en-US" sz="1200" dirty="0">
                <a:cs typeface="Arial"/>
              </a:rPr>
            </a:br>
            <a:endParaRPr lang="en-US" sz="1200">
              <a:cs typeface="Arial"/>
            </a:endParaRPr>
          </a:p>
          <a:p>
            <a:r>
              <a:rPr lang="en-US" sz="1200" b="1">
                <a:cs typeface="Arial"/>
              </a:rPr>
              <a:t>Outcome: </a:t>
            </a:r>
            <a:endParaRPr lang="en-US" sz="1200" b="1" dirty="0">
              <a:cs typeface="Arial"/>
            </a:endParaRPr>
          </a:p>
          <a:p>
            <a:pPr marL="285750" indent="-285750">
              <a:buFont typeface="Arial"/>
              <a:buChar char="•"/>
            </a:pPr>
            <a:r>
              <a:rPr lang="en-US" sz="1200" b="1">
                <a:cs typeface="Arial"/>
              </a:rPr>
              <a:t>77%</a:t>
            </a:r>
            <a:r>
              <a:rPr lang="en-US" sz="1200">
                <a:cs typeface="Arial"/>
              </a:rPr>
              <a:t> of participants exhibited improved sleep</a:t>
            </a:r>
          </a:p>
          <a:p>
            <a:pPr marL="285750" indent="-285750">
              <a:buFont typeface="Arial"/>
              <a:buChar char="•"/>
            </a:pPr>
            <a:r>
              <a:rPr lang="en-US" sz="1200">
                <a:cs typeface="Arial"/>
              </a:rPr>
              <a:t>Increased and sustained levels of urinary GABA through week 6</a:t>
            </a:r>
          </a:p>
          <a:p>
            <a:endParaRPr lang="en-US" sz="1200" dirty="0">
              <a:cs typeface="Arial"/>
            </a:endParaRPr>
          </a:p>
          <a:p>
            <a:r>
              <a:rPr lang="en-US" sz="1000">
                <a:cs typeface="Arial"/>
              </a:rPr>
              <a:t>*Manuscript published in </a:t>
            </a:r>
            <a:r>
              <a:rPr lang="en-US" sz="1000" i="1">
                <a:cs typeface="Arial"/>
              </a:rPr>
              <a:t>Nature's Scientific Reports</a:t>
            </a:r>
            <a:endParaRPr lang="en-US" sz="1400">
              <a:cs typeface="Arial"/>
            </a:endParaRPr>
          </a:p>
          <a:p>
            <a:endParaRPr lang="en-US" sz="1600">
              <a:cs typeface="Arial"/>
            </a:endParaRPr>
          </a:p>
        </p:txBody>
      </p:sp>
    </p:spTree>
    <p:extLst>
      <p:ext uri="{BB962C8B-B14F-4D97-AF65-F5344CB8AC3E}">
        <p14:creationId xmlns:p14="http://schemas.microsoft.com/office/powerpoint/2010/main" val="3050964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5A3A0-1932-1F80-30CC-5528A6016063}"/>
            </a:ext>
          </a:extLst>
        </p:cNvPr>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0984866E-523D-E2CE-BF71-612DE67FCA27}"/>
              </a:ext>
            </a:extLst>
          </p:cNvPr>
          <p:cNvPicPr>
            <a:picLocks noChangeAspect="1"/>
          </p:cNvPicPr>
          <p:nvPr/>
        </p:nvPicPr>
        <p:blipFill>
          <a:blip r:embed="rId2"/>
          <a:srcRect l="24079" t="25159" r="24979" b="47570"/>
          <a:stretch/>
        </p:blipFill>
        <p:spPr>
          <a:xfrm>
            <a:off x="441554" y="2040109"/>
            <a:ext cx="10969802" cy="3303309"/>
          </a:xfrm>
          <a:prstGeom prst="rect">
            <a:avLst/>
          </a:prstGeom>
        </p:spPr>
      </p:pic>
      <p:sp>
        <p:nvSpPr>
          <p:cNvPr id="10" name="Title 9">
            <a:extLst>
              <a:ext uri="{FF2B5EF4-FFF2-40B4-BE49-F238E27FC236}">
                <a16:creationId xmlns:a16="http://schemas.microsoft.com/office/drawing/2014/main" id="{83EB9D94-8B98-8BB9-5AB7-7ED7C7233DEA}"/>
              </a:ext>
            </a:extLst>
          </p:cNvPr>
          <p:cNvSpPr>
            <a:spLocks noGrp="1"/>
          </p:cNvSpPr>
          <p:nvPr>
            <p:ph type="title"/>
          </p:nvPr>
        </p:nvSpPr>
        <p:spPr>
          <a:xfrm>
            <a:off x="558644" y="448610"/>
            <a:ext cx="11522145" cy="1662870"/>
          </a:xfrm>
        </p:spPr>
        <p:txBody>
          <a:bodyPr>
            <a:normAutofit/>
          </a:bodyPr>
          <a:lstStyle/>
          <a:p>
            <a:r>
              <a:rPr lang="en-US" sz="3000"/>
              <a:t>Mental well-being is a significant struggle for your consumers.</a:t>
            </a:r>
            <a:br>
              <a:rPr lang="en-US" sz="3000"/>
            </a:br>
            <a:r>
              <a:rPr lang="en-US" sz="3000" b="1"/>
              <a:t>We’re here to help. </a:t>
            </a:r>
          </a:p>
        </p:txBody>
      </p:sp>
      <p:sp>
        <p:nvSpPr>
          <p:cNvPr id="4" name="Slide Number Placeholder 3">
            <a:extLst>
              <a:ext uri="{FF2B5EF4-FFF2-40B4-BE49-F238E27FC236}">
                <a16:creationId xmlns:a16="http://schemas.microsoft.com/office/drawing/2014/main" id="{AD285C9E-9F48-AAD7-CC54-62C177960D4F}"/>
              </a:ext>
            </a:extLst>
          </p:cNvPr>
          <p:cNvSpPr>
            <a:spLocks noGrp="1"/>
          </p:cNvSpPr>
          <p:nvPr>
            <p:ph type="sldNum" sz="quarter" idx="14"/>
          </p:nvPr>
        </p:nvSpPr>
        <p:spPr/>
        <p:txBody>
          <a:bodyPr/>
          <a:lstStyle/>
          <a:p>
            <a:r>
              <a:rPr lang="en-US"/>
              <a:t>PAGE </a:t>
            </a:r>
            <a:fld id="{BDBF9DCE-55C5-154E-AC34-7A0AB594817D}" type="slidenum">
              <a:rPr lang="en-US" smtClean="0"/>
              <a:pPr/>
              <a:t>40</a:t>
            </a:fld>
            <a:endParaRPr lang="en-US"/>
          </a:p>
        </p:txBody>
      </p:sp>
      <p:sp>
        <p:nvSpPr>
          <p:cNvPr id="2" name="TextBox 1">
            <a:extLst>
              <a:ext uri="{FF2B5EF4-FFF2-40B4-BE49-F238E27FC236}">
                <a16:creationId xmlns:a16="http://schemas.microsoft.com/office/drawing/2014/main" id="{02145B3C-9C3D-55C4-4BDC-6D4CEF793F5A}"/>
              </a:ext>
            </a:extLst>
          </p:cNvPr>
          <p:cNvSpPr txBox="1"/>
          <p:nvPr/>
        </p:nvSpPr>
        <p:spPr>
          <a:xfrm>
            <a:off x="8299172" y="6520072"/>
            <a:ext cx="6109252" cy="246221"/>
          </a:xfrm>
          <a:prstGeom prst="rect">
            <a:avLst/>
          </a:prstGeom>
          <a:noFill/>
        </p:spPr>
        <p:txBody>
          <a:bodyPr wrap="square">
            <a:spAutoFit/>
          </a:bodyPr>
          <a:lstStyle/>
          <a:p>
            <a:r>
              <a:rPr lang="en-US" sz="1000">
                <a:latin typeface="Arial"/>
                <a:cs typeface="Arial"/>
              </a:rPr>
              <a:t>Source: Verb Biotics 2024 Consumer Health Survey</a:t>
            </a:r>
            <a:endParaRPr lang="en-US" sz="1000"/>
          </a:p>
        </p:txBody>
      </p:sp>
      <p:pic>
        <p:nvPicPr>
          <p:cNvPr id="6" name="Picture 5" descr="A screenshot of a computer&#10;&#10;Description automatically generated">
            <a:extLst>
              <a:ext uri="{FF2B5EF4-FFF2-40B4-BE49-F238E27FC236}">
                <a16:creationId xmlns:a16="http://schemas.microsoft.com/office/drawing/2014/main" id="{4126A654-EF0B-0F48-A4A5-7C50F8DD0EA9}"/>
              </a:ext>
            </a:extLst>
          </p:cNvPr>
          <p:cNvPicPr>
            <a:picLocks noChangeAspect="1"/>
          </p:cNvPicPr>
          <p:nvPr/>
        </p:nvPicPr>
        <p:blipFill>
          <a:blip r:embed="rId3"/>
          <a:srcRect l="26341" t="50479" r="27359" b="25390"/>
          <a:stretch/>
        </p:blipFill>
        <p:spPr>
          <a:xfrm>
            <a:off x="999422" y="2456699"/>
            <a:ext cx="9846393" cy="2886719"/>
          </a:xfrm>
          <a:prstGeom prst="rect">
            <a:avLst/>
          </a:prstGeom>
        </p:spPr>
      </p:pic>
    </p:spTree>
    <p:extLst>
      <p:ext uri="{BB962C8B-B14F-4D97-AF65-F5344CB8AC3E}">
        <p14:creationId xmlns:p14="http://schemas.microsoft.com/office/powerpoint/2010/main" val="19503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E9BA-9955-0072-DE1E-3B79E6B0EF0C}"/>
              </a:ext>
            </a:extLst>
          </p:cNvPr>
          <p:cNvSpPr>
            <a:spLocks noGrp="1"/>
          </p:cNvSpPr>
          <p:nvPr>
            <p:ph type="title"/>
          </p:nvPr>
        </p:nvSpPr>
        <p:spPr>
          <a:xfrm>
            <a:off x="742203" y="429260"/>
            <a:ext cx="10515600" cy="981761"/>
          </a:xfrm>
        </p:spPr>
        <p:txBody>
          <a:bodyPr/>
          <a:lstStyle/>
          <a:p>
            <a:r>
              <a:rPr lang="en-US"/>
              <a:t>Why GABA? </a:t>
            </a:r>
          </a:p>
        </p:txBody>
      </p:sp>
      <p:sp>
        <p:nvSpPr>
          <p:cNvPr id="3" name="Content Placeholder 2">
            <a:extLst>
              <a:ext uri="{FF2B5EF4-FFF2-40B4-BE49-F238E27FC236}">
                <a16:creationId xmlns:a16="http://schemas.microsoft.com/office/drawing/2014/main" id="{B173A3A7-C0AE-AD38-E7CF-F6D40CB6974A}"/>
              </a:ext>
            </a:extLst>
          </p:cNvPr>
          <p:cNvSpPr>
            <a:spLocks noGrp="1"/>
          </p:cNvSpPr>
          <p:nvPr>
            <p:ph idx="1"/>
          </p:nvPr>
        </p:nvSpPr>
        <p:spPr>
          <a:xfrm>
            <a:off x="838200" y="1761229"/>
            <a:ext cx="6526427" cy="4351338"/>
          </a:xfrm>
        </p:spPr>
        <p:txBody>
          <a:bodyPr vert="horz" lIns="91440" tIns="45720" rIns="91440" bIns="45720" rtlCol="0" anchor="t">
            <a:normAutofit/>
          </a:bodyPr>
          <a:lstStyle/>
          <a:p>
            <a:r>
              <a:rPr lang="en-US" sz="2600" b="1">
                <a:solidFill>
                  <a:srgbClr val="138895"/>
                </a:solidFill>
                <a:latin typeface="+mn-lt"/>
                <a:cs typeface="Arial"/>
              </a:rPr>
              <a:t>A major inhibitory neurotransmitter:</a:t>
            </a:r>
            <a:r>
              <a:rPr lang="en-US" sz="2400" b="1">
                <a:solidFill>
                  <a:srgbClr val="138895"/>
                </a:solidFill>
                <a:latin typeface="+mn-lt"/>
                <a:cs typeface="Arial"/>
              </a:rPr>
              <a:t> </a:t>
            </a:r>
            <a:r>
              <a:rPr lang="en-US" sz="2400">
                <a:solidFill>
                  <a:srgbClr val="138895"/>
                </a:solidFill>
                <a:latin typeface="+mn-lt"/>
                <a:cs typeface="Arial"/>
              </a:rPr>
              <a:t>Gamma-Aminobutyric</a:t>
            </a:r>
            <a:r>
              <a:rPr lang="en-US" sz="2400">
                <a:solidFill>
                  <a:srgbClr val="138895"/>
                </a:solidFill>
                <a:effectLst/>
                <a:latin typeface="+mn-lt"/>
                <a:cs typeface="Arial"/>
              </a:rPr>
              <a:t> Acid (GABA)</a:t>
            </a:r>
            <a:r>
              <a:rPr lang="en-US" sz="2400">
                <a:solidFill>
                  <a:srgbClr val="138895"/>
                </a:solidFill>
                <a:latin typeface="+mn-lt"/>
                <a:cs typeface="Arial"/>
              </a:rPr>
              <a:t> </a:t>
            </a:r>
            <a:r>
              <a:rPr lang="en-US" sz="2400">
                <a:solidFill>
                  <a:srgbClr val="138895"/>
                </a:solidFill>
                <a:effectLst/>
                <a:latin typeface="+mn-lt"/>
                <a:cs typeface="Arial"/>
              </a:rPr>
              <a:t>is</a:t>
            </a:r>
            <a:r>
              <a:rPr lang="en-US" sz="2400">
                <a:solidFill>
                  <a:srgbClr val="138895"/>
                </a:solidFill>
                <a:latin typeface="+mn-lt"/>
                <a:cs typeface="Arial"/>
              </a:rPr>
              <a:t> a</a:t>
            </a:r>
            <a:r>
              <a:rPr lang="en-US" sz="2400">
                <a:solidFill>
                  <a:srgbClr val="138895"/>
                </a:solidFill>
                <a:effectLst/>
                <a:latin typeface="+mn-lt"/>
                <a:cs typeface="Arial"/>
              </a:rPr>
              <a:t> metabolite with a fundamental role in</a:t>
            </a:r>
            <a:r>
              <a:rPr lang="en-US" sz="2400">
                <a:solidFill>
                  <a:srgbClr val="138895"/>
                </a:solidFill>
                <a:latin typeface="+mn-lt"/>
                <a:cs typeface="Arial"/>
              </a:rPr>
              <a:t> </a:t>
            </a:r>
            <a:r>
              <a:rPr lang="en-US" sz="2400">
                <a:solidFill>
                  <a:srgbClr val="138895"/>
                </a:solidFill>
                <a:effectLst/>
                <a:latin typeface="+mn-lt"/>
                <a:cs typeface="Arial"/>
              </a:rPr>
              <a:t>signaling the nervous system</a:t>
            </a:r>
            <a:r>
              <a:rPr lang="en-US" sz="2400">
                <a:solidFill>
                  <a:srgbClr val="138895"/>
                </a:solidFill>
                <a:latin typeface="+mn-lt"/>
                <a:cs typeface="Arial"/>
              </a:rPr>
              <a:t>.</a:t>
            </a:r>
            <a:endParaRPr lang="en-US" sz="2400">
              <a:solidFill>
                <a:srgbClr val="138895"/>
              </a:solidFill>
              <a:effectLst/>
              <a:latin typeface="+mn-lt"/>
              <a:cs typeface="Arial"/>
            </a:endParaRPr>
          </a:p>
          <a:p>
            <a:r>
              <a:rPr lang="en-US" sz="2600" b="1">
                <a:solidFill>
                  <a:srgbClr val="138895"/>
                </a:solidFill>
                <a:latin typeface="+mn-lt"/>
                <a:cs typeface="Arial"/>
              </a:rPr>
              <a:t>Ma</a:t>
            </a:r>
            <a:r>
              <a:rPr lang="en-US" sz="2600" b="1">
                <a:solidFill>
                  <a:srgbClr val="138895"/>
                </a:solidFill>
                <a:effectLst/>
                <a:latin typeface="+mn-lt"/>
                <a:cs typeface="Arial"/>
              </a:rPr>
              <a:t>in mechanism = slow the stimulation</a:t>
            </a:r>
            <a:r>
              <a:rPr lang="en-US" sz="2400" b="1">
                <a:solidFill>
                  <a:srgbClr val="138895"/>
                </a:solidFill>
                <a:effectLst/>
                <a:latin typeface="+mn-lt"/>
                <a:cs typeface="Arial"/>
              </a:rPr>
              <a:t> </a:t>
            </a:r>
            <a:r>
              <a:rPr lang="en-US" sz="2400">
                <a:solidFill>
                  <a:srgbClr val="138895"/>
                </a:solidFill>
                <a:effectLst/>
                <a:latin typeface="+mn-lt"/>
                <a:cs typeface="Arial"/>
              </a:rPr>
              <a:t>of</a:t>
            </a:r>
            <a:r>
              <a:rPr lang="en-US" sz="2400">
                <a:solidFill>
                  <a:srgbClr val="138895"/>
                </a:solidFill>
                <a:latin typeface="+mn-lt"/>
                <a:cs typeface="Arial"/>
              </a:rPr>
              <a:t> </a:t>
            </a:r>
            <a:r>
              <a:rPr lang="en-US" sz="2400">
                <a:solidFill>
                  <a:srgbClr val="138895"/>
                </a:solidFill>
                <a:effectLst/>
                <a:latin typeface="+mn-lt"/>
                <a:cs typeface="Arial"/>
              </a:rPr>
              <a:t>certain nerve signals in the brain</a:t>
            </a:r>
            <a:r>
              <a:rPr lang="en-US" sz="2400">
                <a:solidFill>
                  <a:srgbClr val="138895"/>
                </a:solidFill>
                <a:latin typeface="+mn-lt"/>
                <a:cs typeface="Arial"/>
              </a:rPr>
              <a:t>.</a:t>
            </a:r>
            <a:endParaRPr lang="en-US" sz="2400">
              <a:solidFill>
                <a:srgbClr val="138895"/>
              </a:solidFill>
              <a:effectLst/>
              <a:latin typeface="+mn-lt"/>
              <a:cs typeface="Arial"/>
            </a:endParaRPr>
          </a:p>
          <a:p>
            <a:r>
              <a:rPr lang="en-US" sz="2600" b="1">
                <a:solidFill>
                  <a:srgbClr val="138895"/>
                </a:solidFill>
                <a:latin typeface="+mn-lt"/>
                <a:cs typeface="Arial"/>
              </a:rPr>
              <a:t>Provides a calming effect</a:t>
            </a:r>
            <a:r>
              <a:rPr lang="en-US" sz="2400">
                <a:solidFill>
                  <a:srgbClr val="138895"/>
                </a:solidFill>
                <a:latin typeface="+mn-lt"/>
                <a:cs typeface="Arial"/>
              </a:rPr>
              <a:t> by</a:t>
            </a:r>
            <a:r>
              <a:rPr lang="en-US" sz="2400">
                <a:solidFill>
                  <a:srgbClr val="138895"/>
                </a:solidFill>
                <a:effectLst/>
                <a:latin typeface="+mn-lt"/>
                <a:cs typeface="Arial"/>
              </a:rPr>
              <a:t> </a:t>
            </a:r>
            <a:r>
              <a:rPr lang="en-US" sz="2400">
                <a:solidFill>
                  <a:srgbClr val="138895"/>
                </a:solidFill>
                <a:latin typeface="+mn-lt"/>
                <a:cs typeface="Arial"/>
              </a:rPr>
              <a:t>preventing</a:t>
            </a:r>
            <a:r>
              <a:rPr lang="en-US" sz="2400">
                <a:solidFill>
                  <a:srgbClr val="138895"/>
                </a:solidFill>
                <a:effectLst/>
                <a:latin typeface="+mn-lt"/>
                <a:cs typeface="Arial"/>
              </a:rPr>
              <a:t> neurons from firing and </a:t>
            </a:r>
            <a:r>
              <a:rPr lang="en-US" sz="2400">
                <a:solidFill>
                  <a:srgbClr val="138895"/>
                </a:solidFill>
                <a:latin typeface="+mn-lt"/>
                <a:cs typeface="Arial"/>
              </a:rPr>
              <a:t>regulating</a:t>
            </a:r>
            <a:r>
              <a:rPr lang="en-US" sz="2400">
                <a:solidFill>
                  <a:srgbClr val="138895"/>
                </a:solidFill>
                <a:effectLst/>
                <a:latin typeface="+mn-lt"/>
                <a:cs typeface="Arial"/>
              </a:rPr>
              <a:t> how quickly </a:t>
            </a:r>
            <a:r>
              <a:rPr lang="en-US" sz="2400">
                <a:solidFill>
                  <a:srgbClr val="138895"/>
                </a:solidFill>
                <a:latin typeface="+mn-lt"/>
                <a:cs typeface="Arial"/>
              </a:rPr>
              <a:t>they react.</a:t>
            </a:r>
            <a:endParaRPr lang="en-US" sz="2400">
              <a:solidFill>
                <a:srgbClr val="138895"/>
              </a:solidFill>
            </a:endParaRPr>
          </a:p>
        </p:txBody>
      </p:sp>
      <p:pic>
        <p:nvPicPr>
          <p:cNvPr id="6" name="Picture 5">
            <a:extLst>
              <a:ext uri="{FF2B5EF4-FFF2-40B4-BE49-F238E27FC236}">
                <a16:creationId xmlns:a16="http://schemas.microsoft.com/office/drawing/2014/main" id="{A6873C1E-8BAB-E865-1F23-4DF1564E4677}"/>
              </a:ext>
            </a:extLst>
          </p:cNvPr>
          <p:cNvPicPr>
            <a:picLocks noChangeAspect="1"/>
          </p:cNvPicPr>
          <p:nvPr/>
        </p:nvPicPr>
        <p:blipFill>
          <a:blip r:embed="rId3"/>
          <a:stretch>
            <a:fillRect/>
          </a:stretch>
        </p:blipFill>
        <p:spPr>
          <a:xfrm>
            <a:off x="7597473" y="1418921"/>
            <a:ext cx="3760713" cy="3760713"/>
          </a:xfrm>
          <a:prstGeom prst="rect">
            <a:avLst/>
          </a:prstGeom>
        </p:spPr>
      </p:pic>
      <p:sp>
        <p:nvSpPr>
          <p:cNvPr id="7" name="Slide Number Placeholder 15">
            <a:extLst>
              <a:ext uri="{FF2B5EF4-FFF2-40B4-BE49-F238E27FC236}">
                <a16:creationId xmlns:a16="http://schemas.microsoft.com/office/drawing/2014/main" id="{DDAF1E2F-526D-45F3-EAB9-5CDF41B3A4D2}"/>
              </a:ext>
            </a:extLst>
          </p:cNvPr>
          <p:cNvSpPr>
            <a:spLocks noGrp="1"/>
          </p:cNvSpPr>
          <p:nvPr>
            <p:ph type="sldNum" sz="quarter" idx="14"/>
          </p:nvPr>
        </p:nvSpPr>
        <p:spPr>
          <a:xfrm>
            <a:off x="10955660" y="6339046"/>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41</a:t>
            </a:fld>
            <a:endParaRPr lang="en-US">
              <a:solidFill>
                <a:schemeClr val="tx1"/>
              </a:solidFill>
            </a:endParaRPr>
          </a:p>
        </p:txBody>
      </p:sp>
      <p:cxnSp>
        <p:nvCxnSpPr>
          <p:cNvPr id="8" name="Straight Connector 7">
            <a:extLst>
              <a:ext uri="{FF2B5EF4-FFF2-40B4-BE49-F238E27FC236}">
                <a16:creationId xmlns:a16="http://schemas.microsoft.com/office/drawing/2014/main" id="{2F22528E-FA4E-44EF-1CC8-1173FCB84826}"/>
              </a:ext>
            </a:extLst>
          </p:cNvPr>
          <p:cNvCxnSpPr>
            <a:cxnSpLocks/>
          </p:cNvCxnSpPr>
          <p:nvPr/>
        </p:nvCxnSpPr>
        <p:spPr>
          <a:xfrm flipH="1">
            <a:off x="838200" y="1411021"/>
            <a:ext cx="63905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782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entagon 79">
            <a:extLst>
              <a:ext uri="{FF2B5EF4-FFF2-40B4-BE49-F238E27FC236}">
                <a16:creationId xmlns:a16="http://schemas.microsoft.com/office/drawing/2014/main" id="{3DA58DE7-810A-FE48-AE8C-DA86A5984D6A}"/>
              </a:ext>
            </a:extLst>
          </p:cNvPr>
          <p:cNvSpPr/>
          <p:nvPr/>
        </p:nvSpPr>
        <p:spPr>
          <a:xfrm>
            <a:off x="-9212" y="1783041"/>
            <a:ext cx="10920001" cy="3260658"/>
          </a:xfrm>
          <a:prstGeom prst="homePlate">
            <a:avLst>
              <a:gd name="adj" fmla="val 48798"/>
            </a:avLst>
          </a:prstGeom>
          <a:gradFill>
            <a:gsLst>
              <a:gs pos="30000">
                <a:schemeClr val="accent5">
                  <a:lumMod val="90000"/>
                </a:schemeClr>
              </a:gs>
              <a:gs pos="0">
                <a:schemeClr val="tx2">
                  <a:lumMod val="20000"/>
                  <a:lumOff val="80000"/>
                </a:schemeClr>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28C28441-66C9-BD9D-FE67-AF36F0ED0796}"/>
              </a:ext>
            </a:extLst>
          </p:cNvPr>
          <p:cNvSpPr txBox="1"/>
          <p:nvPr/>
        </p:nvSpPr>
        <p:spPr>
          <a:xfrm>
            <a:off x="5225143" y="7707086"/>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EBB27724-6637-56F6-67B2-B314F74FFAF5}"/>
              </a:ext>
            </a:extLst>
          </p:cNvPr>
          <p:cNvCxnSpPr>
            <a:cxnSpLocks/>
          </p:cNvCxnSpPr>
          <p:nvPr/>
        </p:nvCxnSpPr>
        <p:spPr>
          <a:xfrm>
            <a:off x="7666095" y="3310469"/>
            <a:ext cx="683069"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1299322D-4055-0938-534C-CFBB92743D0C}"/>
              </a:ext>
            </a:extLst>
          </p:cNvPr>
          <p:cNvCxnSpPr>
            <a:cxnSpLocks/>
          </p:cNvCxnSpPr>
          <p:nvPr/>
        </p:nvCxnSpPr>
        <p:spPr>
          <a:xfrm>
            <a:off x="4125161" y="3318191"/>
            <a:ext cx="752442"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4A415222-BFC7-A11C-7C65-00B56AEB0D9C}"/>
              </a:ext>
            </a:extLst>
          </p:cNvPr>
          <p:cNvCxnSpPr>
            <a:cxnSpLocks/>
          </p:cNvCxnSpPr>
          <p:nvPr/>
        </p:nvCxnSpPr>
        <p:spPr>
          <a:xfrm>
            <a:off x="5902609" y="3310469"/>
            <a:ext cx="711340"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oup 20">
            <a:extLst>
              <a:ext uri="{FF2B5EF4-FFF2-40B4-BE49-F238E27FC236}">
                <a16:creationId xmlns:a16="http://schemas.microsoft.com/office/drawing/2014/main" id="{6BB0FF5F-3E8F-7315-5775-FC661550F3D5}"/>
              </a:ext>
            </a:extLst>
          </p:cNvPr>
          <p:cNvGrpSpPr/>
          <p:nvPr/>
        </p:nvGrpSpPr>
        <p:grpSpPr>
          <a:xfrm>
            <a:off x="9412925" y="2218416"/>
            <a:ext cx="2236117" cy="2882448"/>
            <a:chOff x="9412925" y="2218416"/>
            <a:chExt cx="2236117" cy="2882448"/>
          </a:xfrm>
        </p:grpSpPr>
        <p:pic>
          <p:nvPicPr>
            <p:cNvPr id="76" name="Picture 75">
              <a:extLst>
                <a:ext uri="{FF2B5EF4-FFF2-40B4-BE49-F238E27FC236}">
                  <a16:creationId xmlns:a16="http://schemas.microsoft.com/office/drawing/2014/main" id="{A4C0E7C5-D240-C8D5-2587-7FB5044B5457}"/>
                </a:ext>
              </a:extLst>
            </p:cNvPr>
            <p:cNvPicPr>
              <a:picLocks noChangeAspect="1"/>
            </p:cNvPicPr>
            <p:nvPr/>
          </p:nvPicPr>
          <p:blipFill>
            <a:blip r:embed="rId3"/>
            <a:srcRect/>
            <a:stretch/>
          </p:blipFill>
          <p:spPr>
            <a:xfrm>
              <a:off x="9412925" y="2218416"/>
              <a:ext cx="2236117" cy="2236117"/>
            </a:xfrm>
            <a:prstGeom prst="rect">
              <a:avLst/>
            </a:prstGeom>
          </p:spPr>
        </p:pic>
        <p:sp>
          <p:nvSpPr>
            <p:cNvPr id="77" name="TextBox 76">
              <a:extLst>
                <a:ext uri="{FF2B5EF4-FFF2-40B4-BE49-F238E27FC236}">
                  <a16:creationId xmlns:a16="http://schemas.microsoft.com/office/drawing/2014/main" id="{D809CC13-0A9C-35B8-02D2-37C52F0D3B1C}"/>
                </a:ext>
              </a:extLst>
            </p:cNvPr>
            <p:cNvSpPr txBox="1"/>
            <p:nvPr/>
          </p:nvSpPr>
          <p:spPr>
            <a:xfrm>
              <a:off x="9722977" y="4454533"/>
              <a:ext cx="1771172" cy="646331"/>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Add in mood,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stress, and relaxation dietary supplements</a:t>
              </a:r>
            </a:p>
          </p:txBody>
        </p:sp>
      </p:grpSp>
      <p:sp>
        <p:nvSpPr>
          <p:cNvPr id="92" name="Chevron 91">
            <a:extLst>
              <a:ext uri="{FF2B5EF4-FFF2-40B4-BE49-F238E27FC236}">
                <a16:creationId xmlns:a16="http://schemas.microsoft.com/office/drawing/2014/main" id="{B0AF6894-BEF6-F74F-EACC-A311E4888357}"/>
              </a:ext>
            </a:extLst>
          </p:cNvPr>
          <p:cNvSpPr/>
          <p:nvPr/>
        </p:nvSpPr>
        <p:spPr>
          <a:xfrm>
            <a:off x="2597379" y="3068607"/>
            <a:ext cx="416153" cy="491068"/>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96814A01-69E0-39AE-6E82-6A39707DB5E7}"/>
              </a:ext>
            </a:extLst>
          </p:cNvPr>
          <p:cNvGrpSpPr/>
          <p:nvPr/>
        </p:nvGrpSpPr>
        <p:grpSpPr>
          <a:xfrm>
            <a:off x="8303234" y="2569738"/>
            <a:ext cx="1361236" cy="1518986"/>
            <a:chOff x="8303234" y="2811286"/>
            <a:chExt cx="1361236" cy="1518986"/>
          </a:xfrm>
        </p:grpSpPr>
        <p:grpSp>
          <p:nvGrpSpPr>
            <p:cNvPr id="52" name="Group 51">
              <a:extLst>
                <a:ext uri="{FF2B5EF4-FFF2-40B4-BE49-F238E27FC236}">
                  <a16:creationId xmlns:a16="http://schemas.microsoft.com/office/drawing/2014/main" id="{4019ADF6-95AC-01D3-04CA-ED062017BADF}"/>
                </a:ext>
              </a:extLst>
            </p:cNvPr>
            <p:cNvGrpSpPr/>
            <p:nvPr/>
          </p:nvGrpSpPr>
          <p:grpSpPr>
            <a:xfrm>
              <a:off x="8303234" y="2811286"/>
              <a:ext cx="340603" cy="1518986"/>
              <a:chOff x="7522573" y="2646648"/>
              <a:chExt cx="340603" cy="1518986"/>
            </a:xfrm>
            <a:solidFill>
              <a:schemeClr val="tx1"/>
            </a:solidFill>
          </p:grpSpPr>
          <p:sp>
            <p:nvSpPr>
              <p:cNvPr id="47" name="Rectangle 46">
                <a:extLst>
                  <a:ext uri="{FF2B5EF4-FFF2-40B4-BE49-F238E27FC236}">
                    <a16:creationId xmlns:a16="http://schemas.microsoft.com/office/drawing/2014/main" id="{0D2EB67E-ADAC-84AC-25D5-21599BAA5FFD}"/>
                  </a:ext>
                </a:extLst>
              </p:cNvPr>
              <p:cNvSpPr/>
              <p:nvPr/>
            </p:nvSpPr>
            <p:spPr>
              <a:xfrm flipH="1">
                <a:off x="7522573" y="2646648"/>
                <a:ext cx="45719" cy="150971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E3FC380-ACD5-FD0A-73EC-A261C88CB973}"/>
                  </a:ext>
                </a:extLst>
              </p:cNvPr>
              <p:cNvSpPr/>
              <p:nvPr/>
            </p:nvSpPr>
            <p:spPr>
              <a:xfrm rot="5400000">
                <a:off x="7681445" y="2510636"/>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2D4708D3-77C3-71D8-C851-93A2442F0345}"/>
                  </a:ext>
                </a:extLst>
              </p:cNvPr>
              <p:cNvSpPr/>
              <p:nvPr/>
            </p:nvSpPr>
            <p:spPr>
              <a:xfrm rot="5400000">
                <a:off x="7658585" y="3983903"/>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BFFCEC84-AB2D-95CB-36CB-838AC3BFF683}"/>
                </a:ext>
              </a:extLst>
            </p:cNvPr>
            <p:cNvSpPr txBox="1"/>
            <p:nvPr/>
          </p:nvSpPr>
          <p:spPr>
            <a:xfrm>
              <a:off x="8445503" y="2919709"/>
              <a:ext cx="1218967" cy="1145635"/>
            </a:xfrm>
            <a:prstGeom prst="rect">
              <a:avLst/>
            </a:prstGeom>
            <a:noFill/>
          </p:spPr>
          <p:txBody>
            <a:bodyPr wrap="square" rtlCol="0" anchor="ctr">
              <a:spAutoFit/>
            </a:bodyPr>
            <a:lstStyle/>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Regulatory</a:t>
              </a:r>
            </a:p>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Clinicals</a:t>
              </a:r>
            </a:p>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Scale</a:t>
              </a:r>
            </a:p>
          </p:txBody>
        </p:sp>
      </p:grpSp>
      <p:pic>
        <p:nvPicPr>
          <p:cNvPr id="22" name="Picture 21">
            <a:extLst>
              <a:ext uri="{FF2B5EF4-FFF2-40B4-BE49-F238E27FC236}">
                <a16:creationId xmlns:a16="http://schemas.microsoft.com/office/drawing/2014/main" id="{7E20EED3-0208-DDC0-8F4E-CB5FA0F791B8}"/>
              </a:ext>
            </a:extLst>
          </p:cNvPr>
          <p:cNvPicPr>
            <a:picLocks noChangeAspect="1"/>
          </p:cNvPicPr>
          <p:nvPr/>
        </p:nvPicPr>
        <p:blipFill>
          <a:blip r:embed="rId4"/>
          <a:srcRect/>
          <a:stretch/>
        </p:blipFill>
        <p:spPr>
          <a:xfrm>
            <a:off x="397247" y="2112422"/>
            <a:ext cx="1992194" cy="1992194"/>
          </a:xfrm>
          <a:prstGeom prst="rect">
            <a:avLst/>
          </a:prstGeom>
        </p:spPr>
      </p:pic>
      <p:grpSp>
        <p:nvGrpSpPr>
          <p:cNvPr id="31" name="Group 30">
            <a:extLst>
              <a:ext uri="{FF2B5EF4-FFF2-40B4-BE49-F238E27FC236}">
                <a16:creationId xmlns:a16="http://schemas.microsoft.com/office/drawing/2014/main" id="{45DF3251-8B74-B8D2-A17A-A5137EA040E0}"/>
              </a:ext>
            </a:extLst>
          </p:cNvPr>
          <p:cNvGrpSpPr/>
          <p:nvPr/>
        </p:nvGrpSpPr>
        <p:grpSpPr>
          <a:xfrm>
            <a:off x="2857988" y="1967708"/>
            <a:ext cx="1992194" cy="461665"/>
            <a:chOff x="2857988" y="2209256"/>
            <a:chExt cx="1992194" cy="461665"/>
          </a:xfrm>
        </p:grpSpPr>
        <p:sp>
          <p:nvSpPr>
            <p:cNvPr id="13" name="TextBox 12">
              <a:extLst>
                <a:ext uri="{FF2B5EF4-FFF2-40B4-BE49-F238E27FC236}">
                  <a16:creationId xmlns:a16="http://schemas.microsoft.com/office/drawing/2014/main" id="{59AC444A-2CE6-566C-AC64-2DE5CF0F2573}"/>
                </a:ext>
              </a:extLst>
            </p:cNvPr>
            <p:cNvSpPr txBox="1"/>
            <p:nvPr/>
          </p:nvSpPr>
          <p:spPr>
            <a:xfrm>
              <a:off x="2857988" y="2209256"/>
              <a:ext cx="1992194" cy="461665"/>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HEALTH </a:t>
              </a:r>
            </a:p>
            <a:p>
              <a:pPr algn="ctr"/>
              <a:r>
                <a:rPr lang="en-US" sz="1200" b="1">
                  <a:latin typeface="Arial" panose="020B0604020202020204" pitchFamily="34" charset="0"/>
                  <a:ea typeface="Acid Grotesk Bold" panose="020B0003030200060204" pitchFamily="34" charset="77"/>
                  <a:cs typeface="Arial" panose="020B0604020202020204" pitchFamily="34" charset="0"/>
                </a:rPr>
                <a:t>INDICATION</a:t>
              </a:r>
            </a:p>
          </p:txBody>
        </p:sp>
        <p:cxnSp>
          <p:nvCxnSpPr>
            <p:cNvPr id="23" name="Straight Connector 22">
              <a:extLst>
                <a:ext uri="{FF2B5EF4-FFF2-40B4-BE49-F238E27FC236}">
                  <a16:creationId xmlns:a16="http://schemas.microsoft.com/office/drawing/2014/main" id="{8819805D-9570-B591-5E1A-8FABAAA5B822}"/>
                </a:ext>
              </a:extLst>
            </p:cNvPr>
            <p:cNvCxnSpPr>
              <a:cxnSpLocks/>
            </p:cNvCxnSpPr>
            <p:nvPr/>
          </p:nvCxnSpPr>
          <p:spPr>
            <a:xfrm>
              <a:off x="338375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ECB5949-297C-E5A7-877D-E3E75A219DD1}"/>
              </a:ext>
            </a:extLst>
          </p:cNvPr>
          <p:cNvGrpSpPr/>
          <p:nvPr/>
        </p:nvGrpSpPr>
        <p:grpSpPr>
          <a:xfrm>
            <a:off x="4898331" y="1967708"/>
            <a:ext cx="1266439" cy="461665"/>
            <a:chOff x="4898331" y="2209256"/>
            <a:chExt cx="1266439" cy="461665"/>
          </a:xfrm>
        </p:grpSpPr>
        <p:sp>
          <p:nvSpPr>
            <p:cNvPr id="15" name="TextBox 14">
              <a:extLst>
                <a:ext uri="{FF2B5EF4-FFF2-40B4-BE49-F238E27FC236}">
                  <a16:creationId xmlns:a16="http://schemas.microsoft.com/office/drawing/2014/main" id="{560CD97B-DCAD-2C38-B2C7-2397789C60DB}"/>
                </a:ext>
              </a:extLst>
            </p:cNvPr>
            <p:cNvSpPr txBox="1"/>
            <p:nvPr/>
          </p:nvSpPr>
          <p:spPr>
            <a:xfrm>
              <a:off x="4898331" y="2209256"/>
              <a:ext cx="1266439" cy="461665"/>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MECHANISMS </a:t>
              </a:r>
            </a:p>
            <a:p>
              <a:pPr algn="ctr"/>
              <a:r>
                <a:rPr lang="en-US" sz="1200" b="1">
                  <a:latin typeface="Arial" panose="020B0604020202020204" pitchFamily="34" charset="0"/>
                  <a:ea typeface="Acid Grotesk Bold" panose="020B0003030200060204" pitchFamily="34" charset="77"/>
                  <a:cs typeface="Arial" panose="020B0604020202020204" pitchFamily="34" charset="0"/>
                </a:rPr>
                <a:t>OF ACTION</a:t>
              </a:r>
            </a:p>
          </p:txBody>
        </p:sp>
        <p:cxnSp>
          <p:nvCxnSpPr>
            <p:cNvPr id="27" name="Straight Connector 26">
              <a:extLst>
                <a:ext uri="{FF2B5EF4-FFF2-40B4-BE49-F238E27FC236}">
                  <a16:creationId xmlns:a16="http://schemas.microsoft.com/office/drawing/2014/main" id="{D4FF2187-7517-5B56-D677-8A202F129656}"/>
                </a:ext>
              </a:extLst>
            </p:cNvPr>
            <p:cNvCxnSpPr>
              <a:cxnSpLocks/>
            </p:cNvCxnSpPr>
            <p:nvPr/>
          </p:nvCxnSpPr>
          <p:spPr>
            <a:xfrm>
              <a:off x="50525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29BFE89-1B32-8992-7E26-CC019EDCEE58}"/>
              </a:ext>
            </a:extLst>
          </p:cNvPr>
          <p:cNvGrpSpPr/>
          <p:nvPr/>
        </p:nvGrpSpPr>
        <p:grpSpPr>
          <a:xfrm>
            <a:off x="6288937" y="1783042"/>
            <a:ext cx="1767076" cy="646331"/>
            <a:chOff x="6288937" y="2024590"/>
            <a:chExt cx="1767076" cy="646331"/>
          </a:xfrm>
        </p:grpSpPr>
        <p:sp>
          <p:nvSpPr>
            <p:cNvPr id="24" name="TextBox 23">
              <a:extLst>
                <a:ext uri="{FF2B5EF4-FFF2-40B4-BE49-F238E27FC236}">
                  <a16:creationId xmlns:a16="http://schemas.microsoft.com/office/drawing/2014/main" id="{A3CD958C-BCC0-B452-87CA-5DDC694AB87F}"/>
                </a:ext>
              </a:extLst>
            </p:cNvPr>
            <p:cNvSpPr txBox="1"/>
            <p:nvPr/>
          </p:nvSpPr>
          <p:spPr>
            <a:xfrm>
              <a:off x="6288937" y="2024590"/>
              <a:ext cx="1767076" cy="646331"/>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STRAIN IDENTIFICATION/</a:t>
              </a:r>
              <a:br>
                <a:rPr lang="en-US" sz="1200" b="1">
                  <a:latin typeface="Arial" panose="020B0604020202020204" pitchFamily="34" charset="0"/>
                  <a:ea typeface="Acid Grotesk Bold" panose="020B0003030200060204" pitchFamily="34" charset="77"/>
                  <a:cs typeface="Arial" panose="020B0604020202020204" pitchFamily="34" charset="0"/>
                </a:rPr>
              </a:br>
              <a:r>
                <a:rPr lang="en-US" sz="1200" b="1">
                  <a:latin typeface="Arial" panose="020B0604020202020204" pitchFamily="34" charset="0"/>
                  <a:ea typeface="Acid Grotesk Bold" panose="020B0003030200060204" pitchFamily="34" charset="77"/>
                  <a:cs typeface="Arial" panose="020B0604020202020204" pitchFamily="34" charset="0"/>
                </a:rPr>
                <a:t>OPTIMIZATION</a:t>
              </a:r>
            </a:p>
          </p:txBody>
        </p:sp>
        <p:cxnSp>
          <p:nvCxnSpPr>
            <p:cNvPr id="29" name="Straight Connector 28">
              <a:extLst>
                <a:ext uri="{FF2B5EF4-FFF2-40B4-BE49-F238E27FC236}">
                  <a16:creationId xmlns:a16="http://schemas.microsoft.com/office/drawing/2014/main" id="{E10C0818-1448-2421-9E7B-1C191EEEB5F3}"/>
                </a:ext>
              </a:extLst>
            </p:cNvPr>
            <p:cNvCxnSpPr>
              <a:cxnSpLocks/>
            </p:cNvCxnSpPr>
            <p:nvPr/>
          </p:nvCxnSpPr>
          <p:spPr>
            <a:xfrm>
              <a:off x="66908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986FC77-C051-F897-CF94-D7D7B8CA8878}"/>
              </a:ext>
            </a:extLst>
          </p:cNvPr>
          <p:cNvGrpSpPr/>
          <p:nvPr/>
        </p:nvGrpSpPr>
        <p:grpSpPr>
          <a:xfrm>
            <a:off x="2925510" y="2533295"/>
            <a:ext cx="1804617" cy="1895333"/>
            <a:chOff x="2925510" y="2533295"/>
            <a:chExt cx="1804617" cy="1895333"/>
          </a:xfrm>
        </p:grpSpPr>
        <p:pic>
          <p:nvPicPr>
            <p:cNvPr id="6" name="Picture 5">
              <a:extLst>
                <a:ext uri="{FF2B5EF4-FFF2-40B4-BE49-F238E27FC236}">
                  <a16:creationId xmlns:a16="http://schemas.microsoft.com/office/drawing/2014/main" id="{58FEF20D-702B-B447-0F55-C493A872D681}"/>
                </a:ext>
              </a:extLst>
            </p:cNvPr>
            <p:cNvPicPr>
              <a:picLocks noChangeAspect="1"/>
            </p:cNvPicPr>
            <p:nvPr/>
          </p:nvPicPr>
          <p:blipFill>
            <a:blip r:embed="rId5"/>
            <a:srcRect/>
            <a:stretch/>
          </p:blipFill>
          <p:spPr>
            <a:xfrm>
              <a:off x="3087439" y="2533295"/>
              <a:ext cx="1538785" cy="1538785"/>
            </a:xfrm>
            <a:prstGeom prst="rect">
              <a:avLst/>
            </a:prstGeom>
          </p:spPr>
        </p:pic>
        <p:sp>
          <p:nvSpPr>
            <p:cNvPr id="11" name="TextBox 10">
              <a:extLst>
                <a:ext uri="{FF2B5EF4-FFF2-40B4-BE49-F238E27FC236}">
                  <a16:creationId xmlns:a16="http://schemas.microsoft.com/office/drawing/2014/main" id="{6662823A-3A9D-539E-81A0-B078AE2AD535}"/>
                </a:ext>
              </a:extLst>
            </p:cNvPr>
            <p:cNvSpPr txBox="1"/>
            <p:nvPr/>
          </p:nvSpPr>
          <p:spPr>
            <a:xfrm>
              <a:off x="2925510" y="4151629"/>
              <a:ext cx="1804617" cy="276999"/>
            </a:xfrm>
            <a:prstGeom prst="rect">
              <a:avLst/>
            </a:prstGeom>
            <a:noFill/>
          </p:spPr>
          <p:txBody>
            <a:bodyPr wrap="square" lIns="91440" tIns="45720" rIns="91440" bIns="45720" rtlCol="0" anchor="t">
              <a:spAutoFit/>
            </a:bodyPr>
            <a:lstStyle/>
            <a:p>
              <a:pPr algn="ctr"/>
              <a:r>
                <a:rPr lang="en-US" sz="1200">
                  <a:latin typeface="Arial"/>
                  <a:cs typeface="Arial"/>
                </a:rPr>
                <a:t>Stress/Mood/Sleep</a:t>
              </a:r>
              <a:endParaRPr lang="en-US" sz="120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21F4671D-7212-01C0-58AB-9C875F54C96F}"/>
              </a:ext>
            </a:extLst>
          </p:cNvPr>
          <p:cNvGrpSpPr/>
          <p:nvPr/>
        </p:nvGrpSpPr>
        <p:grpSpPr>
          <a:xfrm>
            <a:off x="4750152" y="2533295"/>
            <a:ext cx="1538785" cy="2436995"/>
            <a:chOff x="4750152" y="2533295"/>
            <a:chExt cx="1538785" cy="2436995"/>
          </a:xfrm>
        </p:grpSpPr>
        <p:pic>
          <p:nvPicPr>
            <p:cNvPr id="8" name="Picture 7">
              <a:extLst>
                <a:ext uri="{FF2B5EF4-FFF2-40B4-BE49-F238E27FC236}">
                  <a16:creationId xmlns:a16="http://schemas.microsoft.com/office/drawing/2014/main" id="{689769D9-047E-97FE-F588-BD68AF7BA1AD}"/>
                </a:ext>
              </a:extLst>
            </p:cNvPr>
            <p:cNvPicPr>
              <a:picLocks noChangeAspect="1"/>
            </p:cNvPicPr>
            <p:nvPr/>
          </p:nvPicPr>
          <p:blipFill>
            <a:blip r:embed="rId6"/>
            <a:srcRect/>
            <a:stretch/>
          </p:blipFill>
          <p:spPr>
            <a:xfrm>
              <a:off x="4750152" y="2533295"/>
              <a:ext cx="1538785" cy="1538785"/>
            </a:xfrm>
            <a:prstGeom prst="rect">
              <a:avLst/>
            </a:prstGeom>
          </p:spPr>
        </p:pic>
        <p:sp>
          <p:nvSpPr>
            <p:cNvPr id="12" name="TextBox 11">
              <a:extLst>
                <a:ext uri="{FF2B5EF4-FFF2-40B4-BE49-F238E27FC236}">
                  <a16:creationId xmlns:a16="http://schemas.microsoft.com/office/drawing/2014/main" id="{4302D5AF-AEC8-B41F-5BA9-1A8C589587DF}"/>
                </a:ext>
              </a:extLst>
            </p:cNvPr>
            <p:cNvSpPr txBox="1"/>
            <p:nvPr/>
          </p:nvSpPr>
          <p:spPr>
            <a:xfrm>
              <a:off x="4890463" y="4139293"/>
              <a:ext cx="1280669" cy="830997"/>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Enables sustained GABA production</a:t>
              </a:r>
            </a:p>
          </p:txBody>
        </p:sp>
      </p:grpSp>
      <p:grpSp>
        <p:nvGrpSpPr>
          <p:cNvPr id="19" name="Group 18">
            <a:extLst>
              <a:ext uri="{FF2B5EF4-FFF2-40B4-BE49-F238E27FC236}">
                <a16:creationId xmlns:a16="http://schemas.microsoft.com/office/drawing/2014/main" id="{363C7F2F-97C4-1C27-BB2E-F00668B1DB09}"/>
              </a:ext>
            </a:extLst>
          </p:cNvPr>
          <p:cNvGrpSpPr/>
          <p:nvPr/>
        </p:nvGrpSpPr>
        <p:grpSpPr>
          <a:xfrm>
            <a:off x="6304212" y="2533295"/>
            <a:ext cx="1668684" cy="2436995"/>
            <a:chOff x="6304212" y="2533295"/>
            <a:chExt cx="1668684" cy="2436995"/>
          </a:xfrm>
        </p:grpSpPr>
        <p:pic>
          <p:nvPicPr>
            <p:cNvPr id="9" name="Picture 8">
              <a:extLst>
                <a:ext uri="{FF2B5EF4-FFF2-40B4-BE49-F238E27FC236}">
                  <a16:creationId xmlns:a16="http://schemas.microsoft.com/office/drawing/2014/main" id="{0526B7F5-42B4-3415-67AE-04CF2203F019}"/>
                </a:ext>
              </a:extLst>
            </p:cNvPr>
            <p:cNvPicPr>
              <a:picLocks noChangeAspect="1"/>
            </p:cNvPicPr>
            <p:nvPr/>
          </p:nvPicPr>
          <p:blipFill>
            <a:blip r:embed="rId7"/>
            <a:srcRect/>
            <a:stretch/>
          </p:blipFill>
          <p:spPr>
            <a:xfrm>
              <a:off x="6402765" y="2533295"/>
              <a:ext cx="1538785" cy="1538785"/>
            </a:xfrm>
            <a:prstGeom prst="rect">
              <a:avLst/>
            </a:prstGeom>
          </p:spPr>
        </p:pic>
        <p:sp>
          <p:nvSpPr>
            <p:cNvPr id="14" name="TextBox 13">
              <a:extLst>
                <a:ext uri="{FF2B5EF4-FFF2-40B4-BE49-F238E27FC236}">
                  <a16:creationId xmlns:a16="http://schemas.microsoft.com/office/drawing/2014/main" id="{3A84E5FD-56A6-B4EF-7972-42938472C558}"/>
                </a:ext>
              </a:extLst>
            </p:cNvPr>
            <p:cNvSpPr txBox="1"/>
            <p:nvPr/>
          </p:nvSpPr>
          <p:spPr>
            <a:xfrm>
              <a:off x="6304212" y="4139293"/>
              <a:ext cx="1668684" cy="830997"/>
            </a:xfrm>
            <a:prstGeom prst="rect">
              <a:avLst/>
            </a:prstGeom>
            <a:noFill/>
          </p:spPr>
          <p:txBody>
            <a:bodyPr wrap="square" rtlCol="0">
              <a:spAutoFit/>
            </a:bodyPr>
            <a:lstStyle/>
            <a:p>
              <a:pPr algn="ctr"/>
              <a:r>
                <a:rPr lang="en-US" sz="1200" i="1" err="1">
                  <a:latin typeface="Arial" panose="020B0604020202020204" pitchFamily="34" charset="0"/>
                  <a:cs typeface="Arial" panose="020B0604020202020204" pitchFamily="34" charset="0"/>
                </a:rPr>
                <a:t>Lactiplantibacillus</a:t>
              </a:r>
              <a:r>
                <a:rPr lang="en-US" sz="1200" i="1">
                  <a:latin typeface="Arial" panose="020B0604020202020204" pitchFamily="34" charset="0"/>
                  <a:cs typeface="Arial" panose="020B0604020202020204" pitchFamily="34" charset="0"/>
                </a:rPr>
                <a:t> plantarum</a:t>
              </a:r>
              <a:r>
                <a:rPr lang="en-US" sz="1200" b="1">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 LP815™, a proprietary strain of lactic acid bacteria </a:t>
              </a:r>
            </a:p>
          </p:txBody>
        </p:sp>
      </p:grpSp>
      <p:sp>
        <p:nvSpPr>
          <p:cNvPr id="3" name="TextBox 2">
            <a:extLst>
              <a:ext uri="{FF2B5EF4-FFF2-40B4-BE49-F238E27FC236}">
                <a16:creationId xmlns:a16="http://schemas.microsoft.com/office/drawing/2014/main" id="{BE2FDA3D-8AB5-5393-B763-0FB91003491B}"/>
              </a:ext>
            </a:extLst>
          </p:cNvPr>
          <p:cNvSpPr txBox="1"/>
          <p:nvPr/>
        </p:nvSpPr>
        <p:spPr>
          <a:xfrm>
            <a:off x="559585" y="753961"/>
            <a:ext cx="8920128" cy="707886"/>
          </a:xfrm>
          <a:prstGeom prst="rect">
            <a:avLst/>
          </a:prstGeom>
          <a:noFill/>
        </p:spPr>
        <p:txBody>
          <a:bodyPr wrap="square" rtlCol="0">
            <a:spAutoFit/>
          </a:bodyPr>
          <a:lstStyle/>
          <a:p>
            <a:r>
              <a:rPr lang="en-US" sz="4000">
                <a:latin typeface="Arial" panose="020B0604020202020204" pitchFamily="34" charset="0"/>
                <a:ea typeface="Acid Grotesk" panose="020B0003030200060204" pitchFamily="34" charset="77"/>
                <a:cs typeface="Arial" panose="020B0604020202020204" pitchFamily="34" charset="0"/>
              </a:rPr>
              <a:t>Function first, intentional design</a:t>
            </a:r>
          </a:p>
        </p:txBody>
      </p:sp>
      <p:sp>
        <p:nvSpPr>
          <p:cNvPr id="2" name="TextBox 1">
            <a:extLst>
              <a:ext uri="{FF2B5EF4-FFF2-40B4-BE49-F238E27FC236}">
                <a16:creationId xmlns:a16="http://schemas.microsoft.com/office/drawing/2014/main" id="{25C81B0E-A28C-D139-1DF3-FDBAD7B9CD7B}"/>
              </a:ext>
            </a:extLst>
          </p:cNvPr>
          <p:cNvSpPr txBox="1"/>
          <p:nvPr/>
        </p:nvSpPr>
        <p:spPr>
          <a:xfrm>
            <a:off x="199522" y="5776234"/>
            <a:ext cx="946494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800">
                <a:latin typeface="Arial"/>
                <a:cs typeface="Calibri"/>
                <a:sym typeface="Calibri"/>
              </a:rPr>
              <a:t>Non-GMO, Kosher, Allergen-Free</a:t>
            </a:r>
            <a:r>
              <a:rPr lang="en-US">
                <a:latin typeface="Arial"/>
                <a:cs typeface="Calibri"/>
                <a:sym typeface="Calibri"/>
              </a:rPr>
              <a:t>, </a:t>
            </a:r>
            <a:r>
              <a:rPr lang="en-US" sz="1800">
                <a:latin typeface="Arial"/>
                <a:cs typeface="Calibri"/>
                <a:sym typeface="Calibri"/>
              </a:rPr>
              <a:t>Self-affirmed GRAS</a:t>
            </a:r>
            <a:endParaRPr lang="en-US" sz="1800">
              <a:latin typeface="Arial"/>
              <a:cs typeface="Calibri"/>
            </a:endParaRPr>
          </a:p>
          <a:p>
            <a:pPr marL="285750" indent="-285750">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F8BE4B82-D08B-B58F-57D2-815D68DE419E}"/>
              </a:ext>
            </a:extLst>
          </p:cNvPr>
          <p:cNvSpPr txBox="1"/>
          <p:nvPr/>
        </p:nvSpPr>
        <p:spPr>
          <a:xfrm>
            <a:off x="571789" y="4192923"/>
            <a:ext cx="204270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cs typeface="Arial"/>
              </a:rPr>
              <a:t>LP815</a:t>
            </a:r>
          </a:p>
        </p:txBody>
      </p:sp>
      <p:sp>
        <p:nvSpPr>
          <p:cNvPr id="5" name="Slide Number Placeholder 15">
            <a:extLst>
              <a:ext uri="{FF2B5EF4-FFF2-40B4-BE49-F238E27FC236}">
                <a16:creationId xmlns:a16="http://schemas.microsoft.com/office/drawing/2014/main" id="{2D8DEF5E-CD34-40EC-3DEC-65E8C686114A}"/>
              </a:ext>
            </a:extLst>
          </p:cNvPr>
          <p:cNvSpPr txBox="1">
            <a:spLocks/>
          </p:cNvSpPr>
          <p:nvPr/>
        </p:nvSpPr>
        <p:spPr>
          <a:xfrm>
            <a:off x="10955660" y="6339046"/>
            <a:ext cx="805051" cy="365125"/>
          </a:xfrm>
          <a:prstGeom prst="rect">
            <a:avLst/>
          </a:prstGeom>
        </p:spPr>
        <p:txBody>
          <a:bodyPr/>
          <a:lstStyle>
            <a:defPPr>
              <a:defRPr lang="en-US"/>
            </a:defPPr>
            <a:lvl1pPr marL="0" algn="l"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tx1"/>
                </a:solidFill>
              </a:rPr>
              <a:t>PAGE </a:t>
            </a:r>
            <a:fld id="{BDBF9DCE-55C5-154E-AC34-7A0AB594817D}" type="slidenum">
              <a:rPr lang="en-US" smtClean="0">
                <a:solidFill>
                  <a:schemeClr val="tx1"/>
                </a:solidFill>
              </a:rPr>
              <a:pPr algn="r"/>
              <a:t>42</a:t>
            </a:fld>
            <a:endParaRPr lang="en-US">
              <a:solidFill>
                <a:schemeClr val="tx1"/>
              </a:solidFill>
            </a:endParaRPr>
          </a:p>
        </p:txBody>
      </p:sp>
    </p:spTree>
    <p:extLst>
      <p:ext uri="{BB962C8B-B14F-4D97-AF65-F5344CB8AC3E}">
        <p14:creationId xmlns:p14="http://schemas.microsoft.com/office/powerpoint/2010/main" val="2907487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F20D-61F2-8B39-C587-7CAC87C94840}"/>
              </a:ext>
            </a:extLst>
          </p:cNvPr>
          <p:cNvSpPr>
            <a:spLocks noGrp="1"/>
          </p:cNvSpPr>
          <p:nvPr>
            <p:ph type="title"/>
          </p:nvPr>
        </p:nvSpPr>
        <p:spPr>
          <a:xfrm>
            <a:off x="4519774" y="171357"/>
            <a:ext cx="7216971" cy="1325563"/>
          </a:xfrm>
        </p:spPr>
        <p:txBody>
          <a:bodyPr>
            <a:normAutofit/>
          </a:bodyPr>
          <a:lstStyle/>
          <a:p>
            <a:r>
              <a:rPr lang="en-US" sz="4000">
                <a:latin typeface="Arial"/>
                <a:cs typeface="Arial"/>
              </a:rPr>
              <a:t>The LP815 Difference</a:t>
            </a:r>
            <a:endParaRPr lang="en-US" sz="4000"/>
          </a:p>
        </p:txBody>
      </p:sp>
      <p:sp>
        <p:nvSpPr>
          <p:cNvPr id="5" name="Text Placeholder 4">
            <a:extLst>
              <a:ext uri="{FF2B5EF4-FFF2-40B4-BE49-F238E27FC236}">
                <a16:creationId xmlns:a16="http://schemas.microsoft.com/office/drawing/2014/main" id="{24E85931-04F6-FAA3-7A13-75635B817697}"/>
              </a:ext>
            </a:extLst>
          </p:cNvPr>
          <p:cNvSpPr>
            <a:spLocks noGrp="1"/>
          </p:cNvSpPr>
          <p:nvPr>
            <p:ph type="body" sz="quarter" idx="15"/>
          </p:nvPr>
        </p:nvSpPr>
        <p:spPr>
          <a:xfrm>
            <a:off x="285941" y="2934923"/>
            <a:ext cx="3821110" cy="1741532"/>
          </a:xfrm>
        </p:spPr>
        <p:txBody>
          <a:bodyPr anchor="b">
            <a:noAutofit/>
          </a:bodyPr>
          <a:lstStyle/>
          <a:p>
            <a:pPr marL="0" lvl="1" indent="0">
              <a:lnSpc>
                <a:spcPct val="100000"/>
              </a:lnSpc>
              <a:spcAft>
                <a:spcPts val="600"/>
              </a:spcAft>
              <a:buClr>
                <a:schemeClr val="bg1"/>
              </a:buClr>
              <a:buSzPts val="1200"/>
              <a:buNone/>
            </a:pPr>
            <a:r>
              <a:rPr lang="en-US">
                <a:latin typeface="Arial"/>
                <a:cs typeface="Arial"/>
              </a:rPr>
              <a:t>Unlike traditional GABA supplements, LP815 consistent release provides calming and stress modulation for consumers.</a:t>
            </a:r>
            <a:endParaRPr lang="en-US">
              <a:solidFill>
                <a:schemeClr val="bg1"/>
              </a:solidFill>
              <a:latin typeface="Arial"/>
              <a:cs typeface="Arial"/>
            </a:endParaRPr>
          </a:p>
        </p:txBody>
      </p:sp>
      <p:sp>
        <p:nvSpPr>
          <p:cNvPr id="7" name="TextBox 6">
            <a:extLst>
              <a:ext uri="{FF2B5EF4-FFF2-40B4-BE49-F238E27FC236}">
                <a16:creationId xmlns:a16="http://schemas.microsoft.com/office/drawing/2014/main" id="{C38B860D-60EE-7AC7-BB8B-42163F478A4D}"/>
              </a:ext>
            </a:extLst>
          </p:cNvPr>
          <p:cNvSpPr txBox="1"/>
          <p:nvPr/>
        </p:nvSpPr>
        <p:spPr>
          <a:xfrm>
            <a:off x="4592066" y="1066869"/>
            <a:ext cx="6805277" cy="830997"/>
          </a:xfrm>
          <a:prstGeom prst="rect">
            <a:avLst/>
          </a:prstGeom>
          <a:noFill/>
        </p:spPr>
        <p:txBody>
          <a:bodyPr wrap="square">
            <a:spAutoFit/>
          </a:bodyPr>
          <a:lstStyle/>
          <a:p>
            <a:r>
              <a:rPr kumimoji="0" lang="en-US" sz="2400" b="0" i="0" u="none" strike="noStrike" kern="1200" cap="none" spc="0" normalizeH="0" baseline="0" noProof="0" dirty="0">
                <a:ln>
                  <a:noFill/>
                </a:ln>
                <a:effectLst/>
                <a:uLnTx/>
                <a:uFillTx/>
                <a:cs typeface="Arial"/>
                <a:sym typeface="Helvetica Neue Thin"/>
              </a:rPr>
              <a:t>A novel probiotic with sustained and consistent GABA production within the GI tract. </a:t>
            </a:r>
            <a:endParaRPr lang="en-US" sz="2400" dirty="0">
              <a:cs typeface="Calibri" panose="020F0502020204030204" pitchFamily="34" charset="0"/>
            </a:endParaRPr>
          </a:p>
        </p:txBody>
      </p:sp>
      <p:sp>
        <p:nvSpPr>
          <p:cNvPr id="14" name="Slide Number Placeholder 15">
            <a:extLst>
              <a:ext uri="{FF2B5EF4-FFF2-40B4-BE49-F238E27FC236}">
                <a16:creationId xmlns:a16="http://schemas.microsoft.com/office/drawing/2014/main" id="{0542ED13-71B5-6532-71A5-EB84FFB7A90B}"/>
              </a:ext>
            </a:extLst>
          </p:cNvPr>
          <p:cNvSpPr>
            <a:spLocks noGrp="1"/>
          </p:cNvSpPr>
          <p:nvPr>
            <p:ph type="sldNum" sz="quarter" idx="14"/>
          </p:nvPr>
        </p:nvSpPr>
        <p:spPr>
          <a:xfrm>
            <a:off x="10931694" y="6321518"/>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43</a:t>
            </a:fld>
            <a:endParaRPr lang="en-US">
              <a:solidFill>
                <a:schemeClr val="tx1"/>
              </a:solidFill>
            </a:endParaRPr>
          </a:p>
        </p:txBody>
      </p:sp>
      <p:cxnSp>
        <p:nvCxnSpPr>
          <p:cNvPr id="11" name="Straight Connector 10">
            <a:extLst>
              <a:ext uri="{FF2B5EF4-FFF2-40B4-BE49-F238E27FC236}">
                <a16:creationId xmlns:a16="http://schemas.microsoft.com/office/drawing/2014/main" id="{5DD2E260-5B86-AB46-AAFB-92E38C5AD4C7}"/>
              </a:ext>
            </a:extLst>
          </p:cNvPr>
          <p:cNvCxnSpPr>
            <a:cxnSpLocks/>
          </p:cNvCxnSpPr>
          <p:nvPr/>
        </p:nvCxnSpPr>
        <p:spPr>
          <a:xfrm>
            <a:off x="285941" y="4787973"/>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66B7F1-C31B-E4F7-F741-1284D381A0F1}"/>
              </a:ext>
            </a:extLst>
          </p:cNvPr>
          <p:cNvCxnSpPr>
            <a:cxnSpLocks/>
          </p:cNvCxnSpPr>
          <p:nvPr/>
        </p:nvCxnSpPr>
        <p:spPr>
          <a:xfrm>
            <a:off x="285941" y="2284932"/>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descr="A blue and orange circle and lines&#10;&#10;Description automatically generated with medium confidence">
            <a:extLst>
              <a:ext uri="{FF2B5EF4-FFF2-40B4-BE49-F238E27FC236}">
                <a16:creationId xmlns:a16="http://schemas.microsoft.com/office/drawing/2014/main" id="{6C9AD64A-481D-37DF-E05F-E961553B20A6}"/>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5267297" y="2284932"/>
            <a:ext cx="5815810" cy="3807560"/>
          </a:xfrm>
          <a:prstGeom prst="rect">
            <a:avLst/>
          </a:prstGeom>
        </p:spPr>
      </p:pic>
      <p:sp>
        <p:nvSpPr>
          <p:cNvPr id="16" name="Rounded Rectangle 15">
            <a:extLst>
              <a:ext uri="{FF2B5EF4-FFF2-40B4-BE49-F238E27FC236}">
                <a16:creationId xmlns:a16="http://schemas.microsoft.com/office/drawing/2014/main" id="{F729E3A9-97B5-B783-D9C4-5994BE38B25D}"/>
              </a:ext>
            </a:extLst>
          </p:cNvPr>
          <p:cNvSpPr/>
          <p:nvPr/>
        </p:nvSpPr>
        <p:spPr>
          <a:xfrm>
            <a:off x="5443627" y="2459965"/>
            <a:ext cx="5387294" cy="3431214"/>
          </a:xfrm>
          <a:prstGeom prst="roundRect">
            <a:avLst>
              <a:gd name="adj" fmla="val 768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aph of gaba production over time&#10;&#10;Description automatically generated">
            <a:extLst>
              <a:ext uri="{FF2B5EF4-FFF2-40B4-BE49-F238E27FC236}">
                <a16:creationId xmlns:a16="http://schemas.microsoft.com/office/drawing/2014/main" id="{27E7D089-D019-35CD-66AA-A56F6D13E012}"/>
              </a:ext>
            </a:extLst>
          </p:cNvPr>
          <p:cNvPicPr>
            <a:picLocks noChangeAspect="1"/>
          </p:cNvPicPr>
          <p:nvPr/>
        </p:nvPicPr>
        <p:blipFill>
          <a:blip r:embed="rId5"/>
          <a:srcRect t="21782" b="20893"/>
          <a:stretch/>
        </p:blipFill>
        <p:spPr>
          <a:xfrm>
            <a:off x="5173411" y="2677141"/>
            <a:ext cx="5613999" cy="3214039"/>
          </a:xfrm>
          <a:prstGeom prst="rect">
            <a:avLst/>
          </a:prstGeom>
        </p:spPr>
      </p:pic>
      <p:sp>
        <p:nvSpPr>
          <p:cNvPr id="3" name="TextBox 2">
            <a:extLst>
              <a:ext uri="{FF2B5EF4-FFF2-40B4-BE49-F238E27FC236}">
                <a16:creationId xmlns:a16="http://schemas.microsoft.com/office/drawing/2014/main" id="{1BED1AD0-51CD-9C81-DFBE-FDB56EE715D3}"/>
              </a:ext>
            </a:extLst>
          </p:cNvPr>
          <p:cNvSpPr txBox="1"/>
          <p:nvPr/>
        </p:nvSpPr>
        <p:spPr>
          <a:xfrm>
            <a:off x="6527052" y="6159803"/>
            <a:ext cx="4556055" cy="215444"/>
          </a:xfrm>
          <a:prstGeom prst="rect">
            <a:avLst/>
          </a:prstGeom>
          <a:noFill/>
        </p:spPr>
        <p:txBody>
          <a:bodyPr wrap="none" rtlCol="0">
            <a:spAutoFit/>
          </a:bodyPr>
          <a:lstStyle/>
          <a:p>
            <a:r>
              <a:rPr lang="en-US" sz="800"/>
              <a:t>Adapted from: Li J, </a:t>
            </a:r>
            <a:r>
              <a:rPr lang="en-US" sz="800" i="1"/>
              <a:t>et. al. </a:t>
            </a:r>
            <a:r>
              <a:rPr lang="en-US" sz="800"/>
              <a:t>Front </a:t>
            </a:r>
            <a:r>
              <a:rPr lang="en-US" sz="800" err="1"/>
              <a:t>Pharmacol</a:t>
            </a:r>
            <a:r>
              <a:rPr lang="en-US" sz="800"/>
              <a:t>. 2015 Nov 10;6:260. </a:t>
            </a:r>
            <a:r>
              <a:rPr lang="en-US" sz="800" err="1"/>
              <a:t>doi</a:t>
            </a:r>
            <a:r>
              <a:rPr lang="en-US" sz="800"/>
              <a:t>: </a:t>
            </a:r>
            <a:r>
              <a:rPr lang="en-US" sz="800">
                <a:hlinkClick r:id="rId6"/>
              </a:rPr>
              <a:t>10.3389/fphar.2015.00260</a:t>
            </a:r>
            <a:r>
              <a:rPr lang="en-US" sz="800"/>
              <a:t>.</a:t>
            </a:r>
          </a:p>
        </p:txBody>
      </p:sp>
    </p:spTree>
    <p:extLst>
      <p:ext uri="{BB962C8B-B14F-4D97-AF65-F5344CB8AC3E}">
        <p14:creationId xmlns:p14="http://schemas.microsoft.com/office/powerpoint/2010/main" val="693163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5">
            <a:extLst>
              <a:ext uri="{FF2B5EF4-FFF2-40B4-BE49-F238E27FC236}">
                <a16:creationId xmlns:a16="http://schemas.microsoft.com/office/drawing/2014/main" id="{1E7067FE-7033-52D6-1F43-A1FC27B487B8}"/>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44</a:t>
            </a:fld>
            <a:endParaRPr lang="en-US"/>
          </a:p>
        </p:txBody>
      </p:sp>
      <p:sp>
        <p:nvSpPr>
          <p:cNvPr id="9" name="TextBox 8">
            <a:extLst>
              <a:ext uri="{FF2B5EF4-FFF2-40B4-BE49-F238E27FC236}">
                <a16:creationId xmlns:a16="http://schemas.microsoft.com/office/drawing/2014/main" id="{49B8BC15-8825-D72E-491C-9EAA24828D1F}"/>
              </a:ext>
            </a:extLst>
          </p:cNvPr>
          <p:cNvSpPr txBox="1"/>
          <p:nvPr/>
        </p:nvSpPr>
        <p:spPr>
          <a:xfrm>
            <a:off x="10547641" y="5195227"/>
            <a:ext cx="876726" cy="253916"/>
          </a:xfrm>
          <a:prstGeom prst="rect">
            <a:avLst/>
          </a:prstGeom>
          <a:noFill/>
        </p:spPr>
        <p:txBody>
          <a:bodyPr wrap="square" lIns="91440" tIns="45720" rIns="91440" bIns="45720" rtlCol="0" anchor="t">
            <a:spAutoFit/>
          </a:bodyPr>
          <a:lstStyle/>
          <a:p>
            <a:pPr algn="l"/>
            <a:r>
              <a:rPr lang="en-US" sz="1050">
                <a:solidFill>
                  <a:srgbClr val="15788D"/>
                </a:solidFill>
                <a:latin typeface="Arial"/>
                <a:cs typeface="Arial"/>
              </a:rPr>
              <a:t>LP815</a:t>
            </a:r>
            <a:r>
              <a:rPr lang="en-US" sz="1050" baseline="30000">
                <a:solidFill>
                  <a:srgbClr val="15788D"/>
                </a:solidFill>
                <a:latin typeface="Arial"/>
                <a:cs typeface="Arial"/>
              </a:rPr>
              <a:t>®</a:t>
            </a:r>
          </a:p>
        </p:txBody>
      </p:sp>
      <p:grpSp>
        <p:nvGrpSpPr>
          <p:cNvPr id="14" name="Group 13">
            <a:extLst>
              <a:ext uri="{FF2B5EF4-FFF2-40B4-BE49-F238E27FC236}">
                <a16:creationId xmlns:a16="http://schemas.microsoft.com/office/drawing/2014/main" id="{6632B1FA-0D49-E04A-C760-2DF2740AEAE5}"/>
              </a:ext>
            </a:extLst>
          </p:cNvPr>
          <p:cNvGrpSpPr/>
          <p:nvPr/>
        </p:nvGrpSpPr>
        <p:grpSpPr>
          <a:xfrm>
            <a:off x="4815759" y="494747"/>
            <a:ext cx="6144339" cy="5381861"/>
            <a:chOff x="2326563" y="731847"/>
            <a:chExt cx="5958423" cy="5474729"/>
          </a:xfrm>
        </p:grpSpPr>
        <p:grpSp>
          <p:nvGrpSpPr>
            <p:cNvPr id="15" name="Group 14">
              <a:extLst>
                <a:ext uri="{FF2B5EF4-FFF2-40B4-BE49-F238E27FC236}">
                  <a16:creationId xmlns:a16="http://schemas.microsoft.com/office/drawing/2014/main" id="{B49F908D-D930-C2BC-6536-8DD1764D4B21}"/>
                </a:ext>
              </a:extLst>
            </p:cNvPr>
            <p:cNvGrpSpPr/>
            <p:nvPr/>
          </p:nvGrpSpPr>
          <p:grpSpPr>
            <a:xfrm>
              <a:off x="2326563" y="731847"/>
              <a:ext cx="5958423" cy="5474729"/>
              <a:chOff x="2326563" y="731847"/>
              <a:chExt cx="5958423" cy="5474729"/>
            </a:xfrm>
          </p:grpSpPr>
          <p:pic>
            <p:nvPicPr>
              <p:cNvPr id="19" name="Picture 18">
                <a:extLst>
                  <a:ext uri="{FF2B5EF4-FFF2-40B4-BE49-F238E27FC236}">
                    <a16:creationId xmlns:a16="http://schemas.microsoft.com/office/drawing/2014/main" id="{A3809EEB-F886-F874-5C7F-50B01D919498}"/>
                  </a:ext>
                </a:extLst>
              </p:cNvPr>
              <p:cNvPicPr>
                <a:picLocks noChangeAspect="1"/>
              </p:cNvPicPr>
              <p:nvPr/>
            </p:nvPicPr>
            <p:blipFill rotWithShape="1">
              <a:blip r:embed="rId3"/>
              <a:srcRect l="23961" t="3264" r="20504" b="16168"/>
              <a:stretch/>
            </p:blipFill>
            <p:spPr>
              <a:xfrm>
                <a:off x="3000603" y="1201478"/>
                <a:ext cx="5284383" cy="4189229"/>
              </a:xfrm>
              <a:prstGeom prst="rect">
                <a:avLst/>
              </a:prstGeom>
            </p:spPr>
          </p:pic>
          <p:sp>
            <p:nvSpPr>
              <p:cNvPr id="20" name="TextBox 19">
                <a:extLst>
                  <a:ext uri="{FF2B5EF4-FFF2-40B4-BE49-F238E27FC236}">
                    <a16:creationId xmlns:a16="http://schemas.microsoft.com/office/drawing/2014/main" id="{68C7C448-4614-238F-BAE0-47A8C2AC2548}"/>
                  </a:ext>
                </a:extLst>
              </p:cNvPr>
              <p:cNvSpPr txBox="1"/>
              <p:nvPr/>
            </p:nvSpPr>
            <p:spPr>
              <a:xfrm rot="16200000">
                <a:off x="2557489" y="5596993"/>
                <a:ext cx="950568" cy="268597"/>
              </a:xfrm>
              <a:prstGeom prst="rect">
                <a:avLst/>
              </a:prstGeom>
              <a:noFill/>
            </p:spPr>
            <p:txBody>
              <a:bodyPr wrap="none" lIns="91440" tIns="45720" rIns="91440" bIns="45720" rtlCol="0" anchor="t">
                <a:spAutoFit/>
              </a:bodyPr>
              <a:lstStyle/>
              <a:p>
                <a:r>
                  <a:rPr lang="en-US" sz="1000">
                    <a:latin typeface="Arial"/>
                    <a:cs typeface="Arial"/>
                  </a:rPr>
                  <a:t>Benchmark</a:t>
                </a:r>
              </a:p>
            </p:txBody>
          </p:sp>
          <p:sp>
            <p:nvSpPr>
              <p:cNvPr id="21" name="TextBox 20">
                <a:extLst>
                  <a:ext uri="{FF2B5EF4-FFF2-40B4-BE49-F238E27FC236}">
                    <a16:creationId xmlns:a16="http://schemas.microsoft.com/office/drawing/2014/main" id="{5433DA4F-8BB7-6B28-A389-C9C03E5F030A}"/>
                  </a:ext>
                </a:extLst>
              </p:cNvPr>
              <p:cNvSpPr txBox="1"/>
              <p:nvPr/>
            </p:nvSpPr>
            <p:spPr>
              <a:xfrm rot="16200000">
                <a:off x="709769" y="3015326"/>
                <a:ext cx="3602909" cy="369321"/>
              </a:xfrm>
              <a:prstGeom prst="rect">
                <a:avLst/>
              </a:prstGeom>
              <a:noFill/>
            </p:spPr>
            <p:txBody>
              <a:bodyPr wrap="none" lIns="91440" tIns="45720" rIns="91440" bIns="45720" rtlCol="0" anchor="t">
                <a:spAutoFit/>
              </a:bodyPr>
              <a:lstStyle/>
              <a:p>
                <a:r>
                  <a:rPr lang="en-US" sz="1600">
                    <a:latin typeface="Arial"/>
                    <a:cs typeface="Arial"/>
                  </a:rPr>
                  <a:t>GABA Normalized per Pos. Con.</a:t>
                </a:r>
              </a:p>
            </p:txBody>
          </p:sp>
          <p:sp>
            <p:nvSpPr>
              <p:cNvPr id="22" name="TextBox 21">
                <a:extLst>
                  <a:ext uri="{FF2B5EF4-FFF2-40B4-BE49-F238E27FC236}">
                    <a16:creationId xmlns:a16="http://schemas.microsoft.com/office/drawing/2014/main" id="{C11AA7A5-75BC-21E4-D7E5-CF5756FED66A}"/>
                  </a:ext>
                </a:extLst>
              </p:cNvPr>
              <p:cNvSpPr txBox="1"/>
              <p:nvPr/>
            </p:nvSpPr>
            <p:spPr>
              <a:xfrm>
                <a:off x="3290857" y="731847"/>
                <a:ext cx="4595223" cy="469631"/>
              </a:xfrm>
              <a:prstGeom prst="rect">
                <a:avLst/>
              </a:prstGeom>
              <a:noFill/>
            </p:spPr>
            <p:txBody>
              <a:bodyPr wrap="none" lIns="91440" tIns="45720" rIns="91440" bIns="45720" rtlCol="0" anchor="t">
                <a:spAutoFit/>
              </a:bodyPr>
              <a:lstStyle/>
              <a:p>
                <a:r>
                  <a:rPr lang="en-US" sz="2400" b="1">
                    <a:latin typeface="Arial"/>
                    <a:cs typeface="Arial"/>
                  </a:rPr>
                  <a:t>Comparative GABA Production</a:t>
                </a:r>
              </a:p>
            </p:txBody>
          </p:sp>
          <p:sp>
            <p:nvSpPr>
              <p:cNvPr id="24" name="TextBox 23">
                <a:extLst>
                  <a:ext uri="{FF2B5EF4-FFF2-40B4-BE49-F238E27FC236}">
                    <a16:creationId xmlns:a16="http://schemas.microsoft.com/office/drawing/2014/main" id="{84E3C6D2-EA4C-9130-E79C-B8244EB9ED3E}"/>
                  </a:ext>
                </a:extLst>
              </p:cNvPr>
              <p:cNvSpPr txBox="1"/>
              <p:nvPr/>
            </p:nvSpPr>
            <p:spPr>
              <a:xfrm>
                <a:off x="4521826" y="5609556"/>
                <a:ext cx="2360041" cy="313088"/>
              </a:xfrm>
              <a:prstGeom prst="rect">
                <a:avLst/>
              </a:prstGeom>
              <a:noFill/>
            </p:spPr>
            <p:txBody>
              <a:bodyPr wrap="none" lIns="91440" tIns="45720" rIns="91440" bIns="45720" rtlCol="0" anchor="t">
                <a:spAutoFit/>
              </a:bodyPr>
              <a:lstStyle/>
              <a:p>
                <a:r>
                  <a:rPr lang="en-US" sz="1400" i="1" err="1">
                    <a:latin typeface="Arial"/>
                    <a:cs typeface="Arial"/>
                  </a:rPr>
                  <a:t>Lactiplantibacillus</a:t>
                </a:r>
                <a:r>
                  <a:rPr lang="en-US" sz="1400" i="1">
                    <a:latin typeface="Arial"/>
                    <a:cs typeface="Arial"/>
                  </a:rPr>
                  <a:t> plantarum</a:t>
                </a:r>
              </a:p>
            </p:txBody>
          </p:sp>
        </p:grpSp>
        <p:sp>
          <p:nvSpPr>
            <p:cNvPr id="16" name="TextBox 15">
              <a:extLst>
                <a:ext uri="{FF2B5EF4-FFF2-40B4-BE49-F238E27FC236}">
                  <a16:creationId xmlns:a16="http://schemas.microsoft.com/office/drawing/2014/main" id="{585C18DE-B522-C374-835A-0E0ACD397BCB}"/>
                </a:ext>
              </a:extLst>
            </p:cNvPr>
            <p:cNvSpPr txBox="1"/>
            <p:nvPr/>
          </p:nvSpPr>
          <p:spPr>
            <a:xfrm>
              <a:off x="2751017" y="4167960"/>
              <a:ext cx="279244" cy="291104"/>
            </a:xfrm>
            <a:prstGeom prst="rect">
              <a:avLst/>
            </a:prstGeom>
            <a:noFill/>
          </p:spPr>
          <p:txBody>
            <a:bodyPr wrap="none" lIns="91440" tIns="45720" rIns="91440" bIns="45720" rtlCol="0" anchor="t">
              <a:spAutoFit/>
            </a:bodyPr>
            <a:lstStyle/>
            <a:p>
              <a:r>
                <a:rPr lang="en-US" sz="1200">
                  <a:latin typeface="Arial"/>
                  <a:cs typeface="Arial"/>
                </a:rPr>
                <a:t>1</a:t>
              </a:r>
            </a:p>
          </p:txBody>
        </p:sp>
        <p:sp>
          <p:nvSpPr>
            <p:cNvPr id="17" name="TextBox 16">
              <a:extLst>
                <a:ext uri="{FF2B5EF4-FFF2-40B4-BE49-F238E27FC236}">
                  <a16:creationId xmlns:a16="http://schemas.microsoft.com/office/drawing/2014/main" id="{7F486559-0BB9-B962-358F-47A64C489192}"/>
                </a:ext>
              </a:extLst>
            </p:cNvPr>
            <p:cNvSpPr txBox="1"/>
            <p:nvPr/>
          </p:nvSpPr>
          <p:spPr>
            <a:xfrm>
              <a:off x="2762666" y="3054435"/>
              <a:ext cx="279244" cy="291104"/>
            </a:xfrm>
            <a:prstGeom prst="rect">
              <a:avLst/>
            </a:prstGeom>
            <a:noFill/>
          </p:spPr>
          <p:txBody>
            <a:bodyPr wrap="none" lIns="91440" tIns="45720" rIns="91440" bIns="45720" rtlCol="0" anchor="t">
              <a:spAutoFit/>
            </a:bodyPr>
            <a:lstStyle/>
            <a:p>
              <a:r>
                <a:rPr lang="en-US" sz="1200">
                  <a:latin typeface="Arial"/>
                  <a:cs typeface="Arial"/>
                </a:rPr>
                <a:t>2</a:t>
              </a:r>
            </a:p>
          </p:txBody>
        </p:sp>
        <p:sp>
          <p:nvSpPr>
            <p:cNvPr id="18" name="TextBox 17">
              <a:extLst>
                <a:ext uri="{FF2B5EF4-FFF2-40B4-BE49-F238E27FC236}">
                  <a16:creationId xmlns:a16="http://schemas.microsoft.com/office/drawing/2014/main" id="{8A32FC76-6073-BB1E-66B4-98944AA22E8E}"/>
                </a:ext>
              </a:extLst>
            </p:cNvPr>
            <p:cNvSpPr txBox="1"/>
            <p:nvPr/>
          </p:nvSpPr>
          <p:spPr>
            <a:xfrm>
              <a:off x="2762666" y="1955937"/>
              <a:ext cx="279244" cy="291104"/>
            </a:xfrm>
            <a:prstGeom prst="rect">
              <a:avLst/>
            </a:prstGeom>
            <a:noFill/>
          </p:spPr>
          <p:txBody>
            <a:bodyPr wrap="none" lIns="91440" tIns="45720" rIns="91440" bIns="45720" rtlCol="0" anchor="t">
              <a:spAutoFit/>
            </a:bodyPr>
            <a:lstStyle/>
            <a:p>
              <a:r>
                <a:rPr lang="en-US" sz="1200">
                  <a:latin typeface="Arial"/>
                  <a:cs typeface="Arial"/>
                </a:rPr>
                <a:t>3</a:t>
              </a:r>
            </a:p>
          </p:txBody>
        </p:sp>
      </p:grpSp>
      <p:sp>
        <p:nvSpPr>
          <p:cNvPr id="25" name="Text Placeholder 11">
            <a:extLst>
              <a:ext uri="{FF2B5EF4-FFF2-40B4-BE49-F238E27FC236}">
                <a16:creationId xmlns:a16="http://schemas.microsoft.com/office/drawing/2014/main" id="{DD49B429-B1C9-B945-1964-81CF514392A3}"/>
              </a:ext>
            </a:extLst>
          </p:cNvPr>
          <p:cNvSpPr txBox="1">
            <a:spLocks/>
          </p:cNvSpPr>
          <p:nvPr/>
        </p:nvSpPr>
        <p:spPr>
          <a:xfrm>
            <a:off x="215453" y="236766"/>
            <a:ext cx="4857015" cy="565467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50">
              <a:cs typeface="Arial"/>
            </a:endParaRPr>
          </a:p>
        </p:txBody>
      </p:sp>
      <p:sp>
        <p:nvSpPr>
          <p:cNvPr id="6" name="5-Point Star 5">
            <a:extLst>
              <a:ext uri="{FF2B5EF4-FFF2-40B4-BE49-F238E27FC236}">
                <a16:creationId xmlns:a16="http://schemas.microsoft.com/office/drawing/2014/main" id="{E1ACDA54-5C3F-FDCF-CE76-016E5438A6D6}"/>
              </a:ext>
            </a:extLst>
          </p:cNvPr>
          <p:cNvSpPr/>
          <p:nvPr/>
        </p:nvSpPr>
        <p:spPr>
          <a:xfrm>
            <a:off x="10771672" y="5022890"/>
            <a:ext cx="221556" cy="225573"/>
          </a:xfrm>
          <a:prstGeom prst="star5">
            <a:avLst>
              <a:gd name="adj" fmla="val 15963"/>
              <a:gd name="hf" fmla="val 105146"/>
              <a:gd name="vf" fmla="val 110557"/>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4">
            <a:extLst>
              <a:ext uri="{FF2B5EF4-FFF2-40B4-BE49-F238E27FC236}">
                <a16:creationId xmlns:a16="http://schemas.microsoft.com/office/drawing/2014/main" id="{2BDFA0AA-3E49-08BE-7388-11537C110748}"/>
              </a:ext>
            </a:extLst>
          </p:cNvPr>
          <p:cNvSpPr>
            <a:spLocks noGrp="1"/>
          </p:cNvSpPr>
          <p:nvPr>
            <p:ph type="body" sz="quarter" idx="15"/>
          </p:nvPr>
        </p:nvSpPr>
        <p:spPr>
          <a:xfrm>
            <a:off x="275435" y="2678258"/>
            <a:ext cx="3593009" cy="3462353"/>
          </a:xfrm>
        </p:spPr>
        <p:txBody>
          <a:bodyPr anchor="b">
            <a:normAutofit lnSpcReduction="10000"/>
          </a:bodyPr>
          <a:lstStyle/>
          <a:p>
            <a:r>
              <a:rPr lang="en-US" dirty="0">
                <a:latin typeface="Arial"/>
                <a:cs typeface="Arial"/>
              </a:rPr>
              <a:t>We searched over 250 million isolates to identify LP815 </a:t>
            </a:r>
          </a:p>
          <a:p>
            <a:r>
              <a:rPr lang="en-US" dirty="0">
                <a:latin typeface="Arial"/>
                <a:cs typeface="Arial"/>
              </a:rPr>
              <a:t>Screen done leveraging latest biotech tools and under gut-like conditions</a:t>
            </a:r>
          </a:p>
          <a:p>
            <a:r>
              <a:rPr lang="en-US" dirty="0">
                <a:latin typeface="Arial"/>
                <a:cs typeface="Arial"/>
              </a:rPr>
              <a:t>LP815 is a sustained and consistent producer of clinically relevant GABA </a:t>
            </a:r>
            <a:endParaRPr lang="en-US" sz="1600" baseline="30000" dirty="0"/>
          </a:p>
          <a:p>
            <a:pPr>
              <a:spcAft>
                <a:spcPts val="1000"/>
              </a:spcAft>
            </a:pPr>
            <a:endParaRPr lang="en-US" sz="2800" b="1" dirty="0">
              <a:latin typeface="Arial"/>
              <a:cs typeface="Arial"/>
            </a:endParaRPr>
          </a:p>
        </p:txBody>
      </p:sp>
      <p:cxnSp>
        <p:nvCxnSpPr>
          <p:cNvPr id="31" name="Straight Connector 30">
            <a:extLst>
              <a:ext uri="{FF2B5EF4-FFF2-40B4-BE49-F238E27FC236}">
                <a16:creationId xmlns:a16="http://schemas.microsoft.com/office/drawing/2014/main" id="{62D70393-F156-6F1E-809F-5778E271CFB7}"/>
              </a:ext>
            </a:extLst>
          </p:cNvPr>
          <p:cNvCxnSpPr>
            <a:cxnSpLocks/>
          </p:cNvCxnSpPr>
          <p:nvPr/>
        </p:nvCxnSpPr>
        <p:spPr>
          <a:xfrm>
            <a:off x="408239" y="5959312"/>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FC7E3E-2B71-4D17-7F94-229A0F737A1F}"/>
              </a:ext>
            </a:extLst>
          </p:cNvPr>
          <p:cNvCxnSpPr>
            <a:cxnSpLocks/>
          </p:cNvCxnSpPr>
          <p:nvPr/>
        </p:nvCxnSpPr>
        <p:spPr>
          <a:xfrm>
            <a:off x="327290" y="2102336"/>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114C8BB-7472-D2FB-8CAC-9701DB031FB8}"/>
              </a:ext>
            </a:extLst>
          </p:cNvPr>
          <p:cNvSpPr>
            <a:spLocks noGrp="1"/>
          </p:cNvSpPr>
          <p:nvPr>
            <p:ph type="title"/>
          </p:nvPr>
        </p:nvSpPr>
        <p:spPr>
          <a:xfrm>
            <a:off x="326567" y="779777"/>
            <a:ext cx="3751519" cy="1227364"/>
          </a:xfrm>
        </p:spPr>
        <p:txBody>
          <a:bodyPr vert="horz" lIns="91440" tIns="45720" rIns="91440" bIns="45720" rtlCol="0" anchor="ctr">
            <a:noAutofit/>
          </a:bodyPr>
          <a:lstStyle/>
          <a:p>
            <a:r>
              <a:rPr lang="en-US" sz="3200">
                <a:solidFill>
                  <a:schemeClr val="bg1"/>
                </a:solidFill>
                <a:latin typeface="Arial"/>
                <a:cs typeface="Arial"/>
              </a:rPr>
              <a:t>Unprecedented large-scale screen</a:t>
            </a:r>
            <a:endParaRPr lang="en-US" sz="3200">
              <a:solidFill>
                <a:schemeClr val="bg1"/>
              </a:solidFill>
            </a:endParaRPr>
          </a:p>
        </p:txBody>
      </p:sp>
    </p:spTree>
    <p:extLst>
      <p:ext uri="{BB962C8B-B14F-4D97-AF65-F5344CB8AC3E}">
        <p14:creationId xmlns:p14="http://schemas.microsoft.com/office/powerpoint/2010/main" val="3629527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D0F13-821A-A086-3915-314BE33B063B}"/>
              </a:ext>
            </a:extLst>
          </p:cNvPr>
          <p:cNvSpPr>
            <a:spLocks noGrp="1"/>
          </p:cNvSpPr>
          <p:nvPr>
            <p:ph type="title"/>
          </p:nvPr>
        </p:nvSpPr>
        <p:spPr>
          <a:xfrm>
            <a:off x="192670" y="507834"/>
            <a:ext cx="11806660" cy="1325563"/>
          </a:xfrm>
        </p:spPr>
        <p:txBody>
          <a:bodyPr>
            <a:normAutofit/>
          </a:bodyPr>
          <a:lstStyle/>
          <a:p>
            <a:r>
              <a:rPr lang="en-US" sz="3600">
                <a:latin typeface="+mj-lt"/>
                <a:cs typeface="Arial"/>
              </a:rPr>
              <a:t>Pilot data: LP815 increases GABA &amp; Serotonin in humans </a:t>
            </a:r>
            <a:endParaRPr lang="en-US" sz="3600">
              <a:latin typeface="+mj-lt"/>
            </a:endParaRPr>
          </a:p>
        </p:txBody>
      </p:sp>
      <p:sp>
        <p:nvSpPr>
          <p:cNvPr id="63" name="Text Placeholder 4">
            <a:extLst>
              <a:ext uri="{FF2B5EF4-FFF2-40B4-BE49-F238E27FC236}">
                <a16:creationId xmlns:a16="http://schemas.microsoft.com/office/drawing/2014/main" id="{03EB6F16-AF92-E542-4A12-E37F93EF5FDB}"/>
              </a:ext>
            </a:extLst>
          </p:cNvPr>
          <p:cNvSpPr txBox="1">
            <a:spLocks/>
          </p:cNvSpPr>
          <p:nvPr/>
        </p:nvSpPr>
        <p:spPr>
          <a:xfrm>
            <a:off x="96690" y="2146918"/>
            <a:ext cx="3661450" cy="35617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1"/>
              </a:buClr>
            </a:pPr>
            <a:r>
              <a:rPr lang="en-US" b="1">
                <a:solidFill>
                  <a:schemeClr val="tx1"/>
                </a:solidFill>
                <a:latin typeface="+mn-lt"/>
                <a:ea typeface="Calibri"/>
                <a:cs typeface="Acid Grotesk"/>
              </a:rPr>
              <a:t>75% </a:t>
            </a:r>
            <a:r>
              <a:rPr lang="en-US" sz="2000">
                <a:solidFill>
                  <a:schemeClr val="tx1"/>
                </a:solidFill>
                <a:latin typeface="+mn-lt"/>
                <a:ea typeface="Calibri"/>
                <a:cs typeface="Acid Grotesk"/>
              </a:rPr>
              <a:t>of participants demonstrated an increase in GABA levels in urine, averaging 20% above baseline</a:t>
            </a:r>
            <a:br>
              <a:rPr lang="en-US" sz="2000">
                <a:latin typeface="+mn-lt"/>
                <a:ea typeface="Calibri"/>
                <a:cs typeface="Acid Grotesk"/>
              </a:rPr>
            </a:br>
            <a:endParaRPr lang="en-US" sz="2000">
              <a:solidFill>
                <a:schemeClr val="tx1"/>
              </a:solidFill>
              <a:latin typeface="+mn-lt"/>
              <a:ea typeface="Calibri"/>
              <a:cs typeface="Acid Grotesk"/>
            </a:endParaRPr>
          </a:p>
          <a:p>
            <a:pPr>
              <a:lnSpc>
                <a:spcPct val="100000"/>
              </a:lnSpc>
              <a:spcBef>
                <a:spcPts val="0"/>
              </a:spcBef>
              <a:buClr>
                <a:schemeClr val="accent1"/>
              </a:buClr>
            </a:pPr>
            <a:r>
              <a:rPr lang="en-US" b="1">
                <a:solidFill>
                  <a:schemeClr val="tx1"/>
                </a:solidFill>
                <a:latin typeface="+mn-lt"/>
                <a:ea typeface="Calibri"/>
                <a:cs typeface="Acid Grotesk"/>
              </a:rPr>
              <a:t>90% </a:t>
            </a:r>
            <a:r>
              <a:rPr lang="en-US" sz="2000">
                <a:solidFill>
                  <a:schemeClr val="tx1"/>
                </a:solidFill>
                <a:latin typeface="+mn-lt"/>
                <a:ea typeface="Calibri"/>
                <a:cs typeface="Acid Grotesk"/>
              </a:rPr>
              <a:t>of participants demonstrated an increase in urinary 5-HIAA, which is a metabolite of serotonin</a:t>
            </a:r>
            <a:br>
              <a:rPr lang="en-US" sz="2000">
                <a:solidFill>
                  <a:schemeClr val="tx1"/>
                </a:solidFill>
                <a:latin typeface="+mn-lt"/>
                <a:ea typeface="Calibri"/>
                <a:cs typeface="Acid Grotesk"/>
              </a:rPr>
            </a:br>
            <a:endParaRPr lang="en-US" sz="2000">
              <a:solidFill>
                <a:schemeClr val="tx1"/>
              </a:solidFill>
              <a:latin typeface="+mn-lt"/>
              <a:ea typeface="Calibri"/>
              <a:cs typeface="Acid Grotesk"/>
            </a:endParaRPr>
          </a:p>
          <a:p>
            <a:pPr marL="0" indent="0">
              <a:lnSpc>
                <a:spcPct val="100000"/>
              </a:lnSpc>
              <a:spcBef>
                <a:spcPts val="0"/>
              </a:spcBef>
              <a:buClr>
                <a:srgbClr val="B7D7FE"/>
              </a:buClr>
              <a:buNone/>
            </a:pPr>
            <a:endParaRPr lang="en-US" sz="2000">
              <a:latin typeface="+mn-lt"/>
              <a:ea typeface="Calibri"/>
              <a:cs typeface="Acid Grotesk"/>
            </a:endParaRPr>
          </a:p>
          <a:p>
            <a:pPr>
              <a:lnSpc>
                <a:spcPct val="100000"/>
              </a:lnSpc>
              <a:spcBef>
                <a:spcPts val="0"/>
              </a:spcBef>
              <a:buClr>
                <a:srgbClr val="B7D7FE"/>
              </a:buClr>
            </a:pPr>
            <a:endParaRPr lang="en-US" sz="2000">
              <a:solidFill>
                <a:schemeClr val="tx1"/>
              </a:solidFill>
              <a:latin typeface="+mn-lt"/>
              <a:ea typeface="Calibri"/>
              <a:cs typeface="Acid Grotesk"/>
            </a:endParaRPr>
          </a:p>
          <a:p>
            <a:pPr marL="0" indent="0">
              <a:lnSpc>
                <a:spcPct val="100000"/>
              </a:lnSpc>
              <a:spcBef>
                <a:spcPts val="0"/>
              </a:spcBef>
              <a:buNone/>
            </a:pPr>
            <a:endParaRPr lang="en-US" sz="1800">
              <a:solidFill>
                <a:schemeClr val="tx1"/>
              </a:solidFill>
              <a:latin typeface="+mn-lt"/>
              <a:ea typeface="Calibri"/>
              <a:cs typeface="Acid Grotesk"/>
            </a:endParaRPr>
          </a:p>
          <a:p>
            <a:pPr marL="0" indent="0">
              <a:lnSpc>
                <a:spcPct val="100000"/>
              </a:lnSpc>
              <a:spcBef>
                <a:spcPts val="0"/>
              </a:spcBef>
              <a:buNone/>
            </a:pPr>
            <a:endParaRPr lang="en-US" sz="1800">
              <a:solidFill>
                <a:schemeClr val="tx1"/>
              </a:solidFill>
              <a:latin typeface="+mn-lt"/>
              <a:ea typeface="Calibri"/>
              <a:cs typeface="Acid Grotesk"/>
            </a:endParaRPr>
          </a:p>
        </p:txBody>
      </p:sp>
      <p:sp>
        <p:nvSpPr>
          <p:cNvPr id="8" name="Rectangle 7">
            <a:extLst>
              <a:ext uri="{FF2B5EF4-FFF2-40B4-BE49-F238E27FC236}">
                <a16:creationId xmlns:a16="http://schemas.microsoft.com/office/drawing/2014/main" id="{607B052D-4556-E6B6-77A6-6F6595CAE260}"/>
              </a:ext>
            </a:extLst>
          </p:cNvPr>
          <p:cNvSpPr/>
          <p:nvPr/>
        </p:nvSpPr>
        <p:spPr>
          <a:xfrm>
            <a:off x="8659905" y="4141694"/>
            <a:ext cx="416943" cy="3450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5">
            <a:extLst>
              <a:ext uri="{FF2B5EF4-FFF2-40B4-BE49-F238E27FC236}">
                <a16:creationId xmlns:a16="http://schemas.microsoft.com/office/drawing/2014/main" id="{F2138394-72A6-0743-A558-9B7CE9CE018C}"/>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45</a:t>
            </a:fld>
            <a:endParaRPr lang="en-US">
              <a:solidFill>
                <a:schemeClr val="tx1"/>
              </a:solidFill>
            </a:endParaRPr>
          </a:p>
        </p:txBody>
      </p:sp>
      <p:pic>
        <p:nvPicPr>
          <p:cNvPr id="3" name="Picture 2" descr="A blue and orange circle and lines&#10;&#10;Description automatically generated with medium confidence">
            <a:extLst>
              <a:ext uri="{FF2B5EF4-FFF2-40B4-BE49-F238E27FC236}">
                <a16:creationId xmlns:a16="http://schemas.microsoft.com/office/drawing/2014/main" id="{C97A3FAC-FF2A-B43B-10D4-A21C5CD54EF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3855308" y="1493729"/>
            <a:ext cx="8144022" cy="4209228"/>
          </a:xfrm>
          <a:prstGeom prst="rect">
            <a:avLst/>
          </a:prstGeom>
        </p:spPr>
      </p:pic>
      <p:sp>
        <p:nvSpPr>
          <p:cNvPr id="4" name="Rounded Rectangle 3">
            <a:extLst>
              <a:ext uri="{FF2B5EF4-FFF2-40B4-BE49-F238E27FC236}">
                <a16:creationId xmlns:a16="http://schemas.microsoft.com/office/drawing/2014/main" id="{7A92F85F-DFAB-2CE3-B021-EE87AC6AB833}"/>
              </a:ext>
            </a:extLst>
          </p:cNvPr>
          <p:cNvSpPr/>
          <p:nvPr/>
        </p:nvSpPr>
        <p:spPr>
          <a:xfrm>
            <a:off x="4053900" y="1697929"/>
            <a:ext cx="7745650" cy="3850269"/>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mparison of a graph&#10;&#10;Description automatically generated">
            <a:extLst>
              <a:ext uri="{FF2B5EF4-FFF2-40B4-BE49-F238E27FC236}">
                <a16:creationId xmlns:a16="http://schemas.microsoft.com/office/drawing/2014/main" id="{F5934407-49A2-4C83-0039-0E32688D1C44}"/>
              </a:ext>
            </a:extLst>
          </p:cNvPr>
          <p:cNvPicPr>
            <a:picLocks noChangeAspect="1"/>
          </p:cNvPicPr>
          <p:nvPr/>
        </p:nvPicPr>
        <p:blipFill>
          <a:blip r:embed="rId5"/>
          <a:srcRect l="2147" t="3430" r="11208" b="4578"/>
          <a:stretch/>
        </p:blipFill>
        <p:spPr>
          <a:xfrm>
            <a:off x="4203525" y="1937270"/>
            <a:ext cx="7334937" cy="3507054"/>
          </a:xfrm>
          <a:prstGeom prst="rect">
            <a:avLst/>
          </a:prstGeom>
        </p:spPr>
      </p:pic>
      <p:sp>
        <p:nvSpPr>
          <p:cNvPr id="7" name="TextBox 6">
            <a:extLst>
              <a:ext uri="{FF2B5EF4-FFF2-40B4-BE49-F238E27FC236}">
                <a16:creationId xmlns:a16="http://schemas.microsoft.com/office/drawing/2014/main" id="{F1AAA312-3054-0A80-4655-B02707428E5F}"/>
              </a:ext>
            </a:extLst>
          </p:cNvPr>
          <p:cNvSpPr txBox="1"/>
          <p:nvPr/>
        </p:nvSpPr>
        <p:spPr>
          <a:xfrm>
            <a:off x="7832361" y="5628342"/>
            <a:ext cx="49323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4788C"/>
                </a:solidFill>
                <a:cs typeface="Arial"/>
              </a:rPr>
              <a:t>*5-hydroxyindoleacetic acid (5-HIAA), a metabolite of serotonin</a:t>
            </a:r>
            <a:endParaRPr lang="en-US">
              <a:solidFill>
                <a:srgbClr val="14788C"/>
              </a:solidFill>
            </a:endParaRPr>
          </a:p>
          <a:p>
            <a:pPr algn="l"/>
            <a:endParaRPr lang="en-US">
              <a:solidFill>
                <a:srgbClr val="14788C"/>
              </a:solidFill>
              <a:cs typeface="Arial"/>
            </a:endParaRPr>
          </a:p>
        </p:txBody>
      </p:sp>
      <p:sp>
        <p:nvSpPr>
          <p:cNvPr id="5" name="TextBox 4">
            <a:extLst>
              <a:ext uri="{FF2B5EF4-FFF2-40B4-BE49-F238E27FC236}">
                <a16:creationId xmlns:a16="http://schemas.microsoft.com/office/drawing/2014/main" id="{692DD09C-2CED-EF2A-652D-0DE2BD3DA415}"/>
              </a:ext>
            </a:extLst>
          </p:cNvPr>
          <p:cNvSpPr txBox="1"/>
          <p:nvPr/>
        </p:nvSpPr>
        <p:spPr>
          <a:xfrm>
            <a:off x="4475662" y="561552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n=8 (5 F, 3 M)</a:t>
            </a:r>
            <a:endParaRPr lang="en-US" sz="1100"/>
          </a:p>
        </p:txBody>
      </p:sp>
    </p:spTree>
    <p:extLst>
      <p:ext uri="{BB962C8B-B14F-4D97-AF65-F5344CB8AC3E}">
        <p14:creationId xmlns:p14="http://schemas.microsoft.com/office/powerpoint/2010/main" val="1600025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686BF7D0-DBFE-2F25-1AC1-CA5C59FC872D}"/>
              </a:ext>
            </a:extLst>
          </p:cNvPr>
          <p:cNvSpPr/>
          <p:nvPr/>
        </p:nvSpPr>
        <p:spPr>
          <a:xfrm>
            <a:off x="721218" y="5300383"/>
            <a:ext cx="10159284" cy="67425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9" y="-1887167"/>
            <a:ext cx="9484406" cy="3045558"/>
          </a:xfrm>
        </p:spPr>
        <p:txBody>
          <a:bodyPr>
            <a:normAutofit/>
          </a:bodyPr>
          <a:lstStyle/>
          <a:p>
            <a:r>
              <a:rPr lang="en-US" sz="3600">
                <a:solidFill>
                  <a:srgbClr val="15788D"/>
                </a:solidFill>
                <a:latin typeface="Arial"/>
                <a:cs typeface="Arial"/>
              </a:rPr>
              <a:t>GABA Probiotic, LP815</a:t>
            </a:r>
            <a:endParaRPr lang="en-US" sz="3600">
              <a:solidFill>
                <a:srgbClr val="15788D"/>
              </a:solidFill>
            </a:endParaRPr>
          </a:p>
        </p:txBody>
      </p:sp>
      <p:sp>
        <p:nvSpPr>
          <p:cNvPr id="3" name="Text Placeholder 2">
            <a:extLst>
              <a:ext uri="{FF2B5EF4-FFF2-40B4-BE49-F238E27FC236}">
                <a16:creationId xmlns:a16="http://schemas.microsoft.com/office/drawing/2014/main" id="{29B93083-66B2-00E9-C391-1B005818EE82}"/>
              </a:ext>
            </a:extLst>
          </p:cNvPr>
          <p:cNvSpPr>
            <a:spLocks noGrp="1"/>
          </p:cNvSpPr>
          <p:nvPr>
            <p:ph type="body" idx="1"/>
          </p:nvPr>
        </p:nvSpPr>
        <p:spPr>
          <a:xfrm>
            <a:off x="313339" y="1552078"/>
            <a:ext cx="9045814" cy="3394926"/>
          </a:xfrm>
        </p:spPr>
        <p:txBody>
          <a:bodyPr vert="horz" lIns="91440" tIns="45720" rIns="91440" bIns="45720" rtlCol="0" anchor="t">
            <a:noAutofit/>
          </a:bodyPr>
          <a:lstStyle/>
          <a:p>
            <a:pPr marL="285750" indent="-285750">
              <a:buClr>
                <a:srgbClr val="6A85E5"/>
              </a:buClr>
              <a:buFont typeface="Arial" panose="020B0604020202020204" pitchFamily="34" charset="0"/>
              <a:buChar char="•"/>
            </a:pPr>
            <a:r>
              <a:rPr lang="en-US" sz="1600" b="1" dirty="0">
                <a:solidFill>
                  <a:schemeClr val="tx1"/>
                </a:solidFill>
                <a:latin typeface="Arial"/>
                <a:cs typeface="Arial"/>
              </a:rPr>
              <a:t>Gut-Based GABA Production</a:t>
            </a:r>
            <a:r>
              <a:rPr lang="en-US" sz="1600" dirty="0">
                <a:solidFill>
                  <a:schemeClr val="tx1"/>
                </a:solidFill>
                <a:latin typeface="Arial"/>
                <a:cs typeface="Arial"/>
              </a:rPr>
              <a:t>: LP815 acts as a “GABA factory” in the gut, interacting with existing gut microbes to naturally produce the calming neurotransmitter where it can be absorbed and utilized.</a:t>
            </a:r>
            <a:br>
              <a:rPr lang="en-US" sz="1600" dirty="0"/>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latin typeface="Arial"/>
                <a:cs typeface="Arial"/>
              </a:rPr>
              <a:t>Sustained GABA Delivery</a:t>
            </a:r>
            <a:r>
              <a:rPr lang="en-US" sz="1600" dirty="0">
                <a:solidFill>
                  <a:schemeClr val="tx1"/>
                </a:solidFill>
                <a:latin typeface="Arial"/>
                <a:cs typeface="Arial"/>
              </a:rPr>
              <a:t>: Unlike traditional GABA supplements that deliver a quick, short-lived bolus and require frequent redosing, LP815 enables a sustained and consistent release aligned with the body’s physiological rhythms.</a:t>
            </a:r>
            <a:br>
              <a:rPr lang="en-US" sz="1600" dirty="0"/>
            </a:br>
            <a:endParaRPr lang="en-US" sz="1600" dirty="0">
              <a:solidFill>
                <a:schemeClr val="tx1"/>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7C99498E-5699-E351-F3FB-998CEC56B272}"/>
              </a:ext>
            </a:extLst>
          </p:cNvPr>
          <p:cNvPicPr>
            <a:picLocks noChangeAspect="1"/>
          </p:cNvPicPr>
          <p:nvPr/>
        </p:nvPicPr>
        <p:blipFill>
          <a:blip r:embed="rId3"/>
          <a:srcRect l="-1" t="19069" r="18715"/>
          <a:stretch/>
        </p:blipFill>
        <p:spPr>
          <a:xfrm>
            <a:off x="8862795" y="0"/>
            <a:ext cx="3608937" cy="3593206"/>
          </a:xfrm>
          <a:prstGeom prst="rect">
            <a:avLst/>
          </a:prstGeom>
        </p:spPr>
      </p:pic>
      <p:sp>
        <p:nvSpPr>
          <p:cNvPr id="5" name="TextBox 4">
            <a:extLst>
              <a:ext uri="{FF2B5EF4-FFF2-40B4-BE49-F238E27FC236}">
                <a16:creationId xmlns:a16="http://schemas.microsoft.com/office/drawing/2014/main" id="{19C92030-41C1-D90C-8CF4-EFA700C05CE7}"/>
              </a:ext>
            </a:extLst>
          </p:cNvPr>
          <p:cNvSpPr txBox="1"/>
          <p:nvPr/>
        </p:nvSpPr>
        <p:spPr>
          <a:xfrm>
            <a:off x="981307" y="5300383"/>
            <a:ext cx="9268948" cy="646331"/>
          </a:xfrm>
          <a:prstGeom prst="rect">
            <a:avLst/>
          </a:prstGeom>
          <a:noFill/>
        </p:spPr>
        <p:txBody>
          <a:bodyPr wrap="none" lIns="91440" tIns="45720" rIns="91440" bIns="45720" rtlCol="0" anchor="t">
            <a:spAutoFit/>
          </a:bodyPr>
          <a:lstStyle/>
          <a:p>
            <a:pPr algn="ctr"/>
            <a:r>
              <a:rPr lang="en-US" dirty="0">
                <a:solidFill>
                  <a:schemeClr val="bg1"/>
                </a:solidFill>
              </a:rPr>
              <a:t>"GABA Probiotic, LP815 delivers long-lasting stress and sleep support by</a:t>
            </a:r>
          </a:p>
          <a:p>
            <a:pPr algn="ctr"/>
            <a:r>
              <a:rPr lang="en-US" dirty="0">
                <a:solidFill>
                  <a:schemeClr val="bg1"/>
                </a:solidFill>
              </a:rPr>
              <a:t> turning your gut into a natural GABA factory, no redosing, just real results you can feel."</a:t>
            </a:r>
            <a:endParaRPr lang="en-US" dirty="0">
              <a:solidFill>
                <a:schemeClr val="bg1"/>
              </a:solidFill>
              <a:cs typeface="Arial"/>
            </a:endParaRPr>
          </a:p>
        </p:txBody>
      </p:sp>
      <p:sp>
        <p:nvSpPr>
          <p:cNvPr id="7" name="Text Placeholder 2">
            <a:extLst>
              <a:ext uri="{FF2B5EF4-FFF2-40B4-BE49-F238E27FC236}">
                <a16:creationId xmlns:a16="http://schemas.microsoft.com/office/drawing/2014/main" id="{1E74D87D-AA30-16A6-A49A-31A6CAD128F5}"/>
              </a:ext>
            </a:extLst>
          </p:cNvPr>
          <p:cNvSpPr txBox="1">
            <a:spLocks/>
          </p:cNvSpPr>
          <p:nvPr/>
        </p:nvSpPr>
        <p:spPr>
          <a:xfrm>
            <a:off x="313339" y="2749332"/>
            <a:ext cx="9936916" cy="339492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6A85E5"/>
              </a:buClr>
            </a:pPr>
            <a:br>
              <a:rPr lang="en-US" sz="1600" dirty="0"/>
            </a:br>
            <a:br>
              <a:rPr lang="en-US" sz="1600" dirty="0"/>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latin typeface="Arial"/>
                <a:cs typeface="Arial"/>
              </a:rPr>
              <a:t>Long-Lasting Support for Stress &amp; Sleep</a:t>
            </a:r>
            <a:r>
              <a:rPr lang="en-US" sz="1600" dirty="0">
                <a:solidFill>
                  <a:schemeClr val="tx1"/>
                </a:solidFill>
                <a:latin typeface="Arial"/>
                <a:cs typeface="Arial"/>
              </a:rPr>
              <a:t>: Clinical findings show GABA levels significantly increase within one week, with users reporting improvements in stress response and sleep quality by week four—delivering lasting support through continued use.</a:t>
            </a:r>
            <a:br>
              <a:rPr lang="en-US" sz="1600" dirty="0"/>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latin typeface="Arial"/>
                <a:cs typeface="Arial"/>
              </a:rPr>
              <a:t>Optimized for Human Physiology</a:t>
            </a:r>
            <a:r>
              <a:rPr lang="en-US" sz="1600" dirty="0">
                <a:solidFill>
                  <a:schemeClr val="tx1"/>
                </a:solidFill>
                <a:latin typeface="Arial"/>
                <a:cs typeface="Arial"/>
              </a:rPr>
              <a:t>: LP815 is one of the few strains proven to produce GABA within the body’s natural pH range, ensuring more consistent, biologically relevant effects.</a:t>
            </a:r>
          </a:p>
        </p:txBody>
      </p:sp>
    </p:spTree>
    <p:extLst>
      <p:ext uri="{BB962C8B-B14F-4D97-AF65-F5344CB8AC3E}">
        <p14:creationId xmlns:p14="http://schemas.microsoft.com/office/powerpoint/2010/main" val="1472180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C5A1F4D-D737-12C8-C975-9EC99A910469}"/>
              </a:ext>
            </a:extLst>
          </p:cNvPr>
          <p:cNvSpPr/>
          <p:nvPr/>
        </p:nvSpPr>
        <p:spPr>
          <a:xfrm>
            <a:off x="1482550" y="5300383"/>
            <a:ext cx="8315195" cy="74260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220742" y="-1769636"/>
            <a:ext cx="9484406" cy="3045558"/>
          </a:xfrm>
        </p:spPr>
        <p:txBody>
          <a:bodyPr>
            <a:normAutofit/>
          </a:bodyPr>
          <a:lstStyle/>
          <a:p>
            <a:r>
              <a:rPr lang="en-US" sz="3600">
                <a:solidFill>
                  <a:srgbClr val="15788D"/>
                </a:solidFill>
                <a:latin typeface="Arial"/>
                <a:cs typeface="Arial"/>
              </a:rPr>
              <a:t>LP815</a:t>
            </a:r>
            <a:r>
              <a:rPr lang="en-US" sz="3600" baseline="30000">
                <a:solidFill>
                  <a:srgbClr val="15788D"/>
                </a:solidFill>
                <a:latin typeface="Arial"/>
                <a:cs typeface="Arial"/>
              </a:rPr>
              <a:t>®</a:t>
            </a:r>
            <a:r>
              <a:rPr lang="en-US" sz="3600">
                <a:solidFill>
                  <a:srgbClr val="15788D"/>
                </a:solidFill>
                <a:latin typeface="Arial"/>
                <a:cs typeface="Arial"/>
              </a:rPr>
              <a:t> </a:t>
            </a:r>
            <a:r>
              <a:rPr lang="en-US" sz="3600">
                <a:solidFill>
                  <a:srgbClr val="6A85E5"/>
                </a:solidFill>
                <a:latin typeface="Arial"/>
                <a:cs typeface="Arial"/>
              </a:rPr>
              <a:t>for better sleep</a:t>
            </a:r>
            <a:endParaRPr lang="en-US" sz="3600">
              <a:solidFill>
                <a:srgbClr val="6A85E5"/>
              </a:solidFill>
            </a:endParaRPr>
          </a:p>
        </p:txBody>
      </p:sp>
      <p:sp>
        <p:nvSpPr>
          <p:cNvPr id="3" name="Text Placeholder 2">
            <a:extLst>
              <a:ext uri="{FF2B5EF4-FFF2-40B4-BE49-F238E27FC236}">
                <a16:creationId xmlns:a16="http://schemas.microsoft.com/office/drawing/2014/main" id="{29B93083-66B2-00E9-C391-1B005818EE82}"/>
              </a:ext>
            </a:extLst>
          </p:cNvPr>
          <p:cNvSpPr>
            <a:spLocks noGrp="1"/>
          </p:cNvSpPr>
          <p:nvPr>
            <p:ph type="body" idx="1"/>
          </p:nvPr>
        </p:nvSpPr>
        <p:spPr>
          <a:xfrm>
            <a:off x="214968" y="1454342"/>
            <a:ext cx="9231551" cy="2283361"/>
          </a:xfrm>
        </p:spPr>
        <p:txBody>
          <a:bodyPr vert="horz" lIns="91440" tIns="45720" rIns="91440" bIns="45720" rtlCol="0" anchor="t">
            <a:noAutofit/>
          </a:bodyPr>
          <a:lstStyle/>
          <a:p>
            <a:pPr marL="285750" indent="-285750">
              <a:buClr>
                <a:srgbClr val="6A85E5"/>
              </a:buClr>
              <a:buFont typeface="Arial" panose="020B0604020202020204" pitchFamily="34" charset="0"/>
              <a:buChar char="•"/>
            </a:pPr>
            <a:r>
              <a:rPr lang="en-US" sz="1600" b="1" dirty="0">
                <a:solidFill>
                  <a:schemeClr val="tx1"/>
                </a:solidFill>
              </a:rPr>
              <a:t>Microbiome-Based Sleep Support</a:t>
            </a:r>
            <a:r>
              <a:rPr lang="en-US" sz="1600" dirty="0">
                <a:solidFill>
                  <a:schemeClr val="tx1"/>
                </a:solidFill>
              </a:rPr>
              <a:t>: LP815</a:t>
            </a:r>
            <a:r>
              <a:rPr lang="en-US" sz="1600" baseline="30000" dirty="0">
                <a:solidFill>
                  <a:schemeClr val="tx1"/>
                </a:solidFill>
              </a:rPr>
              <a:t>®</a:t>
            </a:r>
            <a:r>
              <a:rPr lang="en-US" sz="1600" dirty="0">
                <a:solidFill>
                  <a:schemeClr val="tx1"/>
                </a:solidFill>
              </a:rPr>
              <a:t> is a clinically backed probiotic that stimulates natural GABA production in the gut, supporting the body’s transition into restorative sleep.</a:t>
            </a:r>
            <a:br>
              <a:rPr lang="en-US" sz="1600" dirty="0">
                <a:solidFill>
                  <a:schemeClr val="tx1"/>
                </a:solidFill>
              </a:rPr>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rPr>
              <a:t>Sustained Results</a:t>
            </a:r>
            <a:r>
              <a:rPr lang="en-US" sz="1600" dirty="0">
                <a:solidFill>
                  <a:schemeClr val="tx1"/>
                </a:solidFill>
              </a:rPr>
              <a:t>: Clinical findings show GABA levels rise within one week, with users reporting improved sleep and reduced stress by week four, without the risk of dependency.</a:t>
            </a:r>
            <a:br>
              <a:rPr lang="en-US" sz="1600" dirty="0">
                <a:solidFill>
                  <a:schemeClr val="tx1"/>
                </a:solidFill>
              </a:rPr>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rPr>
              <a:t>Dual Action: Stress + Sleep</a:t>
            </a:r>
            <a:r>
              <a:rPr lang="en-US" sz="1600" dirty="0">
                <a:solidFill>
                  <a:schemeClr val="tx1"/>
                </a:solidFill>
              </a:rPr>
              <a:t>: By targeting the gut-brain axis, LP815</a:t>
            </a:r>
            <a:r>
              <a:rPr lang="en-US" sz="1600" baseline="30000" dirty="0">
                <a:solidFill>
                  <a:schemeClr val="tx1"/>
                </a:solidFill>
              </a:rPr>
              <a:t>®</a:t>
            </a:r>
            <a:r>
              <a:rPr lang="en-US" sz="1600" dirty="0">
                <a:solidFill>
                  <a:schemeClr val="tx1"/>
                </a:solidFill>
              </a:rPr>
              <a:t> provides stress relief and sleep support in one root cause solution.</a:t>
            </a: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7C99498E-5699-E351-F3FB-998CEC56B272}"/>
              </a:ext>
            </a:extLst>
          </p:cNvPr>
          <p:cNvPicPr>
            <a:picLocks noChangeAspect="1"/>
          </p:cNvPicPr>
          <p:nvPr/>
        </p:nvPicPr>
        <p:blipFill>
          <a:blip r:embed="rId3"/>
          <a:srcRect l="-1" t="19069" r="18715"/>
          <a:stretch/>
        </p:blipFill>
        <p:spPr>
          <a:xfrm>
            <a:off x="9065734" y="0"/>
            <a:ext cx="3264811" cy="3250580"/>
          </a:xfrm>
          <a:prstGeom prst="rect">
            <a:avLst/>
          </a:prstGeom>
        </p:spPr>
      </p:pic>
      <p:sp>
        <p:nvSpPr>
          <p:cNvPr id="6" name="TextBox 5">
            <a:extLst>
              <a:ext uri="{FF2B5EF4-FFF2-40B4-BE49-F238E27FC236}">
                <a16:creationId xmlns:a16="http://schemas.microsoft.com/office/drawing/2014/main" id="{E84AF4DA-D55A-77D4-5B67-29B7091B34C1}"/>
              </a:ext>
            </a:extLst>
          </p:cNvPr>
          <p:cNvSpPr txBox="1"/>
          <p:nvPr/>
        </p:nvSpPr>
        <p:spPr>
          <a:xfrm>
            <a:off x="1742805" y="5348521"/>
            <a:ext cx="7708713" cy="646331"/>
          </a:xfrm>
          <a:prstGeom prst="rect">
            <a:avLst/>
          </a:prstGeom>
          <a:noFill/>
          <a:ln>
            <a:noFill/>
          </a:ln>
        </p:spPr>
        <p:txBody>
          <a:bodyPr wrap="none" rtlCol="0">
            <a:spAutoFit/>
          </a:bodyPr>
          <a:lstStyle/>
          <a:p>
            <a:pPr algn="ctr"/>
            <a:r>
              <a:rPr lang="en-US" dirty="0">
                <a:solidFill>
                  <a:schemeClr val="bg1"/>
                </a:solidFill>
              </a:rPr>
              <a:t>"LP815</a:t>
            </a:r>
            <a:r>
              <a:rPr lang="en-US" baseline="30000" dirty="0">
                <a:solidFill>
                  <a:schemeClr val="bg1"/>
                </a:solidFill>
              </a:rPr>
              <a:t>®</a:t>
            </a:r>
            <a:r>
              <a:rPr lang="en-US" dirty="0">
                <a:solidFill>
                  <a:schemeClr val="bg1"/>
                </a:solidFill>
              </a:rPr>
              <a:t> offers non-drowsy, microbiome-based sleep and stress support </a:t>
            </a:r>
          </a:p>
          <a:p>
            <a:pPr algn="ctr"/>
            <a:r>
              <a:rPr lang="en-US" dirty="0">
                <a:solidFill>
                  <a:schemeClr val="bg1"/>
                </a:solidFill>
              </a:rPr>
              <a:t>that works with your biology - not against it - for longer, deeper sleep"</a:t>
            </a:r>
          </a:p>
        </p:txBody>
      </p:sp>
      <p:sp>
        <p:nvSpPr>
          <p:cNvPr id="7" name="Text Placeholder 2">
            <a:extLst>
              <a:ext uri="{FF2B5EF4-FFF2-40B4-BE49-F238E27FC236}">
                <a16:creationId xmlns:a16="http://schemas.microsoft.com/office/drawing/2014/main" id="{8939179B-7D4D-A265-BA7B-7D4A13BABAD1}"/>
              </a:ext>
            </a:extLst>
          </p:cNvPr>
          <p:cNvSpPr txBox="1">
            <a:spLocks/>
          </p:cNvSpPr>
          <p:nvPr/>
        </p:nvSpPr>
        <p:spPr>
          <a:xfrm>
            <a:off x="219966" y="3429000"/>
            <a:ext cx="11186300" cy="339492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6A85E5"/>
              </a:buClr>
            </a:pP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rPr>
              <a:t>Biologically Aligned, Not Forced</a:t>
            </a:r>
            <a:r>
              <a:rPr lang="en-US" sz="1600" dirty="0">
                <a:solidFill>
                  <a:schemeClr val="tx1"/>
                </a:solidFill>
              </a:rPr>
              <a:t>: Unlike melatonin or sleep drugs that override the brain’s natural rhythms, LP815</a:t>
            </a:r>
            <a:r>
              <a:rPr lang="en-US" sz="1600" baseline="30000" dirty="0">
                <a:solidFill>
                  <a:schemeClr val="tx1"/>
                </a:solidFill>
              </a:rPr>
              <a:t>® </a:t>
            </a:r>
            <a:r>
              <a:rPr lang="en-US" sz="1600" dirty="0">
                <a:solidFill>
                  <a:schemeClr val="tx1"/>
                </a:solidFill>
              </a:rPr>
              <a:t>may help restore circadian balance by working in sync with your internal clock.</a:t>
            </a:r>
            <a:br>
              <a:rPr lang="en-US" sz="1600" dirty="0">
                <a:solidFill>
                  <a:schemeClr val="tx1"/>
                </a:solidFill>
              </a:rPr>
            </a:br>
            <a:endParaRPr lang="en-US" sz="1600" dirty="0">
              <a:solidFill>
                <a:schemeClr val="tx1"/>
              </a:solidFill>
            </a:endParaRPr>
          </a:p>
          <a:p>
            <a:pPr marL="285750" indent="-285750">
              <a:buClr>
                <a:srgbClr val="6A85E5"/>
              </a:buClr>
              <a:buFont typeface="Arial" panose="020B0604020202020204" pitchFamily="34" charset="0"/>
              <a:buChar char="•"/>
            </a:pPr>
            <a:r>
              <a:rPr lang="en-US" sz="1600" b="1" dirty="0">
                <a:solidFill>
                  <a:schemeClr val="tx1"/>
                </a:solidFill>
              </a:rPr>
              <a:t>Deep Sleep, Naturally</a:t>
            </a:r>
            <a:r>
              <a:rPr lang="en-US" sz="1600" dirty="0">
                <a:solidFill>
                  <a:schemeClr val="tx1"/>
                </a:solidFill>
              </a:rPr>
              <a:t>: Encourages deeper, higher-quality sleep by calming the nervous system through GABA modulation, not by inducing drowsiness or causing next day adverse effects. </a:t>
            </a:r>
          </a:p>
        </p:txBody>
      </p:sp>
      <p:sp>
        <p:nvSpPr>
          <p:cNvPr id="9" name="Slide Number Placeholder 2">
            <a:extLst>
              <a:ext uri="{FF2B5EF4-FFF2-40B4-BE49-F238E27FC236}">
                <a16:creationId xmlns:a16="http://schemas.microsoft.com/office/drawing/2014/main" id="{5283F250-FBD8-FE23-F7D7-64BE617568E4}"/>
              </a:ext>
            </a:extLst>
          </p:cNvPr>
          <p:cNvSpPr txBox="1">
            <a:spLocks/>
          </p:cNvSpPr>
          <p:nvPr/>
        </p:nvSpPr>
        <p:spPr>
          <a:xfrm>
            <a:off x="10698139" y="6355588"/>
            <a:ext cx="80505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PAGE </a:t>
            </a:r>
            <a:fld id="{BDBF9DCE-55C5-154E-AC34-7A0AB594817D}" type="slidenum">
              <a:rPr lang="en-US" sz="1050" smtClean="0"/>
              <a:pPr/>
              <a:t>47</a:t>
            </a:fld>
            <a:endParaRPr lang="en-US" sz="1050"/>
          </a:p>
        </p:txBody>
      </p:sp>
    </p:spTree>
    <p:extLst>
      <p:ext uri="{BB962C8B-B14F-4D97-AF65-F5344CB8AC3E}">
        <p14:creationId xmlns:p14="http://schemas.microsoft.com/office/powerpoint/2010/main" val="3184723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44D2-259A-8590-CCEE-6FC5565C66B3}"/>
              </a:ext>
            </a:extLst>
          </p:cNvPr>
          <p:cNvSpPr>
            <a:spLocks noGrp="1"/>
          </p:cNvSpPr>
          <p:nvPr>
            <p:ph type="title"/>
          </p:nvPr>
        </p:nvSpPr>
        <p:spPr>
          <a:xfrm>
            <a:off x="479440" y="305569"/>
            <a:ext cx="9378855" cy="1325563"/>
          </a:xfrm>
        </p:spPr>
        <p:txBody>
          <a:bodyPr>
            <a:normAutofit/>
          </a:bodyPr>
          <a:lstStyle/>
          <a:p>
            <a:r>
              <a:rPr lang="en-US" sz="3600">
                <a:latin typeface="Arial"/>
                <a:cs typeface="Arial"/>
              </a:rPr>
              <a:t>First Human DB-RPC Clinical Trial: </a:t>
            </a:r>
            <a:br>
              <a:rPr lang="en-US" sz="3600">
                <a:latin typeface="Arial"/>
                <a:cs typeface="Arial"/>
              </a:rPr>
            </a:br>
            <a:r>
              <a:rPr lang="en-US" sz="3600">
                <a:latin typeface="Arial"/>
                <a:cs typeface="Arial"/>
              </a:rPr>
              <a:t>LP815 Stress/Mood Study</a:t>
            </a:r>
            <a:endParaRPr lang="en-US" sz="900" i="1">
              <a:latin typeface="Arial"/>
              <a:cs typeface="Arial"/>
            </a:endParaRPr>
          </a:p>
        </p:txBody>
      </p:sp>
      <p:sp>
        <p:nvSpPr>
          <p:cNvPr id="7" name="TextBox 6">
            <a:extLst>
              <a:ext uri="{FF2B5EF4-FFF2-40B4-BE49-F238E27FC236}">
                <a16:creationId xmlns:a16="http://schemas.microsoft.com/office/drawing/2014/main" id="{1979A84C-4314-5B8F-88C4-0853EEC3B32A}"/>
              </a:ext>
            </a:extLst>
          </p:cNvPr>
          <p:cNvSpPr txBox="1"/>
          <p:nvPr/>
        </p:nvSpPr>
        <p:spPr>
          <a:xfrm>
            <a:off x="570227" y="5093451"/>
            <a:ext cx="10882760" cy="784830"/>
          </a:xfrm>
          <a:prstGeom prst="rect">
            <a:avLst/>
          </a:prstGeom>
          <a:noFill/>
        </p:spPr>
        <p:txBody>
          <a:bodyPr wrap="square" lIns="91440" tIns="45720" rIns="91440" bIns="45720" anchor="t">
            <a:spAutoFit/>
          </a:bodyPr>
          <a:lstStyle/>
          <a:p>
            <a:pPr>
              <a:spcBef>
                <a:spcPts val="0"/>
              </a:spcBef>
              <a:spcAft>
                <a:spcPts val="600"/>
              </a:spcAft>
            </a:pPr>
            <a:r>
              <a:rPr lang="en-US" sz="2000" b="1">
                <a:effectLst/>
              </a:rPr>
              <a:t>ENDPOINTS:</a:t>
            </a:r>
            <a:endParaRPr lang="en-US" b="1">
              <a:effectLst/>
            </a:endParaRPr>
          </a:p>
          <a:p>
            <a:pPr>
              <a:buClr>
                <a:schemeClr val="accent2"/>
              </a:buClr>
              <a:buSzPct val="80000"/>
              <a:tabLst>
                <a:tab pos="914400" algn="l"/>
              </a:tabLst>
            </a:pPr>
            <a:r>
              <a:rPr lang="en-US" sz="2000" kern="0">
                <a:effectLst/>
                <a:ea typeface="Times New Roman" panose="02020603050405020304" pitchFamily="18" charset="0"/>
                <a:cs typeface="Calibri"/>
              </a:rPr>
              <a:t>Anxiety</a:t>
            </a:r>
            <a:r>
              <a:rPr lang="en-US" sz="2000" b="1" kern="0">
                <a:effectLst/>
                <a:ea typeface="Times New Roman" panose="02020603050405020304" pitchFamily="18" charset="0"/>
                <a:cs typeface="Calibri"/>
              </a:rPr>
              <a:t> </a:t>
            </a:r>
            <a:r>
              <a:rPr lang="en-US" sz="2000" kern="0">
                <a:effectLst/>
                <a:ea typeface="Times New Roman" panose="02020603050405020304" pitchFamily="18" charset="0"/>
                <a:cs typeface="Calibri"/>
              </a:rPr>
              <a:t>GAD-7 questionnaire </a:t>
            </a:r>
            <a:r>
              <a:rPr lang="en-US" sz="2000" b="1" kern="0">
                <a:effectLst/>
                <a:ea typeface="Times New Roman" panose="02020603050405020304" pitchFamily="18" charset="0"/>
                <a:cs typeface="Calibri"/>
              </a:rPr>
              <a:t>|</a:t>
            </a:r>
            <a:r>
              <a:rPr lang="en-US" sz="2000" kern="0">
                <a:effectLst/>
                <a:ea typeface="Times New Roman" panose="02020603050405020304" pitchFamily="18" charset="0"/>
                <a:cs typeface="Calibri"/>
              </a:rPr>
              <a:t> HRV </a:t>
            </a:r>
            <a:r>
              <a:rPr lang="en-US" sz="2000" b="1" kern="0">
                <a:effectLst/>
                <a:ea typeface="Times New Roman" panose="02020603050405020304" pitchFamily="18" charset="0"/>
                <a:cs typeface="Calibri"/>
              </a:rPr>
              <a:t>|</a:t>
            </a:r>
            <a:r>
              <a:rPr lang="en-US" sz="2000" kern="0">
                <a:effectLst/>
                <a:ea typeface="Times New Roman" panose="02020603050405020304" pitchFamily="18" charset="0"/>
                <a:cs typeface="Calibri"/>
              </a:rPr>
              <a:t> Sleep Metrics (latency, sleep stages)</a:t>
            </a:r>
            <a:endParaRPr lang="en-US" sz="2000" kern="100">
              <a:effectLst/>
              <a:ea typeface="Calibri" panose="020F0502020204030204" pitchFamily="34" charset="0"/>
              <a:cs typeface="Calibri"/>
            </a:endParaRPr>
          </a:p>
        </p:txBody>
      </p:sp>
      <p:sp>
        <p:nvSpPr>
          <p:cNvPr id="6" name="Slide Number Placeholder 15">
            <a:extLst>
              <a:ext uri="{FF2B5EF4-FFF2-40B4-BE49-F238E27FC236}">
                <a16:creationId xmlns:a16="http://schemas.microsoft.com/office/drawing/2014/main" id="{20C34D12-54E9-6297-F32F-125D92DBE202}"/>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48</a:t>
            </a:fld>
            <a:endParaRPr lang="en-US">
              <a:solidFill>
                <a:schemeClr val="tx1"/>
              </a:solidFill>
            </a:endParaRPr>
          </a:p>
        </p:txBody>
      </p:sp>
      <p:sp>
        <p:nvSpPr>
          <p:cNvPr id="3" name="Rounded Rectangle 2">
            <a:extLst>
              <a:ext uri="{FF2B5EF4-FFF2-40B4-BE49-F238E27FC236}">
                <a16:creationId xmlns:a16="http://schemas.microsoft.com/office/drawing/2014/main" id="{71C9030F-85C9-8DC5-B231-220CC177E15B}"/>
              </a:ext>
            </a:extLst>
          </p:cNvPr>
          <p:cNvSpPr/>
          <p:nvPr/>
        </p:nvSpPr>
        <p:spPr>
          <a:xfrm>
            <a:off x="430898" y="2063163"/>
            <a:ext cx="10882761" cy="2103120"/>
          </a:xfrm>
          <a:prstGeom prst="roundRect">
            <a:avLst>
              <a:gd name="adj" fmla="val 9611"/>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491007C-3051-D020-9BC2-C2CE10D792A3}"/>
              </a:ext>
            </a:extLst>
          </p:cNvPr>
          <p:cNvGrpSpPr/>
          <p:nvPr/>
        </p:nvGrpSpPr>
        <p:grpSpPr>
          <a:xfrm>
            <a:off x="584833" y="2026578"/>
            <a:ext cx="11022333" cy="1970324"/>
            <a:chOff x="569593" y="4447020"/>
            <a:chExt cx="11022333" cy="1970324"/>
          </a:xfrm>
        </p:grpSpPr>
        <p:grpSp>
          <p:nvGrpSpPr>
            <p:cNvPr id="4" name="Group 3">
              <a:extLst>
                <a:ext uri="{FF2B5EF4-FFF2-40B4-BE49-F238E27FC236}">
                  <a16:creationId xmlns:a16="http://schemas.microsoft.com/office/drawing/2014/main" id="{8D8D7FD5-C43E-75E6-1EC8-ED8497F10CEB}"/>
                </a:ext>
              </a:extLst>
            </p:cNvPr>
            <p:cNvGrpSpPr/>
            <p:nvPr/>
          </p:nvGrpSpPr>
          <p:grpSpPr>
            <a:xfrm>
              <a:off x="569593" y="5003464"/>
              <a:ext cx="10561668" cy="1413880"/>
              <a:chOff x="199441" y="2176189"/>
              <a:chExt cx="10561668" cy="1413880"/>
            </a:xfrm>
          </p:grpSpPr>
          <p:grpSp>
            <p:nvGrpSpPr>
              <p:cNvPr id="8" name="Group 7">
                <a:extLst>
                  <a:ext uri="{FF2B5EF4-FFF2-40B4-BE49-F238E27FC236}">
                    <a16:creationId xmlns:a16="http://schemas.microsoft.com/office/drawing/2014/main" id="{E48EAF8D-6F49-4BC5-B690-A57B58D0861F}"/>
                  </a:ext>
                </a:extLst>
              </p:cNvPr>
              <p:cNvGrpSpPr/>
              <p:nvPr/>
            </p:nvGrpSpPr>
            <p:grpSpPr>
              <a:xfrm>
                <a:off x="199441" y="2176190"/>
                <a:ext cx="2496821" cy="1408840"/>
                <a:chOff x="2912087" y="5501898"/>
                <a:chExt cx="2496821" cy="1370028"/>
              </a:xfrm>
            </p:grpSpPr>
            <p:sp>
              <p:nvSpPr>
                <p:cNvPr id="22" name="Rounded Rectangle 21">
                  <a:extLst>
                    <a:ext uri="{FF2B5EF4-FFF2-40B4-BE49-F238E27FC236}">
                      <a16:creationId xmlns:a16="http://schemas.microsoft.com/office/drawing/2014/main" id="{2472A185-68CC-BB21-984C-3644FB28395A}"/>
                    </a:ext>
                  </a:extLst>
                </p:cNvPr>
                <p:cNvSpPr/>
                <p:nvPr/>
              </p:nvSpPr>
              <p:spPr>
                <a:xfrm>
                  <a:off x="2912087" y="5501898"/>
                  <a:ext cx="2496821" cy="1370028"/>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17B4C96-216F-F28C-836C-5D685C4AD5A1}"/>
                    </a:ext>
                  </a:extLst>
                </p:cNvPr>
                <p:cNvSpPr txBox="1"/>
                <p:nvPr/>
              </p:nvSpPr>
              <p:spPr>
                <a:xfrm>
                  <a:off x="3042834" y="5614820"/>
                  <a:ext cx="2207740" cy="1167261"/>
                </a:xfrm>
                <a:prstGeom prst="rect">
                  <a:avLst/>
                </a:prstGeom>
                <a:noFill/>
              </p:spPr>
              <p:txBody>
                <a:bodyPr wrap="square" lIns="91440" tIns="45720" rIns="91440" bIns="45720" anchor="t">
                  <a:spAutoFit/>
                </a:bodyPr>
                <a:lstStyle/>
                <a:p>
                  <a:r>
                    <a:rPr lang="en-US"/>
                    <a:t>Double-blind</a:t>
                  </a:r>
                </a:p>
                <a:p>
                  <a:r>
                    <a:rPr lang="en-US"/>
                    <a:t>Randomized</a:t>
                  </a:r>
                  <a:endParaRPr lang="en-US">
                    <a:cs typeface="Arial"/>
                  </a:endParaRPr>
                </a:p>
                <a:p>
                  <a:r>
                    <a:rPr lang="en-US"/>
                    <a:t>Placebo-controlled</a:t>
                  </a:r>
                </a:p>
                <a:p>
                  <a:r>
                    <a:rPr lang="en-US">
                      <a:cs typeface="Arial"/>
                    </a:rPr>
                    <a:t>Decentralized</a:t>
                  </a:r>
                </a:p>
              </p:txBody>
            </p:sp>
          </p:grpSp>
          <p:grpSp>
            <p:nvGrpSpPr>
              <p:cNvPr id="10" name="Group 9">
                <a:extLst>
                  <a:ext uri="{FF2B5EF4-FFF2-40B4-BE49-F238E27FC236}">
                    <a16:creationId xmlns:a16="http://schemas.microsoft.com/office/drawing/2014/main" id="{D2FB39F9-6BCB-B635-A350-7DB7B17B516D}"/>
                  </a:ext>
                </a:extLst>
              </p:cNvPr>
              <p:cNvGrpSpPr/>
              <p:nvPr/>
            </p:nvGrpSpPr>
            <p:grpSpPr>
              <a:xfrm>
                <a:off x="2769972" y="2176189"/>
                <a:ext cx="1407609" cy="1408843"/>
                <a:chOff x="2912087" y="5501897"/>
                <a:chExt cx="2496821" cy="1370031"/>
              </a:xfrm>
            </p:grpSpPr>
            <p:sp>
              <p:nvSpPr>
                <p:cNvPr id="20" name="Rounded Rectangle 19">
                  <a:extLst>
                    <a:ext uri="{FF2B5EF4-FFF2-40B4-BE49-F238E27FC236}">
                      <a16:creationId xmlns:a16="http://schemas.microsoft.com/office/drawing/2014/main" id="{BC0F29F3-04F9-B382-14A6-48E7FECAF1EC}"/>
                    </a:ext>
                  </a:extLst>
                </p:cNvPr>
                <p:cNvSpPr/>
                <p:nvPr/>
              </p:nvSpPr>
              <p:spPr>
                <a:xfrm>
                  <a:off x="2912087" y="5501897"/>
                  <a:ext cx="2496821" cy="1370031"/>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62B0D94-11D7-F37F-CF26-D4E21D9B127D}"/>
                    </a:ext>
                  </a:extLst>
                </p:cNvPr>
                <p:cNvSpPr txBox="1"/>
                <p:nvPr/>
              </p:nvSpPr>
              <p:spPr>
                <a:xfrm>
                  <a:off x="3042834" y="5614820"/>
                  <a:ext cx="2207740" cy="369332"/>
                </a:xfrm>
                <a:prstGeom prst="rect">
                  <a:avLst/>
                </a:prstGeom>
                <a:noFill/>
              </p:spPr>
              <p:txBody>
                <a:bodyPr wrap="square">
                  <a:spAutoFit/>
                </a:bodyPr>
                <a:lstStyle/>
                <a:p>
                  <a:r>
                    <a:rPr lang="en-US"/>
                    <a:t>6 weeks</a:t>
                  </a:r>
                </a:p>
              </p:txBody>
            </p:sp>
          </p:grpSp>
          <p:grpSp>
            <p:nvGrpSpPr>
              <p:cNvPr id="11" name="Group 10">
                <a:extLst>
                  <a:ext uri="{FF2B5EF4-FFF2-40B4-BE49-F238E27FC236}">
                    <a16:creationId xmlns:a16="http://schemas.microsoft.com/office/drawing/2014/main" id="{3ABA6878-80E3-DE10-81FA-006A1CD1E895}"/>
                  </a:ext>
                </a:extLst>
              </p:cNvPr>
              <p:cNvGrpSpPr/>
              <p:nvPr/>
            </p:nvGrpSpPr>
            <p:grpSpPr>
              <a:xfrm>
                <a:off x="4253717" y="2181220"/>
                <a:ext cx="2496821" cy="1408844"/>
                <a:chOff x="3699804" y="4209502"/>
                <a:chExt cx="2496821" cy="1370032"/>
              </a:xfrm>
            </p:grpSpPr>
            <p:sp>
              <p:nvSpPr>
                <p:cNvPr id="18" name="Rounded Rectangle 17">
                  <a:extLst>
                    <a:ext uri="{FF2B5EF4-FFF2-40B4-BE49-F238E27FC236}">
                      <a16:creationId xmlns:a16="http://schemas.microsoft.com/office/drawing/2014/main" id="{AA3F76D2-0583-C80E-4945-3826D49F1A67}"/>
                    </a:ext>
                  </a:extLst>
                </p:cNvPr>
                <p:cNvSpPr/>
                <p:nvPr/>
              </p:nvSpPr>
              <p:spPr>
                <a:xfrm>
                  <a:off x="3699804" y="4209502"/>
                  <a:ext cx="2496821" cy="137003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9649B04-D40D-0550-482C-901C07C43CFE}"/>
                    </a:ext>
                  </a:extLst>
                </p:cNvPr>
                <p:cNvSpPr txBox="1"/>
                <p:nvPr/>
              </p:nvSpPr>
              <p:spPr>
                <a:xfrm>
                  <a:off x="3768209" y="4276584"/>
                  <a:ext cx="2370448" cy="1047541"/>
                </a:xfrm>
                <a:prstGeom prst="rect">
                  <a:avLst/>
                </a:prstGeom>
                <a:noFill/>
              </p:spPr>
              <p:txBody>
                <a:bodyPr wrap="square">
                  <a:spAutoFit/>
                </a:bodyPr>
                <a:lstStyle/>
                <a:p>
                  <a:r>
                    <a:rPr lang="en-US" sz="1600" b="0" kern="1200">
                      <a:solidFill>
                        <a:schemeClr val="dk1"/>
                      </a:solidFill>
                      <a:effectLst/>
                      <a:latin typeface="+mn-lt"/>
                      <a:ea typeface="+mn-ea"/>
                      <a:cs typeface="+mn-cs"/>
                    </a:rPr>
                    <a:t>Adults, self-reported with Mild to Moderate anxiety (GAD-7 screening of 5-14) </a:t>
                  </a:r>
                  <a:endParaRPr lang="en-US" sz="1600" b="0"/>
                </a:p>
              </p:txBody>
            </p:sp>
          </p:grpSp>
          <p:grpSp>
            <p:nvGrpSpPr>
              <p:cNvPr id="12" name="Group 11">
                <a:extLst>
                  <a:ext uri="{FF2B5EF4-FFF2-40B4-BE49-F238E27FC236}">
                    <a16:creationId xmlns:a16="http://schemas.microsoft.com/office/drawing/2014/main" id="{24E5435B-0435-DEF9-63B7-0D0941F2FA3C}"/>
                  </a:ext>
                </a:extLst>
              </p:cNvPr>
              <p:cNvGrpSpPr/>
              <p:nvPr/>
            </p:nvGrpSpPr>
            <p:grpSpPr>
              <a:xfrm>
                <a:off x="6826674" y="2176191"/>
                <a:ext cx="2754398" cy="1413878"/>
                <a:chOff x="3699804" y="4209503"/>
                <a:chExt cx="2754398" cy="1374927"/>
              </a:xfrm>
            </p:grpSpPr>
            <p:sp>
              <p:nvSpPr>
                <p:cNvPr id="16" name="Rounded Rectangle 15">
                  <a:extLst>
                    <a:ext uri="{FF2B5EF4-FFF2-40B4-BE49-F238E27FC236}">
                      <a16:creationId xmlns:a16="http://schemas.microsoft.com/office/drawing/2014/main" id="{BE9F5897-A237-FE52-37FC-240F72B1DBA9}"/>
                    </a:ext>
                  </a:extLst>
                </p:cNvPr>
                <p:cNvSpPr/>
                <p:nvPr/>
              </p:nvSpPr>
              <p:spPr>
                <a:xfrm>
                  <a:off x="3699804" y="4209503"/>
                  <a:ext cx="2754398" cy="1374927"/>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7DC5E84-1642-A99F-835C-09776057B663}"/>
                    </a:ext>
                  </a:extLst>
                </p:cNvPr>
                <p:cNvSpPr txBox="1"/>
                <p:nvPr/>
              </p:nvSpPr>
              <p:spPr>
                <a:xfrm>
                  <a:off x="3765735" y="4490464"/>
                  <a:ext cx="2449058" cy="808104"/>
                </a:xfrm>
                <a:prstGeom prst="rect">
                  <a:avLst/>
                </a:prstGeom>
                <a:noFill/>
              </p:spPr>
              <p:txBody>
                <a:bodyPr wrap="square" lIns="91440" tIns="45720" rIns="91440" bIns="45720" anchor="t">
                  <a:spAutoFit/>
                </a:bodyPr>
                <a:lstStyle/>
                <a:p>
                  <a:r>
                    <a:rPr lang="en-US" sz="1600"/>
                    <a:t>1B CFU LP815 (n = 34)</a:t>
                  </a:r>
                  <a:endParaRPr lang="en-US">
                    <a:cs typeface="Arial" panose="020B0604020202020204"/>
                  </a:endParaRPr>
                </a:p>
                <a:p>
                  <a:r>
                    <a:rPr lang="en-US" sz="1600"/>
                    <a:t>5B CFU LP815 (n = 34)</a:t>
                  </a:r>
                  <a:endParaRPr lang="en-US" sz="1600">
                    <a:cs typeface="Arial"/>
                  </a:endParaRPr>
                </a:p>
                <a:p>
                  <a:r>
                    <a:rPr lang="en-US" sz="1600"/>
                    <a:t>Placebo (n = 34)</a:t>
                  </a:r>
                  <a:endParaRPr lang="en-US" sz="1600">
                    <a:cs typeface="Arial"/>
                  </a:endParaRPr>
                </a:p>
              </p:txBody>
            </p:sp>
          </p:grpSp>
          <p:grpSp>
            <p:nvGrpSpPr>
              <p:cNvPr id="13" name="Group 12">
                <a:extLst>
                  <a:ext uri="{FF2B5EF4-FFF2-40B4-BE49-F238E27FC236}">
                    <a16:creationId xmlns:a16="http://schemas.microsoft.com/office/drawing/2014/main" id="{BC2640B1-EABC-7D67-0B82-7D303A8BE5E5}"/>
                  </a:ext>
                </a:extLst>
              </p:cNvPr>
              <p:cNvGrpSpPr/>
              <p:nvPr/>
            </p:nvGrpSpPr>
            <p:grpSpPr>
              <a:xfrm>
                <a:off x="9659371" y="2184202"/>
                <a:ext cx="1101738" cy="1405866"/>
                <a:chOff x="3368978" y="5501898"/>
                <a:chExt cx="1954267" cy="1367136"/>
              </a:xfrm>
            </p:grpSpPr>
            <p:sp>
              <p:nvSpPr>
                <p:cNvPr id="14" name="Rounded Rectangle 13">
                  <a:extLst>
                    <a:ext uri="{FF2B5EF4-FFF2-40B4-BE49-F238E27FC236}">
                      <a16:creationId xmlns:a16="http://schemas.microsoft.com/office/drawing/2014/main" id="{078CE800-F516-BF0C-13C7-6F6DCD07623F}"/>
                    </a:ext>
                  </a:extLst>
                </p:cNvPr>
                <p:cNvSpPr/>
                <p:nvPr/>
              </p:nvSpPr>
              <p:spPr>
                <a:xfrm>
                  <a:off x="3368978" y="5501898"/>
                  <a:ext cx="1954267" cy="1367136"/>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4469D0-9C9C-A583-0174-5C949EDFE084}"/>
                    </a:ext>
                  </a:extLst>
                </p:cNvPr>
                <p:cNvSpPr txBox="1"/>
                <p:nvPr/>
              </p:nvSpPr>
              <p:spPr>
                <a:xfrm>
                  <a:off x="3471169" y="5614820"/>
                  <a:ext cx="1817478" cy="359157"/>
                </a:xfrm>
                <a:prstGeom prst="rect">
                  <a:avLst/>
                </a:prstGeom>
                <a:noFill/>
              </p:spPr>
              <p:txBody>
                <a:bodyPr wrap="square" lIns="91440" tIns="45720" rIns="91440" bIns="45720" anchor="t">
                  <a:spAutoFit/>
                </a:bodyPr>
                <a:lstStyle/>
                <a:p>
                  <a:r>
                    <a:rPr lang="en-US"/>
                    <a:t>USA</a:t>
                  </a:r>
                </a:p>
              </p:txBody>
            </p:sp>
          </p:grpSp>
        </p:grpSp>
        <p:sp>
          <p:nvSpPr>
            <p:cNvPr id="24" name="Rounded Rectangle 23">
              <a:extLst>
                <a:ext uri="{FF2B5EF4-FFF2-40B4-BE49-F238E27FC236}">
                  <a16:creationId xmlns:a16="http://schemas.microsoft.com/office/drawing/2014/main" id="{462E935D-120D-1340-FEEC-001DA44B020B}"/>
                </a:ext>
              </a:extLst>
            </p:cNvPr>
            <p:cNvSpPr/>
            <p:nvPr/>
          </p:nvSpPr>
          <p:spPr>
            <a:xfrm>
              <a:off x="671543" y="44730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DESIGN</a:t>
              </a:r>
            </a:p>
          </p:txBody>
        </p:sp>
        <p:sp>
          <p:nvSpPr>
            <p:cNvPr id="25" name="Rounded Rectangle 24">
              <a:extLst>
                <a:ext uri="{FF2B5EF4-FFF2-40B4-BE49-F238E27FC236}">
                  <a16:creationId xmlns:a16="http://schemas.microsoft.com/office/drawing/2014/main" id="{615F51C7-83AF-5B73-1062-D6FD5A154149}"/>
                </a:ext>
              </a:extLst>
            </p:cNvPr>
            <p:cNvSpPr/>
            <p:nvPr/>
          </p:nvSpPr>
          <p:spPr>
            <a:xfrm>
              <a:off x="2720108" y="4468418"/>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DURATION</a:t>
              </a:r>
            </a:p>
          </p:txBody>
        </p:sp>
        <p:sp>
          <p:nvSpPr>
            <p:cNvPr id="26" name="Rounded Rectangle 25">
              <a:extLst>
                <a:ext uri="{FF2B5EF4-FFF2-40B4-BE49-F238E27FC236}">
                  <a16:creationId xmlns:a16="http://schemas.microsoft.com/office/drawing/2014/main" id="{79136301-EEAA-EBE7-A312-2CED8788D909}"/>
                </a:ext>
              </a:extLst>
            </p:cNvPr>
            <p:cNvSpPr/>
            <p:nvPr/>
          </p:nvSpPr>
          <p:spPr>
            <a:xfrm>
              <a:off x="4751661" y="44470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SUBJECTS</a:t>
              </a:r>
            </a:p>
          </p:txBody>
        </p:sp>
        <p:sp>
          <p:nvSpPr>
            <p:cNvPr id="27" name="Rounded Rectangle 26">
              <a:extLst>
                <a:ext uri="{FF2B5EF4-FFF2-40B4-BE49-F238E27FC236}">
                  <a16:creationId xmlns:a16="http://schemas.microsoft.com/office/drawing/2014/main" id="{353EC584-F040-8F8A-F06D-864BDCF08F75}"/>
                </a:ext>
              </a:extLst>
            </p:cNvPr>
            <p:cNvSpPr/>
            <p:nvPr/>
          </p:nvSpPr>
          <p:spPr>
            <a:xfrm>
              <a:off x="7321283" y="44470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ARMS</a:t>
              </a:r>
            </a:p>
          </p:txBody>
        </p:sp>
        <p:sp>
          <p:nvSpPr>
            <p:cNvPr id="28" name="Rounded Rectangle 27">
              <a:extLst>
                <a:ext uri="{FF2B5EF4-FFF2-40B4-BE49-F238E27FC236}">
                  <a16:creationId xmlns:a16="http://schemas.microsoft.com/office/drawing/2014/main" id="{BB34BADF-A658-B804-D834-612F8122AAC0}"/>
                </a:ext>
              </a:extLst>
            </p:cNvPr>
            <p:cNvSpPr/>
            <p:nvPr/>
          </p:nvSpPr>
          <p:spPr>
            <a:xfrm>
              <a:off x="9344021" y="445019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SITE</a:t>
              </a:r>
            </a:p>
          </p:txBody>
        </p:sp>
      </p:grpSp>
      <p:sp>
        <p:nvSpPr>
          <p:cNvPr id="29" name="TextBox 28">
            <a:extLst>
              <a:ext uri="{FF2B5EF4-FFF2-40B4-BE49-F238E27FC236}">
                <a16:creationId xmlns:a16="http://schemas.microsoft.com/office/drawing/2014/main" id="{E193FF98-2E6F-5EF3-ABA4-0F167043189A}"/>
              </a:ext>
            </a:extLst>
          </p:cNvPr>
          <p:cNvSpPr txBox="1"/>
          <p:nvPr/>
        </p:nvSpPr>
        <p:spPr>
          <a:xfrm>
            <a:off x="251012" y="6492874"/>
            <a:ext cx="5941949" cy="338554"/>
          </a:xfrm>
          <a:prstGeom prst="rect">
            <a:avLst/>
          </a:prstGeom>
          <a:noFill/>
        </p:spPr>
        <p:txBody>
          <a:bodyPr wrap="square">
            <a:spAutoFit/>
          </a:bodyPr>
          <a:lstStyle/>
          <a:p>
            <a:r>
              <a:rPr lang="en-US" sz="800" i="0">
                <a:effectLst/>
                <a:latin typeface="Brill"/>
              </a:rPr>
              <a:t>Grant, A.D., </a:t>
            </a:r>
            <a:r>
              <a:rPr lang="en-US" sz="800">
                <a:latin typeface="Brill"/>
              </a:rPr>
              <a:t>et. al. </a:t>
            </a:r>
            <a:r>
              <a:rPr lang="en-US" sz="800" i="0">
                <a:effectLst/>
                <a:latin typeface="Brill"/>
              </a:rPr>
              <a:t>(2025). </a:t>
            </a:r>
            <a:r>
              <a:rPr lang="en-US" sz="800" i="1" err="1">
                <a:effectLst/>
                <a:latin typeface="Brill"/>
              </a:rPr>
              <a:t>Lactiplantibacillus</a:t>
            </a:r>
            <a:r>
              <a:rPr lang="en-US" sz="800" i="1">
                <a:effectLst/>
                <a:latin typeface="Brill"/>
              </a:rPr>
              <a:t> plantarum </a:t>
            </a:r>
            <a:r>
              <a:rPr lang="en-US" sz="800" i="0">
                <a:effectLst/>
                <a:latin typeface="Brill"/>
              </a:rPr>
              <a:t>Lp815 decreases anxiety in people with mild to moderate anxiety: a direct-to-consumer, </a:t>
            </a:r>
            <a:r>
              <a:rPr lang="en-US" sz="800" i="0" err="1">
                <a:effectLst/>
                <a:latin typeface="Brill"/>
              </a:rPr>
              <a:t>randomised</a:t>
            </a:r>
            <a:r>
              <a:rPr lang="en-US" sz="800" i="0">
                <a:effectLst/>
                <a:latin typeface="Brill"/>
              </a:rPr>
              <a:t>, double-blind, placebo-controlled study. </a:t>
            </a:r>
            <a:r>
              <a:rPr lang="en-US" sz="800" i="1">
                <a:effectLst/>
                <a:latin typeface="Brill"/>
              </a:rPr>
              <a:t>Beneficial Microbes</a:t>
            </a:r>
            <a:r>
              <a:rPr lang="en-US" sz="800" i="0">
                <a:effectLst/>
                <a:latin typeface="Brill"/>
              </a:rPr>
              <a:t> </a:t>
            </a:r>
            <a:r>
              <a:rPr lang="en-US" sz="800" i="0">
                <a:effectLst/>
                <a:latin typeface="Brill"/>
                <a:hlinkClick r:id="rId3">
                  <a:extLst>
                    <a:ext uri="{A12FA001-AC4F-418D-AE19-62706E023703}">
                      <ahyp:hlinkClr xmlns:ahyp="http://schemas.microsoft.com/office/drawing/2018/hyperlinkcolor" val="tx"/>
                    </a:ext>
                  </a:extLst>
                </a:hlinkClick>
              </a:rPr>
              <a:t>https://doi.org/10.1163/18762891-bja00073</a:t>
            </a:r>
            <a:endParaRPr lang="en-US" sz="800"/>
          </a:p>
        </p:txBody>
      </p:sp>
    </p:spTree>
    <p:extLst>
      <p:ext uri="{BB962C8B-B14F-4D97-AF65-F5344CB8AC3E}">
        <p14:creationId xmlns:p14="http://schemas.microsoft.com/office/powerpoint/2010/main" val="3214483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AC260-6FC6-99DE-F023-CF27B5F46C48}"/>
              </a:ext>
            </a:extLst>
          </p:cNvPr>
          <p:cNvSpPr>
            <a:spLocks noGrp="1"/>
          </p:cNvSpPr>
          <p:nvPr>
            <p:ph type="title"/>
          </p:nvPr>
        </p:nvSpPr>
        <p:spPr>
          <a:xfrm>
            <a:off x="428314" y="4029056"/>
            <a:ext cx="3293454" cy="1354499"/>
          </a:xfrm>
        </p:spPr>
        <p:txBody>
          <a:bodyPr vert="horz" lIns="91440" tIns="45720" rIns="91440" bIns="45720" rtlCol="0" anchor="ctr">
            <a:noAutofit/>
          </a:bodyPr>
          <a:lstStyle/>
          <a:p>
            <a:r>
              <a:rPr lang="en-US" sz="3200">
                <a:solidFill>
                  <a:schemeClr val="bg1"/>
                </a:solidFill>
                <a:latin typeface="Arial"/>
                <a:cs typeface="Arial"/>
              </a:rPr>
              <a:t>Stress/Mood</a:t>
            </a:r>
            <a:br>
              <a:rPr lang="en-US" sz="3200">
                <a:solidFill>
                  <a:schemeClr val="bg1"/>
                </a:solidFill>
                <a:latin typeface="Arial"/>
                <a:cs typeface="Arial"/>
              </a:rPr>
            </a:br>
            <a:r>
              <a:rPr lang="en-US" sz="3200">
                <a:solidFill>
                  <a:schemeClr val="bg1"/>
                </a:solidFill>
                <a:latin typeface="Arial"/>
                <a:cs typeface="Arial"/>
              </a:rPr>
              <a:t>Study Population</a:t>
            </a:r>
            <a:endParaRPr lang="en-US" sz="2800">
              <a:latin typeface="Arial"/>
              <a:cs typeface="Arial"/>
            </a:endParaRPr>
          </a:p>
        </p:txBody>
      </p:sp>
      <p:sp>
        <p:nvSpPr>
          <p:cNvPr id="3" name="Content Placeholder 2">
            <a:extLst>
              <a:ext uri="{FF2B5EF4-FFF2-40B4-BE49-F238E27FC236}">
                <a16:creationId xmlns:a16="http://schemas.microsoft.com/office/drawing/2014/main" id="{1349CBE2-1204-FD8C-1CEE-3E84CB78915E}"/>
              </a:ext>
            </a:extLst>
          </p:cNvPr>
          <p:cNvSpPr>
            <a:spLocks noGrp="1"/>
          </p:cNvSpPr>
          <p:nvPr>
            <p:ph idx="1"/>
          </p:nvPr>
        </p:nvSpPr>
        <p:spPr>
          <a:xfrm>
            <a:off x="4465456" y="990391"/>
            <a:ext cx="7314201" cy="6077329"/>
          </a:xfrm>
        </p:spPr>
        <p:txBody>
          <a:bodyPr vert="horz" lIns="91440" tIns="45720" rIns="91440" bIns="45720" rtlCol="0" anchor="t">
            <a:normAutofit/>
          </a:bodyPr>
          <a:lstStyle/>
          <a:p>
            <a:pPr>
              <a:spcAft>
                <a:spcPts val="600"/>
              </a:spcAft>
            </a:pPr>
            <a:r>
              <a:rPr lang="en-US" sz="2400" b="1">
                <a:latin typeface="Arial"/>
                <a:cs typeface="Arial"/>
              </a:rPr>
              <a:t>Study population: </a:t>
            </a:r>
            <a:r>
              <a:rPr lang="en-US" sz="2400">
                <a:solidFill>
                  <a:schemeClr val="dk1"/>
                </a:solidFill>
                <a:latin typeface="+mn-lt"/>
                <a:cs typeface="+mn-cs"/>
              </a:rPr>
              <a:t>a</a:t>
            </a:r>
            <a:r>
              <a:rPr lang="en-US" sz="2400" b="0" kern="1200">
                <a:solidFill>
                  <a:schemeClr val="dk1"/>
                </a:solidFill>
                <a:effectLst/>
                <a:latin typeface="+mn-lt"/>
                <a:ea typeface="+mn-ea"/>
                <a:cs typeface="+mn-cs"/>
              </a:rPr>
              <a:t>dults, self-reported with </a:t>
            </a:r>
            <a:r>
              <a:rPr lang="en-US" sz="2400">
                <a:solidFill>
                  <a:schemeClr val="dk1"/>
                </a:solidFill>
                <a:latin typeface="+mn-lt"/>
                <a:cs typeface="+mn-cs"/>
              </a:rPr>
              <a:t>'Mild</a:t>
            </a:r>
            <a:r>
              <a:rPr lang="en-US" sz="2400" b="0" kern="1200">
                <a:solidFill>
                  <a:schemeClr val="dk1"/>
                </a:solidFill>
                <a:effectLst/>
                <a:latin typeface="+mn-lt"/>
                <a:ea typeface="+mn-ea"/>
                <a:cs typeface="+mn-cs"/>
              </a:rPr>
              <a:t> to Moderate</a:t>
            </a:r>
            <a:r>
              <a:rPr lang="en-US" sz="2400">
                <a:solidFill>
                  <a:schemeClr val="dk1"/>
                </a:solidFill>
                <a:latin typeface="+mn-lt"/>
                <a:cs typeface="+mn-cs"/>
              </a:rPr>
              <a:t>'</a:t>
            </a:r>
            <a:r>
              <a:rPr lang="en-US" sz="2400" b="0" kern="1200">
                <a:solidFill>
                  <a:schemeClr val="dk1"/>
                </a:solidFill>
                <a:effectLst/>
                <a:latin typeface="+mn-lt"/>
                <a:ea typeface="+mn-ea"/>
                <a:cs typeface="+mn-cs"/>
              </a:rPr>
              <a:t> anxiety (GAD-7 screening of 5-14) </a:t>
            </a:r>
            <a:endParaRPr lang="en-US" sz="2400">
              <a:solidFill>
                <a:schemeClr val="dk1"/>
              </a:solidFill>
            </a:endParaRPr>
          </a:p>
          <a:p>
            <a:pPr>
              <a:lnSpc>
                <a:spcPct val="200000"/>
              </a:lnSpc>
            </a:pPr>
            <a:r>
              <a:rPr lang="en-US" sz="2400" b="1">
                <a:latin typeface="Arial"/>
                <a:cs typeface="Arial"/>
              </a:rPr>
              <a:t>83 individuals completed the trial </a:t>
            </a:r>
          </a:p>
          <a:p>
            <a:pPr lvl="1"/>
            <a:r>
              <a:rPr lang="en-US">
                <a:latin typeface="Arial"/>
                <a:cs typeface="Arial"/>
              </a:rPr>
              <a:t>63% female</a:t>
            </a:r>
          </a:p>
          <a:p>
            <a:pPr lvl="1"/>
            <a:r>
              <a:rPr lang="en-US">
                <a:latin typeface="Arial"/>
                <a:cs typeface="Arial"/>
              </a:rPr>
              <a:t>37% male</a:t>
            </a:r>
          </a:p>
          <a:p>
            <a:pPr>
              <a:lnSpc>
                <a:spcPct val="200000"/>
              </a:lnSpc>
            </a:pPr>
            <a:r>
              <a:rPr lang="en-US" sz="2400" b="1">
                <a:latin typeface="Arial"/>
                <a:cs typeface="Arial"/>
              </a:rPr>
              <a:t>GAD-7 Questionnaire Categories:</a:t>
            </a:r>
          </a:p>
          <a:p>
            <a:pPr marL="742950" lvl="1" indent="-285750">
              <a:buFont typeface="Arial"/>
              <a:buChar char="•"/>
            </a:pPr>
            <a:r>
              <a:rPr lang="en-US" b="1">
                <a:solidFill>
                  <a:srgbClr val="1E8197"/>
                </a:solidFill>
                <a:latin typeface="Arial"/>
                <a:ea typeface="+mn-lt"/>
                <a:cs typeface="+mn-lt"/>
                <a:sym typeface="Calibri"/>
              </a:rPr>
              <a:t>0–4: </a:t>
            </a:r>
            <a:r>
              <a:rPr lang="en-US">
                <a:solidFill>
                  <a:srgbClr val="1E8197"/>
                </a:solidFill>
                <a:latin typeface="Arial"/>
                <a:ea typeface="+mn-lt"/>
                <a:cs typeface="+mn-lt"/>
                <a:sym typeface="Calibri"/>
              </a:rPr>
              <a:t>minimal anxiety </a:t>
            </a:r>
            <a:endParaRPr lang="en-US">
              <a:solidFill>
                <a:srgbClr val="14788C"/>
              </a:solidFill>
              <a:latin typeface="Arial"/>
              <a:ea typeface="+mn-lt"/>
              <a:cs typeface="+mn-lt"/>
            </a:endParaRPr>
          </a:p>
          <a:p>
            <a:pPr marL="742950" lvl="1" indent="-285750">
              <a:buFont typeface="Arial"/>
              <a:buChar char="•"/>
            </a:pPr>
            <a:r>
              <a:rPr lang="en-US" b="1">
                <a:solidFill>
                  <a:srgbClr val="1E8197"/>
                </a:solidFill>
                <a:latin typeface="Arial"/>
                <a:ea typeface="+mn-lt"/>
                <a:cs typeface="+mn-lt"/>
                <a:sym typeface="Calibri"/>
              </a:rPr>
              <a:t>5–9: </a:t>
            </a:r>
            <a:r>
              <a:rPr lang="en-US">
                <a:solidFill>
                  <a:srgbClr val="1E8197"/>
                </a:solidFill>
                <a:latin typeface="Arial"/>
                <a:ea typeface="+mn-lt"/>
                <a:cs typeface="+mn-lt"/>
                <a:sym typeface="Calibri"/>
              </a:rPr>
              <a:t>mild anxiety </a:t>
            </a:r>
            <a:endParaRPr lang="en-US">
              <a:solidFill>
                <a:srgbClr val="14788C"/>
              </a:solidFill>
              <a:latin typeface="Arial"/>
              <a:ea typeface="+mn-lt"/>
              <a:cs typeface="+mn-lt"/>
            </a:endParaRPr>
          </a:p>
          <a:p>
            <a:pPr marL="742950" lvl="1" indent="-285750">
              <a:buFont typeface="Arial"/>
              <a:buChar char="•"/>
            </a:pPr>
            <a:r>
              <a:rPr lang="en-US" b="1">
                <a:solidFill>
                  <a:srgbClr val="1E8197"/>
                </a:solidFill>
                <a:latin typeface="Arial"/>
                <a:ea typeface="+mn-lt"/>
                <a:cs typeface="+mn-lt"/>
                <a:sym typeface="Calibri"/>
              </a:rPr>
              <a:t>10–14:</a:t>
            </a:r>
            <a:r>
              <a:rPr lang="en-US">
                <a:solidFill>
                  <a:srgbClr val="1E8197"/>
                </a:solidFill>
                <a:latin typeface="Arial"/>
                <a:ea typeface="+mn-lt"/>
                <a:cs typeface="+mn-lt"/>
                <a:sym typeface="Calibri"/>
              </a:rPr>
              <a:t> moderate anxiety </a:t>
            </a:r>
            <a:endParaRPr lang="en-US">
              <a:solidFill>
                <a:srgbClr val="14788C"/>
              </a:solidFill>
              <a:latin typeface="Arial"/>
              <a:ea typeface="+mn-lt"/>
              <a:cs typeface="+mn-lt"/>
            </a:endParaRPr>
          </a:p>
          <a:p>
            <a:pPr marL="742950" lvl="1" indent="-285750">
              <a:buFont typeface="Arial"/>
              <a:buChar char="•"/>
            </a:pPr>
            <a:r>
              <a:rPr lang="en-US" b="1">
                <a:solidFill>
                  <a:srgbClr val="1E8197"/>
                </a:solidFill>
                <a:latin typeface="Arial"/>
                <a:ea typeface="+mn-lt"/>
                <a:cs typeface="+mn-lt"/>
                <a:sym typeface="Calibri"/>
              </a:rPr>
              <a:t>15–21:</a:t>
            </a:r>
            <a:r>
              <a:rPr lang="en-US">
                <a:solidFill>
                  <a:srgbClr val="1E8197"/>
                </a:solidFill>
                <a:latin typeface="Arial"/>
                <a:ea typeface="+mn-lt"/>
                <a:cs typeface="+mn-lt"/>
                <a:sym typeface="Calibri"/>
              </a:rPr>
              <a:t> severe anxiety</a:t>
            </a:r>
            <a:endParaRPr lang="en-US">
              <a:latin typeface="Arial"/>
              <a:cs typeface="Arial"/>
            </a:endParaRPr>
          </a:p>
          <a:p>
            <a:endParaRPr lang="en-US" sz="2400" b="1">
              <a:latin typeface="Arial"/>
              <a:cs typeface="Arial"/>
            </a:endParaRPr>
          </a:p>
          <a:p>
            <a:endParaRPr lang="en-US" sz="2400"/>
          </a:p>
        </p:txBody>
      </p:sp>
      <p:cxnSp>
        <p:nvCxnSpPr>
          <p:cNvPr id="6" name="Straight Connector 5">
            <a:extLst>
              <a:ext uri="{FF2B5EF4-FFF2-40B4-BE49-F238E27FC236}">
                <a16:creationId xmlns:a16="http://schemas.microsoft.com/office/drawing/2014/main" id="{D30308F4-76DD-E964-D7DD-9C355F268575}"/>
              </a:ext>
            </a:extLst>
          </p:cNvPr>
          <p:cNvCxnSpPr>
            <a:cxnSpLocks/>
          </p:cNvCxnSpPr>
          <p:nvPr/>
        </p:nvCxnSpPr>
        <p:spPr>
          <a:xfrm>
            <a:off x="303115" y="3830797"/>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C5F6B17-7752-F668-1904-8316F02D4C44}"/>
              </a:ext>
            </a:extLst>
          </p:cNvPr>
          <p:cNvCxnSpPr>
            <a:cxnSpLocks/>
          </p:cNvCxnSpPr>
          <p:nvPr/>
        </p:nvCxnSpPr>
        <p:spPr>
          <a:xfrm>
            <a:off x="303115" y="5594171"/>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erson with a light on their head&#10;&#10;Description automatically generated">
            <a:extLst>
              <a:ext uri="{FF2B5EF4-FFF2-40B4-BE49-F238E27FC236}">
                <a16:creationId xmlns:a16="http://schemas.microsoft.com/office/drawing/2014/main" id="{EBFDC9E2-9C71-9121-6555-25DF85917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258" y="598093"/>
            <a:ext cx="2822294" cy="2822294"/>
          </a:xfrm>
          <a:prstGeom prst="rect">
            <a:avLst/>
          </a:prstGeom>
        </p:spPr>
      </p:pic>
      <p:sp>
        <p:nvSpPr>
          <p:cNvPr id="10" name="Slide Number Placeholder 15">
            <a:extLst>
              <a:ext uri="{FF2B5EF4-FFF2-40B4-BE49-F238E27FC236}">
                <a16:creationId xmlns:a16="http://schemas.microsoft.com/office/drawing/2014/main" id="{C03207BB-013B-73EA-891E-C8A5914ACBDC}"/>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49</a:t>
            </a:fld>
            <a:endParaRPr lang="en-US">
              <a:solidFill>
                <a:schemeClr val="tx1"/>
              </a:solidFill>
            </a:endParaRPr>
          </a:p>
        </p:txBody>
      </p:sp>
      <p:cxnSp>
        <p:nvCxnSpPr>
          <p:cNvPr id="4" name="Straight Connector 3">
            <a:extLst>
              <a:ext uri="{FF2B5EF4-FFF2-40B4-BE49-F238E27FC236}">
                <a16:creationId xmlns:a16="http://schemas.microsoft.com/office/drawing/2014/main" id="{57291EDA-9569-A0D0-CD41-2EE63D6EF7C8}"/>
              </a:ext>
            </a:extLst>
          </p:cNvPr>
          <p:cNvCxnSpPr>
            <a:cxnSpLocks/>
          </p:cNvCxnSpPr>
          <p:nvPr/>
        </p:nvCxnSpPr>
        <p:spPr>
          <a:xfrm>
            <a:off x="303114" y="5593335"/>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421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295214" y="2536248"/>
            <a:ext cx="6589789" cy="3045558"/>
          </a:xfrm>
        </p:spPr>
        <p:txBody>
          <a:bodyPr>
            <a:normAutofit/>
          </a:bodyPr>
          <a:lstStyle/>
          <a:p>
            <a:r>
              <a:rPr lang="en-US" sz="6600">
                <a:solidFill>
                  <a:srgbClr val="15788D"/>
                </a:solidFill>
                <a:latin typeface="Arial"/>
                <a:cs typeface="Arial"/>
              </a:rPr>
              <a:t>Keystone Postbiotic</a:t>
            </a:r>
            <a:r>
              <a:rPr lang="en-US" sz="4800" baseline="30000">
                <a:solidFill>
                  <a:srgbClr val="15788D"/>
                </a:solidFill>
                <a:latin typeface="Arial"/>
                <a:cs typeface="Arial"/>
              </a:rPr>
              <a:t>®</a:t>
            </a:r>
            <a:endParaRPr lang="en-US" sz="6600" baseline="30000">
              <a:solidFill>
                <a:srgbClr val="15788D"/>
              </a:solidFill>
            </a:endParaRPr>
          </a:p>
        </p:txBody>
      </p:sp>
      <p:sp>
        <p:nvSpPr>
          <p:cNvPr id="3" name="Text Placeholder 2">
            <a:extLst>
              <a:ext uri="{FF2B5EF4-FFF2-40B4-BE49-F238E27FC236}">
                <a16:creationId xmlns:a16="http://schemas.microsoft.com/office/drawing/2014/main" id="{29B93083-66B2-00E9-C391-1B005818EE82}"/>
              </a:ext>
            </a:extLst>
          </p:cNvPr>
          <p:cNvSpPr>
            <a:spLocks noGrp="1"/>
          </p:cNvSpPr>
          <p:nvPr>
            <p:ph type="body" idx="1"/>
          </p:nvPr>
        </p:nvSpPr>
        <p:spPr>
          <a:xfrm>
            <a:off x="295214" y="5581806"/>
            <a:ext cx="12243644" cy="1953487"/>
          </a:xfrm>
        </p:spPr>
        <p:txBody>
          <a:bodyPr vert="horz" lIns="91440" tIns="45720" rIns="91440" bIns="45720" rtlCol="0" anchor="t">
            <a:normAutofit/>
          </a:bodyPr>
          <a:lstStyle/>
          <a:p>
            <a:r>
              <a:rPr lang="en-US" sz="2800" dirty="0">
                <a:solidFill>
                  <a:srgbClr val="15788D"/>
                </a:solidFill>
                <a:latin typeface="Arial"/>
                <a:cs typeface="Arial"/>
              </a:rPr>
              <a:t>for foundational gut microbiome health</a:t>
            </a:r>
            <a:endParaRPr lang="en-US" sz="2800" dirty="0">
              <a:solidFill>
                <a:srgbClr val="15788D"/>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cxnSp>
        <p:nvCxnSpPr>
          <p:cNvPr id="27" name="Straight Connector 26">
            <a:extLst>
              <a:ext uri="{FF2B5EF4-FFF2-40B4-BE49-F238E27FC236}">
                <a16:creationId xmlns:a16="http://schemas.microsoft.com/office/drawing/2014/main" id="{E228A15F-157C-44AE-2BF4-9042CA43518E}"/>
              </a:ext>
            </a:extLst>
          </p:cNvPr>
          <p:cNvCxnSpPr>
            <a:cxnSpLocks/>
          </p:cNvCxnSpPr>
          <p:nvPr/>
        </p:nvCxnSpPr>
        <p:spPr>
          <a:xfrm>
            <a:off x="219014" y="3936153"/>
            <a:ext cx="0" cy="1416206"/>
          </a:xfrm>
          <a:prstGeom prst="line">
            <a:avLst/>
          </a:prstGeom>
          <a:ln w="12700">
            <a:solidFill>
              <a:srgbClr val="B7D8FF"/>
            </a:solidFill>
          </a:ln>
        </p:spPr>
        <p:style>
          <a:lnRef idx="1">
            <a:schemeClr val="dk1"/>
          </a:lnRef>
          <a:fillRef idx="0">
            <a:schemeClr val="dk1"/>
          </a:fillRef>
          <a:effectRef idx="0">
            <a:schemeClr val="dk1"/>
          </a:effectRef>
          <a:fontRef idx="minor">
            <a:schemeClr val="tx1"/>
          </a:fontRef>
        </p:style>
      </p:cxnSp>
      <p:pic>
        <p:nvPicPr>
          <p:cNvPr id="32" name="Picture 31"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14D108A0-02E8-22B1-A55F-EC65566CF749}"/>
              </a:ext>
            </a:extLst>
          </p:cNvPr>
          <p:cNvPicPr>
            <a:picLocks noChangeAspect="1"/>
          </p:cNvPicPr>
          <p:nvPr/>
        </p:nvPicPr>
        <p:blipFill>
          <a:blip r:embed="rId2"/>
          <a:srcRect t="19185" r="16728"/>
          <a:stretch/>
        </p:blipFill>
        <p:spPr>
          <a:xfrm>
            <a:off x="5751493" y="0"/>
            <a:ext cx="6627543" cy="6431946"/>
          </a:xfrm>
          <a:prstGeom prst="rect">
            <a:avLst/>
          </a:prstGeom>
        </p:spPr>
      </p:pic>
    </p:spTree>
    <p:extLst>
      <p:ext uri="{BB962C8B-B14F-4D97-AF65-F5344CB8AC3E}">
        <p14:creationId xmlns:p14="http://schemas.microsoft.com/office/powerpoint/2010/main" val="1889462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6514FE-0C1C-95BD-10F8-A96BB6CF536D}"/>
              </a:ext>
            </a:extLst>
          </p:cNvPr>
          <p:cNvSpPr/>
          <p:nvPr/>
        </p:nvSpPr>
        <p:spPr>
          <a:xfrm>
            <a:off x="0" y="0"/>
            <a:ext cx="7066575" cy="6172200"/>
          </a:xfrm>
          <a:prstGeom prst="rect">
            <a:avLst/>
          </a:prstGeom>
          <a:solidFill>
            <a:srgbClr val="137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2ACA44-E16B-1D8F-3C14-8558ACFD261A}"/>
              </a:ext>
            </a:extLst>
          </p:cNvPr>
          <p:cNvSpPr>
            <a:spLocks noGrp="1"/>
          </p:cNvSpPr>
          <p:nvPr>
            <p:ph type="title" idx="4294967295"/>
          </p:nvPr>
        </p:nvSpPr>
        <p:spPr>
          <a:xfrm>
            <a:off x="241300" y="342316"/>
            <a:ext cx="6682180" cy="1956384"/>
          </a:xfrm>
        </p:spPr>
        <p:txBody>
          <a:bodyPr>
            <a:noAutofit/>
          </a:bodyPr>
          <a:lstStyle/>
          <a:p>
            <a:r>
              <a:rPr lang="en-US" sz="2000" dirty="0">
                <a:solidFill>
                  <a:schemeClr val="bg1"/>
                </a:solidFill>
                <a:latin typeface="Arial"/>
                <a:cs typeface="Arial"/>
              </a:rPr>
              <a:t>Stress reduction upon taking LP815 may begin as early as 2 weeks, and reaches significance at 4 weeks.</a:t>
            </a:r>
            <a:br>
              <a:rPr lang="en-US" sz="2000" dirty="0">
                <a:latin typeface="Arial"/>
                <a:cs typeface="Arial"/>
              </a:rPr>
            </a:br>
            <a:br>
              <a:rPr lang="en-US" sz="2000" dirty="0">
                <a:latin typeface="Arial"/>
                <a:cs typeface="Arial"/>
              </a:rPr>
            </a:br>
            <a:r>
              <a:rPr lang="en-US" sz="2000" b="1" dirty="0">
                <a:solidFill>
                  <a:schemeClr val="bg1"/>
                </a:solidFill>
                <a:latin typeface="Arial"/>
                <a:cs typeface="Arial"/>
              </a:rPr>
              <a:t>68%</a:t>
            </a:r>
            <a:r>
              <a:rPr lang="en-US" sz="2000" dirty="0">
                <a:solidFill>
                  <a:schemeClr val="bg1"/>
                </a:solidFill>
                <a:latin typeface="Arial"/>
                <a:cs typeface="Arial"/>
              </a:rPr>
              <a:t> of the 5 billion CFU cohort GAD score improved at week 6 vs. 2</a:t>
            </a:r>
            <a:r>
              <a:rPr lang="en-US" sz="2000" b="1" dirty="0">
                <a:solidFill>
                  <a:schemeClr val="bg1"/>
                </a:solidFill>
                <a:latin typeface="Arial"/>
                <a:cs typeface="Arial"/>
              </a:rPr>
              <a:t>6% </a:t>
            </a:r>
            <a:r>
              <a:rPr lang="en-US" sz="2000" dirty="0">
                <a:solidFill>
                  <a:schemeClr val="bg1"/>
                </a:solidFill>
                <a:latin typeface="Arial"/>
                <a:cs typeface="Arial"/>
              </a:rPr>
              <a:t>of the placebo cohort (p&lt;0.05).</a:t>
            </a:r>
            <a:endParaRPr lang="en-US" sz="2800" dirty="0">
              <a:solidFill>
                <a:schemeClr val="bg1"/>
              </a:solidFill>
              <a:latin typeface="Arial"/>
              <a:cs typeface="Arial"/>
            </a:endParaRPr>
          </a:p>
        </p:txBody>
      </p:sp>
      <p:pic>
        <p:nvPicPr>
          <p:cNvPr id="4" name="Content Placeholder 3">
            <a:extLst>
              <a:ext uri="{FF2B5EF4-FFF2-40B4-BE49-F238E27FC236}">
                <a16:creationId xmlns:a16="http://schemas.microsoft.com/office/drawing/2014/main" id="{60BD4604-7854-A135-52F2-E45AA21356BF}"/>
              </a:ext>
            </a:extLst>
          </p:cNvPr>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a:stretch/>
        </p:blipFill>
        <p:spPr>
          <a:xfrm>
            <a:off x="7352692" y="700374"/>
            <a:ext cx="4250159" cy="4763254"/>
          </a:xfrm>
          <a:prstGeom prst="rect">
            <a:avLst/>
          </a:prstGeom>
        </p:spPr>
      </p:pic>
      <p:sp>
        <p:nvSpPr>
          <p:cNvPr id="9" name="Rounded Rectangle 8">
            <a:extLst>
              <a:ext uri="{FF2B5EF4-FFF2-40B4-BE49-F238E27FC236}">
                <a16:creationId xmlns:a16="http://schemas.microsoft.com/office/drawing/2014/main" id="{E4668C1F-D692-8180-7E7C-82012D181662}"/>
              </a:ext>
            </a:extLst>
          </p:cNvPr>
          <p:cNvSpPr/>
          <p:nvPr/>
        </p:nvSpPr>
        <p:spPr>
          <a:xfrm>
            <a:off x="241300" y="2298700"/>
            <a:ext cx="6362701" cy="3060700"/>
          </a:xfrm>
          <a:prstGeom prst="roundRect">
            <a:avLst>
              <a:gd name="adj" fmla="val 6031"/>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E25398-F653-E136-C2F7-F929EC5D8D6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1745" y="2410348"/>
            <a:ext cx="6040274" cy="2852928"/>
          </a:xfrm>
          <a:prstGeom prst="rect">
            <a:avLst/>
          </a:prstGeom>
          <a:effectLst/>
        </p:spPr>
      </p:pic>
      <p:sp>
        <p:nvSpPr>
          <p:cNvPr id="6" name="TextBox 5">
            <a:extLst>
              <a:ext uri="{FF2B5EF4-FFF2-40B4-BE49-F238E27FC236}">
                <a16:creationId xmlns:a16="http://schemas.microsoft.com/office/drawing/2014/main" id="{3A94537F-FEB1-EB48-51AE-E1845B9FD501}"/>
              </a:ext>
            </a:extLst>
          </p:cNvPr>
          <p:cNvSpPr txBox="1"/>
          <p:nvPr/>
        </p:nvSpPr>
        <p:spPr>
          <a:xfrm>
            <a:off x="7352692" y="5463628"/>
            <a:ext cx="4868823" cy="646331"/>
          </a:xfrm>
          <a:prstGeom prst="rect">
            <a:avLst/>
          </a:prstGeom>
          <a:noFill/>
        </p:spPr>
        <p:txBody>
          <a:bodyPr wrap="square" lIns="91440" tIns="45720" rIns="91440" bIns="45720" rtlCol="0" anchor="t">
            <a:spAutoFit/>
          </a:bodyPr>
          <a:lstStyle/>
          <a:p>
            <a:r>
              <a:rPr lang="en-US"/>
              <a:t>GAD-7 Score is </a:t>
            </a:r>
            <a:r>
              <a:rPr lang="en-US" b="1"/>
              <a:t>reduced</a:t>
            </a:r>
            <a:r>
              <a:rPr lang="en-US"/>
              <a:t> at </a:t>
            </a:r>
            <a:r>
              <a:rPr lang="en-US" b="1"/>
              <a:t>5 Billion CFU </a:t>
            </a:r>
            <a:r>
              <a:rPr lang="en-US"/>
              <a:t>by weeks 4 and 6 compared to </a:t>
            </a:r>
            <a:r>
              <a:rPr lang="en-US" b="1"/>
              <a:t>placebo. </a:t>
            </a:r>
          </a:p>
        </p:txBody>
      </p:sp>
      <p:sp>
        <p:nvSpPr>
          <p:cNvPr id="10" name="Slide Number Placeholder 15">
            <a:extLst>
              <a:ext uri="{FF2B5EF4-FFF2-40B4-BE49-F238E27FC236}">
                <a16:creationId xmlns:a16="http://schemas.microsoft.com/office/drawing/2014/main" id="{992BB59D-5EF2-ED89-F2A5-0BACA5AFF833}"/>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50</a:t>
            </a:fld>
            <a:endParaRPr lang="en-US">
              <a:solidFill>
                <a:schemeClr val="tx1"/>
              </a:solidFill>
            </a:endParaRPr>
          </a:p>
        </p:txBody>
      </p:sp>
      <p:sp>
        <p:nvSpPr>
          <p:cNvPr id="3" name="TextBox 2">
            <a:extLst>
              <a:ext uri="{FF2B5EF4-FFF2-40B4-BE49-F238E27FC236}">
                <a16:creationId xmlns:a16="http://schemas.microsoft.com/office/drawing/2014/main" id="{9B4AAF34-B0E7-89F3-0646-F6C69B653981}"/>
              </a:ext>
            </a:extLst>
          </p:cNvPr>
          <p:cNvSpPr txBox="1"/>
          <p:nvPr/>
        </p:nvSpPr>
        <p:spPr>
          <a:xfrm>
            <a:off x="10640785" y="408214"/>
            <a:ext cx="11194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P = 0.02, Week 6</a:t>
            </a:r>
          </a:p>
        </p:txBody>
      </p:sp>
    </p:spTree>
    <p:extLst>
      <p:ext uri="{BB962C8B-B14F-4D97-AF65-F5344CB8AC3E}">
        <p14:creationId xmlns:p14="http://schemas.microsoft.com/office/powerpoint/2010/main" val="1103092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C1532E-3B6B-9558-7730-550FE63436C5}"/>
              </a:ext>
            </a:extLst>
          </p:cNvPr>
          <p:cNvSpPr/>
          <p:nvPr/>
        </p:nvSpPr>
        <p:spPr>
          <a:xfrm>
            <a:off x="-1" y="0"/>
            <a:ext cx="7066575" cy="6165130"/>
          </a:xfrm>
          <a:prstGeom prst="rect">
            <a:avLst/>
          </a:prstGeom>
          <a:solidFill>
            <a:srgbClr val="137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aph of a comparison of a number of groups&#10;&#10;Description automatically generated with medium confidence">
            <a:extLst>
              <a:ext uri="{FF2B5EF4-FFF2-40B4-BE49-F238E27FC236}">
                <a16:creationId xmlns:a16="http://schemas.microsoft.com/office/drawing/2014/main" id="{177CAD85-BFD0-FB5F-4C46-FA1697EFC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6927" y="875166"/>
            <a:ext cx="4683063" cy="2623010"/>
          </a:xfrm>
          <a:prstGeom prst="rect">
            <a:avLst/>
          </a:prstGeom>
        </p:spPr>
      </p:pic>
      <p:sp>
        <p:nvSpPr>
          <p:cNvPr id="2" name="Title 1">
            <a:extLst>
              <a:ext uri="{FF2B5EF4-FFF2-40B4-BE49-F238E27FC236}">
                <a16:creationId xmlns:a16="http://schemas.microsoft.com/office/drawing/2014/main" id="{B72ACA44-E16B-1D8F-3C14-8558ACFD261A}"/>
              </a:ext>
            </a:extLst>
          </p:cNvPr>
          <p:cNvSpPr>
            <a:spLocks noGrp="1"/>
          </p:cNvSpPr>
          <p:nvPr>
            <p:ph type="title" idx="4294967295"/>
          </p:nvPr>
        </p:nvSpPr>
        <p:spPr>
          <a:xfrm>
            <a:off x="450514" y="988560"/>
            <a:ext cx="6207696" cy="1025056"/>
          </a:xfrm>
        </p:spPr>
        <p:txBody>
          <a:bodyPr>
            <a:noAutofit/>
          </a:bodyPr>
          <a:lstStyle/>
          <a:p>
            <a:r>
              <a:rPr lang="en-US" sz="2000" dirty="0">
                <a:solidFill>
                  <a:schemeClr val="bg1"/>
                </a:solidFill>
                <a:latin typeface="Arial"/>
                <a:cs typeface="Arial"/>
              </a:rPr>
              <a:t>LP815 significantly </a:t>
            </a:r>
            <a:r>
              <a:rPr lang="en-US" sz="2000" b="1" dirty="0">
                <a:solidFill>
                  <a:schemeClr val="bg1"/>
                </a:solidFill>
                <a:latin typeface="Arial"/>
                <a:cs typeface="Arial"/>
              </a:rPr>
              <a:t>reduced irritability and annoyance </a:t>
            </a:r>
            <a:r>
              <a:rPr lang="en-US" sz="2000" dirty="0">
                <a:solidFill>
                  <a:schemeClr val="bg1"/>
                </a:solidFill>
                <a:latin typeface="Arial"/>
                <a:cs typeface="Arial"/>
              </a:rPr>
              <a:t>in the GAD-7 screening (p=0.04 at week 4 and p=0.1 at week 6).  </a:t>
            </a:r>
            <a:br>
              <a:rPr lang="en-US" sz="2800" dirty="0"/>
            </a:br>
            <a:br>
              <a:rPr lang="en-US" sz="2800" dirty="0">
                <a:latin typeface="+mn-lt"/>
                <a:cs typeface="Arial"/>
              </a:rPr>
            </a:br>
            <a:endParaRPr lang="en-US" sz="2800" b="1" dirty="0">
              <a:solidFill>
                <a:schemeClr val="bg1"/>
              </a:solidFill>
              <a:latin typeface="+mn-lt"/>
              <a:cs typeface="Arial"/>
            </a:endParaRPr>
          </a:p>
        </p:txBody>
      </p:sp>
      <p:sp>
        <p:nvSpPr>
          <p:cNvPr id="9" name="Rounded Rectangle 8">
            <a:extLst>
              <a:ext uri="{FF2B5EF4-FFF2-40B4-BE49-F238E27FC236}">
                <a16:creationId xmlns:a16="http://schemas.microsoft.com/office/drawing/2014/main" id="{E4668C1F-D692-8180-7E7C-82012D181662}"/>
              </a:ext>
            </a:extLst>
          </p:cNvPr>
          <p:cNvSpPr/>
          <p:nvPr/>
        </p:nvSpPr>
        <p:spPr>
          <a:xfrm>
            <a:off x="238806" y="2186671"/>
            <a:ext cx="6419404" cy="322410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5">
            <a:extLst>
              <a:ext uri="{FF2B5EF4-FFF2-40B4-BE49-F238E27FC236}">
                <a16:creationId xmlns:a16="http://schemas.microsoft.com/office/drawing/2014/main" id="{992BB59D-5EF2-ED89-F2A5-0BACA5AFF833}"/>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51</a:t>
            </a:fld>
            <a:endParaRPr lang="en-US">
              <a:solidFill>
                <a:schemeClr val="tx1"/>
              </a:solidFill>
            </a:endParaRPr>
          </a:p>
        </p:txBody>
      </p:sp>
      <p:pic>
        <p:nvPicPr>
          <p:cNvPr id="7" name="Picture 6" descr="A graph of a graph showing a number of study results&#10;&#10;Description automatically generated with medium confidence">
            <a:extLst>
              <a:ext uri="{FF2B5EF4-FFF2-40B4-BE49-F238E27FC236}">
                <a16:creationId xmlns:a16="http://schemas.microsoft.com/office/drawing/2014/main" id="{C6B1CE24-8C14-05AC-94E0-50480A9781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625" y="2259549"/>
            <a:ext cx="5787766" cy="2880360"/>
          </a:xfrm>
          <a:prstGeom prst="rect">
            <a:avLst/>
          </a:prstGeom>
        </p:spPr>
      </p:pic>
      <p:pic>
        <p:nvPicPr>
          <p:cNvPr id="4" name="Picture 3" descr="A graph of a comparison of a group&#10;&#10;Description automatically generated with medium confidence">
            <a:extLst>
              <a:ext uri="{FF2B5EF4-FFF2-40B4-BE49-F238E27FC236}">
                <a16:creationId xmlns:a16="http://schemas.microsoft.com/office/drawing/2014/main" id="{06C5B3F5-25F3-6C65-CF22-27C82787DF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46927" y="3498176"/>
            <a:ext cx="4729399" cy="2648963"/>
          </a:xfrm>
          <a:prstGeom prst="rect">
            <a:avLst/>
          </a:prstGeom>
        </p:spPr>
      </p:pic>
      <p:sp>
        <p:nvSpPr>
          <p:cNvPr id="16" name="TextBox 15">
            <a:extLst>
              <a:ext uri="{FF2B5EF4-FFF2-40B4-BE49-F238E27FC236}">
                <a16:creationId xmlns:a16="http://schemas.microsoft.com/office/drawing/2014/main" id="{2EB302BE-8BF2-8963-7348-B6871590E855}"/>
              </a:ext>
            </a:extLst>
          </p:cNvPr>
          <p:cNvSpPr txBox="1"/>
          <p:nvPr/>
        </p:nvSpPr>
        <p:spPr>
          <a:xfrm>
            <a:off x="10749511" y="1787288"/>
            <a:ext cx="324128" cy="523220"/>
          </a:xfrm>
          <a:prstGeom prst="rect">
            <a:avLst/>
          </a:prstGeom>
          <a:noFill/>
        </p:spPr>
        <p:txBody>
          <a:bodyPr wrap="none" rtlCol="0">
            <a:spAutoFit/>
          </a:bodyPr>
          <a:lstStyle/>
          <a:p>
            <a:r>
              <a:rPr lang="en-US" sz="2800">
                <a:solidFill>
                  <a:srgbClr val="000000"/>
                </a:solidFill>
              </a:rPr>
              <a:t>*</a:t>
            </a:r>
          </a:p>
        </p:txBody>
      </p:sp>
    </p:spTree>
    <p:extLst>
      <p:ext uri="{BB962C8B-B14F-4D97-AF65-F5344CB8AC3E}">
        <p14:creationId xmlns:p14="http://schemas.microsoft.com/office/powerpoint/2010/main" val="1028360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D7968-370C-CF8C-6A0E-D9E72D919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1A430-FA06-7BCA-2619-E3C955F2ED39}"/>
              </a:ext>
            </a:extLst>
          </p:cNvPr>
          <p:cNvSpPr>
            <a:spLocks noGrp="1"/>
          </p:cNvSpPr>
          <p:nvPr>
            <p:ph type="title"/>
          </p:nvPr>
        </p:nvSpPr>
        <p:spPr>
          <a:xfrm>
            <a:off x="569334" y="691542"/>
            <a:ext cx="11228405" cy="1344455"/>
          </a:xfrm>
        </p:spPr>
        <p:txBody>
          <a:bodyPr>
            <a:normAutofit/>
          </a:bodyPr>
          <a:lstStyle/>
          <a:p>
            <a:r>
              <a:rPr lang="en-US" sz="3600">
                <a:latin typeface="Arial"/>
                <a:cs typeface="Arial"/>
              </a:rPr>
              <a:t>Second Human DB-RPC Clinical Trial:  </a:t>
            </a:r>
            <a:br>
              <a:rPr lang="en-US" sz="3600">
                <a:latin typeface="Arial"/>
                <a:cs typeface="Arial"/>
              </a:rPr>
            </a:br>
            <a:r>
              <a:rPr lang="en-US" sz="3600">
                <a:latin typeface="Arial"/>
                <a:cs typeface="Arial"/>
              </a:rPr>
              <a:t>LP815 Sleep Study </a:t>
            </a:r>
          </a:p>
          <a:p>
            <a:endParaRPr lang="en-US"/>
          </a:p>
        </p:txBody>
      </p:sp>
      <p:sp>
        <p:nvSpPr>
          <p:cNvPr id="6" name="Slide Number Placeholder 15">
            <a:extLst>
              <a:ext uri="{FF2B5EF4-FFF2-40B4-BE49-F238E27FC236}">
                <a16:creationId xmlns:a16="http://schemas.microsoft.com/office/drawing/2014/main" id="{24080713-0AD0-19E1-9EDD-AB0ACBF826FA}"/>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52</a:t>
            </a:fld>
            <a:endParaRPr lang="en-US">
              <a:solidFill>
                <a:schemeClr val="tx1"/>
              </a:solidFill>
            </a:endParaRPr>
          </a:p>
        </p:txBody>
      </p:sp>
      <p:sp>
        <p:nvSpPr>
          <p:cNvPr id="3" name="Rounded Rectangle 2">
            <a:extLst>
              <a:ext uri="{FF2B5EF4-FFF2-40B4-BE49-F238E27FC236}">
                <a16:creationId xmlns:a16="http://schemas.microsoft.com/office/drawing/2014/main" id="{4BC66DB7-F601-C6FD-5E7A-FEAF4CFF5043}"/>
              </a:ext>
            </a:extLst>
          </p:cNvPr>
          <p:cNvSpPr/>
          <p:nvPr/>
        </p:nvSpPr>
        <p:spPr>
          <a:xfrm>
            <a:off x="569334" y="1973418"/>
            <a:ext cx="10882761" cy="1863823"/>
          </a:xfrm>
          <a:prstGeom prst="roundRect">
            <a:avLst>
              <a:gd name="adj" fmla="val 9611"/>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0EA8DE5-63AC-6DDD-6803-E1E5FE15C811}"/>
              </a:ext>
            </a:extLst>
          </p:cNvPr>
          <p:cNvGrpSpPr/>
          <p:nvPr/>
        </p:nvGrpSpPr>
        <p:grpSpPr>
          <a:xfrm>
            <a:off x="686783" y="2460696"/>
            <a:ext cx="10609964" cy="1218976"/>
            <a:chOff x="199441" y="2176192"/>
            <a:chExt cx="10609964" cy="1218976"/>
          </a:xfrm>
        </p:grpSpPr>
        <p:grpSp>
          <p:nvGrpSpPr>
            <p:cNvPr id="10" name="Group 9">
              <a:extLst>
                <a:ext uri="{FF2B5EF4-FFF2-40B4-BE49-F238E27FC236}">
                  <a16:creationId xmlns:a16="http://schemas.microsoft.com/office/drawing/2014/main" id="{0DDAE53E-43B2-3DD3-3B0C-E32EC85EC0EF}"/>
                </a:ext>
              </a:extLst>
            </p:cNvPr>
            <p:cNvGrpSpPr/>
            <p:nvPr/>
          </p:nvGrpSpPr>
          <p:grpSpPr>
            <a:xfrm>
              <a:off x="199441" y="2176193"/>
              <a:ext cx="2338487" cy="1218975"/>
              <a:chOff x="2912087" y="5501898"/>
              <a:chExt cx="2338487" cy="1185393"/>
            </a:xfrm>
          </p:grpSpPr>
          <p:sp>
            <p:nvSpPr>
              <p:cNvPr id="23" name="Rounded Rectangle 22">
                <a:extLst>
                  <a:ext uri="{FF2B5EF4-FFF2-40B4-BE49-F238E27FC236}">
                    <a16:creationId xmlns:a16="http://schemas.microsoft.com/office/drawing/2014/main" id="{D47ED2E5-C3D9-2B06-79BF-C199F8D10707}"/>
                  </a:ext>
                </a:extLst>
              </p:cNvPr>
              <p:cNvSpPr/>
              <p:nvPr/>
            </p:nvSpPr>
            <p:spPr>
              <a:xfrm>
                <a:off x="2912087" y="5501898"/>
                <a:ext cx="2338487"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273086-2BD6-2C0F-8653-ED65E616DB2E}"/>
                  </a:ext>
                </a:extLst>
              </p:cNvPr>
              <p:cNvSpPr txBox="1"/>
              <p:nvPr/>
            </p:nvSpPr>
            <p:spPr>
              <a:xfrm>
                <a:off x="2946717" y="5520030"/>
                <a:ext cx="2207740" cy="1167261"/>
              </a:xfrm>
              <a:prstGeom prst="rect">
                <a:avLst/>
              </a:prstGeom>
              <a:noFill/>
            </p:spPr>
            <p:txBody>
              <a:bodyPr wrap="square">
                <a:spAutoFit/>
              </a:bodyPr>
              <a:lstStyle/>
              <a:p>
                <a:r>
                  <a:rPr lang="en-US"/>
                  <a:t>Double-blind</a:t>
                </a:r>
              </a:p>
              <a:p>
                <a:r>
                  <a:rPr lang="en-US"/>
                  <a:t>Randomized</a:t>
                </a:r>
              </a:p>
              <a:p>
                <a:r>
                  <a:rPr lang="en-US"/>
                  <a:t>Placebo-controlled</a:t>
                </a:r>
              </a:p>
              <a:p>
                <a:r>
                  <a:rPr lang="en-US"/>
                  <a:t>Decentralized</a:t>
                </a:r>
              </a:p>
            </p:txBody>
          </p:sp>
        </p:grpSp>
        <p:grpSp>
          <p:nvGrpSpPr>
            <p:cNvPr id="11" name="Group 10">
              <a:extLst>
                <a:ext uri="{FF2B5EF4-FFF2-40B4-BE49-F238E27FC236}">
                  <a16:creationId xmlns:a16="http://schemas.microsoft.com/office/drawing/2014/main" id="{77CCBDBE-8C20-27C0-2F11-CD8AD6296700}"/>
                </a:ext>
              </a:extLst>
            </p:cNvPr>
            <p:cNvGrpSpPr/>
            <p:nvPr/>
          </p:nvGrpSpPr>
          <p:grpSpPr>
            <a:xfrm>
              <a:off x="2593592" y="2184204"/>
              <a:ext cx="1407609" cy="1171578"/>
              <a:chOff x="2599224" y="5509689"/>
              <a:chExt cx="2496821" cy="1139302"/>
            </a:xfrm>
          </p:grpSpPr>
          <p:sp>
            <p:nvSpPr>
              <p:cNvPr id="21" name="Rounded Rectangle 20">
                <a:extLst>
                  <a:ext uri="{FF2B5EF4-FFF2-40B4-BE49-F238E27FC236}">
                    <a16:creationId xmlns:a16="http://schemas.microsoft.com/office/drawing/2014/main" id="{6A11F5B3-B545-5421-447E-F00BDDAF6B36}"/>
                  </a:ext>
                </a:extLst>
              </p:cNvPr>
              <p:cNvSpPr/>
              <p:nvPr/>
            </p:nvSpPr>
            <p:spPr>
              <a:xfrm>
                <a:off x="2599224" y="5509689"/>
                <a:ext cx="2496821"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C98874D-35D6-9C41-EC1B-F89E3823929A}"/>
                  </a:ext>
                </a:extLst>
              </p:cNvPr>
              <p:cNvSpPr txBox="1"/>
              <p:nvPr/>
            </p:nvSpPr>
            <p:spPr>
              <a:xfrm>
                <a:off x="2603233" y="5534427"/>
                <a:ext cx="2207741" cy="369332"/>
              </a:xfrm>
              <a:prstGeom prst="rect">
                <a:avLst/>
              </a:prstGeom>
              <a:noFill/>
            </p:spPr>
            <p:txBody>
              <a:bodyPr wrap="square">
                <a:spAutoFit/>
              </a:bodyPr>
              <a:lstStyle/>
              <a:p>
                <a:r>
                  <a:rPr lang="en-US"/>
                  <a:t>6 weeks</a:t>
                </a:r>
              </a:p>
            </p:txBody>
          </p:sp>
        </p:grpSp>
        <p:grpSp>
          <p:nvGrpSpPr>
            <p:cNvPr id="12" name="Group 11">
              <a:extLst>
                <a:ext uri="{FF2B5EF4-FFF2-40B4-BE49-F238E27FC236}">
                  <a16:creationId xmlns:a16="http://schemas.microsoft.com/office/drawing/2014/main" id="{C9599A1E-7643-C1E7-BBE5-55489FA57DD4}"/>
                </a:ext>
              </a:extLst>
            </p:cNvPr>
            <p:cNvGrpSpPr/>
            <p:nvPr/>
          </p:nvGrpSpPr>
          <p:grpSpPr>
            <a:xfrm>
              <a:off x="4079500" y="2176193"/>
              <a:ext cx="2972472" cy="1200329"/>
              <a:chOff x="3525587" y="4204609"/>
              <a:chExt cx="2972472" cy="1167260"/>
            </a:xfrm>
          </p:grpSpPr>
          <p:sp>
            <p:nvSpPr>
              <p:cNvPr id="19" name="Rounded Rectangle 18">
                <a:extLst>
                  <a:ext uri="{FF2B5EF4-FFF2-40B4-BE49-F238E27FC236}">
                    <a16:creationId xmlns:a16="http://schemas.microsoft.com/office/drawing/2014/main" id="{3D6208A4-73A9-601B-E4CA-3F76F69EBFA2}"/>
                  </a:ext>
                </a:extLst>
              </p:cNvPr>
              <p:cNvSpPr/>
              <p:nvPr/>
            </p:nvSpPr>
            <p:spPr>
              <a:xfrm>
                <a:off x="3525587" y="4209503"/>
                <a:ext cx="2935575"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FD2B0A2-E18D-05D8-80B7-1E70EF3AA726}"/>
                  </a:ext>
                </a:extLst>
              </p:cNvPr>
              <p:cNvSpPr txBox="1"/>
              <p:nvPr/>
            </p:nvSpPr>
            <p:spPr>
              <a:xfrm>
                <a:off x="3539849" y="4204609"/>
                <a:ext cx="2958210" cy="1167260"/>
              </a:xfrm>
              <a:prstGeom prst="rect">
                <a:avLst/>
              </a:prstGeom>
              <a:noFill/>
            </p:spPr>
            <p:txBody>
              <a:bodyPr wrap="square">
                <a:spAutoFit/>
              </a:bodyPr>
              <a:lstStyle/>
              <a:p>
                <a:r>
                  <a:rPr lang="en-US" sz="1800" b="0" kern="1200">
                    <a:solidFill>
                      <a:schemeClr val="dk1"/>
                    </a:solidFill>
                    <a:effectLst/>
                    <a:latin typeface="+mn-lt"/>
                    <a:ea typeface="+mn-ea"/>
                    <a:cs typeface="+mn-cs"/>
                  </a:rPr>
                  <a:t>Adults, self-reported with moderate to severe sleep disturbance </a:t>
                </a:r>
              </a:p>
              <a:p>
                <a:r>
                  <a:rPr lang="en-US" sz="1800" b="0" kern="1200">
                    <a:solidFill>
                      <a:schemeClr val="dk1"/>
                    </a:solidFill>
                    <a:effectLst/>
                    <a:latin typeface="+mn-lt"/>
                    <a:ea typeface="+mn-ea"/>
                    <a:cs typeface="+mn-cs"/>
                  </a:rPr>
                  <a:t>(ISI score </a:t>
                </a:r>
                <a:r>
                  <a:rPr lang="en-US" sz="1800" b="0" i="0" kern="1200">
                    <a:solidFill>
                      <a:schemeClr val="dk1"/>
                    </a:solidFill>
                    <a:effectLst/>
                    <a:latin typeface="+mn-lt"/>
                    <a:ea typeface="+mn-ea"/>
                    <a:cs typeface="+mn-cs"/>
                  </a:rPr>
                  <a:t>≥</a:t>
                </a:r>
                <a:r>
                  <a:rPr lang="en-US" sz="1800" b="0" kern="1200">
                    <a:solidFill>
                      <a:schemeClr val="dk1"/>
                    </a:solidFill>
                    <a:effectLst/>
                    <a:latin typeface="+mn-lt"/>
                    <a:ea typeface="+mn-ea"/>
                    <a:cs typeface="+mn-cs"/>
                  </a:rPr>
                  <a:t> 15)</a:t>
                </a:r>
                <a:endParaRPr lang="en-US"/>
              </a:p>
            </p:txBody>
          </p:sp>
        </p:grpSp>
        <p:grpSp>
          <p:nvGrpSpPr>
            <p:cNvPr id="13" name="Group 12">
              <a:extLst>
                <a:ext uri="{FF2B5EF4-FFF2-40B4-BE49-F238E27FC236}">
                  <a16:creationId xmlns:a16="http://schemas.microsoft.com/office/drawing/2014/main" id="{3A22C597-2C66-07EA-62A1-362D635DAF23}"/>
                </a:ext>
              </a:extLst>
            </p:cNvPr>
            <p:cNvGrpSpPr/>
            <p:nvPr/>
          </p:nvGrpSpPr>
          <p:grpSpPr>
            <a:xfrm>
              <a:off x="7074926" y="2176192"/>
              <a:ext cx="2422785" cy="1171578"/>
              <a:chOff x="3948056" y="4209503"/>
              <a:chExt cx="2422785" cy="1139302"/>
            </a:xfrm>
          </p:grpSpPr>
          <p:sp>
            <p:nvSpPr>
              <p:cNvPr id="17" name="Rounded Rectangle 16">
                <a:extLst>
                  <a:ext uri="{FF2B5EF4-FFF2-40B4-BE49-F238E27FC236}">
                    <a16:creationId xmlns:a16="http://schemas.microsoft.com/office/drawing/2014/main" id="{424D6914-824C-F7C5-D292-5D02E276A3C2}"/>
                  </a:ext>
                </a:extLst>
              </p:cNvPr>
              <p:cNvSpPr/>
              <p:nvPr/>
            </p:nvSpPr>
            <p:spPr>
              <a:xfrm>
                <a:off x="3954620" y="4209503"/>
                <a:ext cx="24162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C30DFF-A9C2-24EA-B45E-32883CA8A4A2}"/>
                  </a:ext>
                </a:extLst>
              </p:cNvPr>
              <p:cNvSpPr txBox="1"/>
              <p:nvPr/>
            </p:nvSpPr>
            <p:spPr>
              <a:xfrm>
                <a:off x="3948056" y="4252961"/>
                <a:ext cx="2404337" cy="568665"/>
              </a:xfrm>
              <a:prstGeom prst="rect">
                <a:avLst/>
              </a:prstGeom>
              <a:noFill/>
            </p:spPr>
            <p:txBody>
              <a:bodyPr wrap="square">
                <a:spAutoFit/>
              </a:bodyPr>
              <a:lstStyle/>
              <a:p>
                <a:r>
                  <a:rPr lang="en-US" sz="1600"/>
                  <a:t>5B CFU LP815 (n = 75)</a:t>
                </a:r>
              </a:p>
              <a:p>
                <a:r>
                  <a:rPr lang="en-US" sz="1600"/>
                  <a:t>Placebo (n = 75)</a:t>
                </a:r>
              </a:p>
            </p:txBody>
          </p:sp>
        </p:grpSp>
        <p:grpSp>
          <p:nvGrpSpPr>
            <p:cNvPr id="14" name="Group 13">
              <a:extLst>
                <a:ext uri="{FF2B5EF4-FFF2-40B4-BE49-F238E27FC236}">
                  <a16:creationId xmlns:a16="http://schemas.microsoft.com/office/drawing/2014/main" id="{BCE6A38A-7DF8-6BD9-F581-F20006824600}"/>
                </a:ext>
              </a:extLst>
            </p:cNvPr>
            <p:cNvGrpSpPr/>
            <p:nvPr/>
          </p:nvGrpSpPr>
          <p:grpSpPr>
            <a:xfrm>
              <a:off x="9564127" y="2184204"/>
              <a:ext cx="1245278" cy="1171578"/>
              <a:chOff x="3200031" y="5501898"/>
              <a:chExt cx="2208877" cy="1139302"/>
            </a:xfrm>
          </p:grpSpPr>
          <p:sp>
            <p:nvSpPr>
              <p:cNvPr id="15" name="Rounded Rectangle 14">
                <a:extLst>
                  <a:ext uri="{FF2B5EF4-FFF2-40B4-BE49-F238E27FC236}">
                    <a16:creationId xmlns:a16="http://schemas.microsoft.com/office/drawing/2014/main" id="{76C5363C-3EF3-2973-9619-E30C442D17A6}"/>
                  </a:ext>
                </a:extLst>
              </p:cNvPr>
              <p:cNvSpPr/>
              <p:nvPr/>
            </p:nvSpPr>
            <p:spPr>
              <a:xfrm>
                <a:off x="3221115" y="5501898"/>
                <a:ext cx="2187793"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AC248DC-8B2D-D008-B3B2-3DD411CEC123}"/>
                  </a:ext>
                </a:extLst>
              </p:cNvPr>
              <p:cNvSpPr txBox="1"/>
              <p:nvPr/>
            </p:nvSpPr>
            <p:spPr>
              <a:xfrm>
                <a:off x="3200031" y="5522460"/>
                <a:ext cx="2207740" cy="369332"/>
              </a:xfrm>
              <a:prstGeom prst="rect">
                <a:avLst/>
              </a:prstGeom>
              <a:noFill/>
            </p:spPr>
            <p:txBody>
              <a:bodyPr wrap="square">
                <a:spAutoFit/>
              </a:bodyPr>
              <a:lstStyle/>
              <a:p>
                <a:r>
                  <a:rPr lang="en-US"/>
                  <a:t>USA</a:t>
                </a:r>
              </a:p>
            </p:txBody>
          </p:sp>
        </p:grpSp>
      </p:grpSp>
      <p:sp>
        <p:nvSpPr>
          <p:cNvPr id="27" name="Rounded Rectangle 26">
            <a:extLst>
              <a:ext uri="{FF2B5EF4-FFF2-40B4-BE49-F238E27FC236}">
                <a16:creationId xmlns:a16="http://schemas.microsoft.com/office/drawing/2014/main" id="{D49C5E54-37F7-BEF1-9A00-5614539A53BF}"/>
              </a:ext>
            </a:extLst>
          </p:cNvPr>
          <p:cNvSpPr/>
          <p:nvPr/>
        </p:nvSpPr>
        <p:spPr>
          <a:xfrm>
            <a:off x="686783"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DESIGN</a:t>
            </a:r>
          </a:p>
        </p:txBody>
      </p:sp>
      <p:sp>
        <p:nvSpPr>
          <p:cNvPr id="28" name="Rounded Rectangle 27">
            <a:extLst>
              <a:ext uri="{FF2B5EF4-FFF2-40B4-BE49-F238E27FC236}">
                <a16:creationId xmlns:a16="http://schemas.microsoft.com/office/drawing/2014/main" id="{AF7AD436-4FFF-B33A-489D-405594754539}"/>
              </a:ext>
            </a:extLst>
          </p:cNvPr>
          <p:cNvSpPr/>
          <p:nvPr/>
        </p:nvSpPr>
        <p:spPr>
          <a:xfrm>
            <a:off x="2657773" y="1920382"/>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DURATION</a:t>
            </a:r>
          </a:p>
        </p:txBody>
      </p:sp>
      <p:sp>
        <p:nvSpPr>
          <p:cNvPr id="29" name="Rounded Rectangle 28">
            <a:extLst>
              <a:ext uri="{FF2B5EF4-FFF2-40B4-BE49-F238E27FC236}">
                <a16:creationId xmlns:a16="http://schemas.microsoft.com/office/drawing/2014/main" id="{C4ACDCEE-CBF9-C4C3-B808-EF3D4261ADFA}"/>
              </a:ext>
            </a:extLst>
          </p:cNvPr>
          <p:cNvSpPr/>
          <p:nvPr/>
        </p:nvSpPr>
        <p:spPr>
          <a:xfrm>
            <a:off x="4887287"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SUBJECTS</a:t>
            </a:r>
          </a:p>
        </p:txBody>
      </p:sp>
      <p:sp>
        <p:nvSpPr>
          <p:cNvPr id="30" name="Rounded Rectangle 29">
            <a:extLst>
              <a:ext uri="{FF2B5EF4-FFF2-40B4-BE49-F238E27FC236}">
                <a16:creationId xmlns:a16="http://schemas.microsoft.com/office/drawing/2014/main" id="{ACBA2944-4CEC-3D50-8E98-6D2555E5AA98}"/>
              </a:ext>
            </a:extLst>
          </p:cNvPr>
          <p:cNvSpPr/>
          <p:nvPr/>
        </p:nvSpPr>
        <p:spPr>
          <a:xfrm>
            <a:off x="7640485" y="1906596"/>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ARMS</a:t>
            </a:r>
          </a:p>
        </p:txBody>
      </p:sp>
      <p:sp>
        <p:nvSpPr>
          <p:cNvPr id="31" name="Rounded Rectangle 30">
            <a:extLst>
              <a:ext uri="{FF2B5EF4-FFF2-40B4-BE49-F238E27FC236}">
                <a16:creationId xmlns:a16="http://schemas.microsoft.com/office/drawing/2014/main" id="{9EEB917B-9CD2-A0BA-1745-E418DDFA66ED}"/>
              </a:ext>
            </a:extLst>
          </p:cNvPr>
          <p:cNvSpPr/>
          <p:nvPr/>
        </p:nvSpPr>
        <p:spPr>
          <a:xfrm>
            <a:off x="9549834" y="191484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SITE</a:t>
            </a:r>
          </a:p>
        </p:txBody>
      </p:sp>
      <p:sp>
        <p:nvSpPr>
          <p:cNvPr id="32" name="TextBox 31">
            <a:extLst>
              <a:ext uri="{FF2B5EF4-FFF2-40B4-BE49-F238E27FC236}">
                <a16:creationId xmlns:a16="http://schemas.microsoft.com/office/drawing/2014/main" id="{E46F07C7-7C73-06B3-67EF-F38D686148FE}"/>
              </a:ext>
            </a:extLst>
          </p:cNvPr>
          <p:cNvSpPr txBox="1"/>
          <p:nvPr/>
        </p:nvSpPr>
        <p:spPr>
          <a:xfrm>
            <a:off x="618829" y="4512029"/>
            <a:ext cx="10261206" cy="1400383"/>
          </a:xfrm>
          <a:prstGeom prst="rect">
            <a:avLst/>
          </a:prstGeom>
          <a:noFill/>
        </p:spPr>
        <p:txBody>
          <a:bodyPr wrap="square">
            <a:spAutoFit/>
          </a:bodyPr>
          <a:lstStyle/>
          <a:p>
            <a:pPr>
              <a:spcBef>
                <a:spcPts val="0"/>
              </a:spcBef>
              <a:spcAft>
                <a:spcPts val="600"/>
              </a:spcAft>
            </a:pPr>
            <a:r>
              <a:rPr lang="en-US" sz="2000" b="1">
                <a:effectLst/>
              </a:rPr>
              <a:t>ENDPOINTS:</a:t>
            </a:r>
            <a:endParaRPr lang="en-US" b="1">
              <a:effectLst/>
            </a:endParaRPr>
          </a:p>
          <a:p>
            <a:pPr>
              <a:buClr>
                <a:schemeClr val="accent2"/>
              </a:buClr>
              <a:buSzPct val="80000"/>
              <a:tabLst>
                <a:tab pos="914400" algn="l"/>
              </a:tabLst>
            </a:pPr>
            <a:r>
              <a:rPr lang="en-US" sz="2000" kern="0">
                <a:ea typeface="Calibri" panose="020F0502020204030204" pitchFamily="34" charset="0"/>
                <a:cs typeface="Calibri" panose="020F0502020204030204" pitchFamily="34" charset="0"/>
              </a:rPr>
              <a:t>Sleep disturbance symptoms – Insomnia Severity Index (ISI)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Anxiety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GI symptoms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Sleep quality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Daytime alertness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Mood </a:t>
            </a:r>
            <a:r>
              <a:rPr lang="en-US" sz="2000" b="1" kern="0">
                <a:ea typeface="Calibri" panose="020F0502020204030204" pitchFamily="34" charset="0"/>
                <a:cs typeface="Calibri" panose="020F0502020204030204" pitchFamily="34" charset="0"/>
              </a:rPr>
              <a:t>| </a:t>
            </a:r>
            <a:r>
              <a:rPr lang="en-US" sz="2000" kern="0">
                <a:ea typeface="Calibri" panose="020F0502020204030204" pitchFamily="34" charset="0"/>
                <a:cs typeface="Calibri" panose="020F0502020204030204" pitchFamily="34" charset="0"/>
              </a:rPr>
              <a:t>Night sweats</a:t>
            </a:r>
            <a:r>
              <a:rPr lang="en-US" sz="2000" b="1" kern="0">
                <a:ea typeface="Calibri" panose="020F0502020204030204" pitchFamily="34" charset="0"/>
                <a:cs typeface="Calibri" panose="020F0502020204030204" pitchFamily="34" charset="0"/>
              </a:rPr>
              <a:t> | </a:t>
            </a:r>
            <a:r>
              <a:rPr lang="en-US" sz="2000" kern="0">
                <a:ea typeface="Calibri" panose="020F0502020204030204" pitchFamily="34" charset="0"/>
                <a:cs typeface="Calibri" panose="020F0502020204030204" pitchFamily="34" charset="0"/>
              </a:rPr>
              <a:t>Quality of life</a:t>
            </a:r>
            <a:r>
              <a:rPr lang="en-US" sz="2000" kern="100">
                <a:ea typeface="Calibri" panose="020F0502020204030204" pitchFamily="34" charset="0"/>
                <a:cs typeface="Times New Roman" panose="02020603050405020304" pitchFamily="18" charset="0"/>
              </a:rPr>
              <a:t> </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Sleep duration </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Sleep</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latency </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Sleep efficiency </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HR </a:t>
            </a:r>
            <a:r>
              <a:rPr lang="en-US" sz="2000" b="1" kern="100">
                <a:ea typeface="Calibri" panose="020F0502020204030204" pitchFamily="34" charset="0"/>
                <a:cs typeface="Times New Roman" panose="02020603050405020304" pitchFamily="18" charset="0"/>
              </a:rPr>
              <a:t>|</a:t>
            </a:r>
            <a:r>
              <a:rPr lang="en-US" sz="2000" kern="100">
                <a:ea typeface="Calibri" panose="020F0502020204030204" pitchFamily="34" charset="0"/>
                <a:cs typeface="Times New Roman" panose="02020603050405020304" pitchFamily="18" charset="0"/>
              </a:rPr>
              <a:t> HRV</a:t>
            </a:r>
            <a:endParaRPr lang="en-US" sz="2000" kern="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1014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AF3FE-CB87-58ED-3B20-DCF163CA0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4F603-D6FF-F45F-AE2A-AA9FCE62C524}"/>
              </a:ext>
            </a:extLst>
          </p:cNvPr>
          <p:cNvSpPr>
            <a:spLocks noGrp="1"/>
          </p:cNvSpPr>
          <p:nvPr>
            <p:ph type="title"/>
          </p:nvPr>
        </p:nvSpPr>
        <p:spPr>
          <a:xfrm>
            <a:off x="428314" y="4029056"/>
            <a:ext cx="3293454" cy="1354499"/>
          </a:xfrm>
        </p:spPr>
        <p:txBody>
          <a:bodyPr vert="horz" lIns="91440" tIns="45720" rIns="91440" bIns="45720" rtlCol="0" anchor="ctr">
            <a:noAutofit/>
          </a:bodyPr>
          <a:lstStyle/>
          <a:p>
            <a:r>
              <a:rPr lang="en-US" sz="3200">
                <a:solidFill>
                  <a:schemeClr val="bg1"/>
                </a:solidFill>
                <a:latin typeface="Arial"/>
                <a:cs typeface="Arial"/>
              </a:rPr>
              <a:t>Sleep Study Population</a:t>
            </a:r>
            <a:r>
              <a:rPr lang="en-US" sz="2800">
                <a:latin typeface="Arial"/>
                <a:cs typeface="Arial"/>
              </a:rPr>
              <a:t>	</a:t>
            </a:r>
          </a:p>
        </p:txBody>
      </p:sp>
      <p:sp>
        <p:nvSpPr>
          <p:cNvPr id="3" name="Content Placeholder 2">
            <a:extLst>
              <a:ext uri="{FF2B5EF4-FFF2-40B4-BE49-F238E27FC236}">
                <a16:creationId xmlns:a16="http://schemas.microsoft.com/office/drawing/2014/main" id="{1B9BFEDC-60B3-561C-1BA5-6E597EEFC29D}"/>
              </a:ext>
            </a:extLst>
          </p:cNvPr>
          <p:cNvSpPr>
            <a:spLocks noGrp="1"/>
          </p:cNvSpPr>
          <p:nvPr>
            <p:ph idx="1"/>
          </p:nvPr>
        </p:nvSpPr>
        <p:spPr>
          <a:xfrm>
            <a:off x="4535660" y="1353933"/>
            <a:ext cx="5927018" cy="2303813"/>
          </a:xfrm>
        </p:spPr>
        <p:txBody>
          <a:bodyPr vert="horz" lIns="91440" tIns="45720" rIns="91440" bIns="45720" rtlCol="0" anchor="t">
            <a:normAutofit/>
          </a:bodyPr>
          <a:lstStyle/>
          <a:p>
            <a:pPr marL="0" indent="0">
              <a:buNone/>
            </a:pPr>
            <a:r>
              <a:rPr lang="en-US" sz="2700" b="1">
                <a:latin typeface="Arial"/>
                <a:cs typeface="Arial"/>
              </a:rPr>
              <a:t>138 individuals completed the trial </a:t>
            </a:r>
          </a:p>
          <a:p>
            <a:r>
              <a:rPr lang="en-US" sz="2700">
                <a:latin typeface="Arial"/>
                <a:cs typeface="Arial"/>
              </a:rPr>
              <a:t>51.1% female (n=71)</a:t>
            </a:r>
          </a:p>
          <a:p>
            <a:r>
              <a:rPr lang="en-US" sz="2700">
                <a:latin typeface="Arial"/>
                <a:cs typeface="Arial"/>
              </a:rPr>
              <a:t>48.9% male (n=68)</a:t>
            </a:r>
          </a:p>
          <a:p>
            <a:r>
              <a:rPr lang="en-US" sz="2700">
                <a:latin typeface="Arial"/>
                <a:cs typeface="Arial"/>
              </a:rPr>
              <a:t>Mean age = 44.1 ± 12.8 yrs</a:t>
            </a:r>
            <a:endParaRPr lang="en-US" sz="2700" b="1">
              <a:latin typeface="Arial"/>
              <a:cs typeface="Arial"/>
            </a:endParaRPr>
          </a:p>
          <a:p>
            <a:endParaRPr lang="en-US" sz="2400"/>
          </a:p>
        </p:txBody>
      </p:sp>
      <p:cxnSp>
        <p:nvCxnSpPr>
          <p:cNvPr id="6" name="Straight Connector 5">
            <a:extLst>
              <a:ext uri="{FF2B5EF4-FFF2-40B4-BE49-F238E27FC236}">
                <a16:creationId xmlns:a16="http://schemas.microsoft.com/office/drawing/2014/main" id="{A1F43F37-0684-C0FA-5DA9-042FDBCFF948}"/>
              </a:ext>
            </a:extLst>
          </p:cNvPr>
          <p:cNvCxnSpPr>
            <a:cxnSpLocks/>
          </p:cNvCxnSpPr>
          <p:nvPr/>
        </p:nvCxnSpPr>
        <p:spPr>
          <a:xfrm>
            <a:off x="303115" y="3992188"/>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15">
            <a:extLst>
              <a:ext uri="{FF2B5EF4-FFF2-40B4-BE49-F238E27FC236}">
                <a16:creationId xmlns:a16="http://schemas.microsoft.com/office/drawing/2014/main" id="{F76E0529-F4D5-774F-6447-7A3FD89726EB}"/>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53</a:t>
            </a:fld>
            <a:endParaRPr lang="en-US">
              <a:solidFill>
                <a:schemeClr val="tx1"/>
              </a:solidFill>
            </a:endParaRPr>
          </a:p>
        </p:txBody>
      </p:sp>
      <p:cxnSp>
        <p:nvCxnSpPr>
          <p:cNvPr id="4" name="Straight Connector 3">
            <a:extLst>
              <a:ext uri="{FF2B5EF4-FFF2-40B4-BE49-F238E27FC236}">
                <a16:creationId xmlns:a16="http://schemas.microsoft.com/office/drawing/2014/main" id="{F5FB4495-FC31-B003-DE24-1C99C993C12B}"/>
              </a:ext>
            </a:extLst>
          </p:cNvPr>
          <p:cNvCxnSpPr>
            <a:cxnSpLocks/>
          </p:cNvCxnSpPr>
          <p:nvPr/>
        </p:nvCxnSpPr>
        <p:spPr>
          <a:xfrm>
            <a:off x="303115" y="5383555"/>
            <a:ext cx="354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blue and white circle with a clock and a letter&#10;&#10;AI-generated content may be incorrect.">
            <a:extLst>
              <a:ext uri="{FF2B5EF4-FFF2-40B4-BE49-F238E27FC236}">
                <a16:creationId xmlns:a16="http://schemas.microsoft.com/office/drawing/2014/main" id="{36BCCF6F-DC2A-8114-E644-DA67FA086D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848" y="871034"/>
            <a:ext cx="2557966" cy="2557966"/>
          </a:xfrm>
          <a:prstGeom prst="rect">
            <a:avLst/>
          </a:prstGeom>
        </p:spPr>
      </p:pic>
      <p:sp>
        <p:nvSpPr>
          <p:cNvPr id="5" name="Content Placeholder 2">
            <a:extLst>
              <a:ext uri="{FF2B5EF4-FFF2-40B4-BE49-F238E27FC236}">
                <a16:creationId xmlns:a16="http://schemas.microsoft.com/office/drawing/2014/main" id="{43938450-C298-3186-77B2-FA1070629E2E}"/>
              </a:ext>
            </a:extLst>
          </p:cNvPr>
          <p:cNvSpPr txBox="1">
            <a:spLocks/>
          </p:cNvSpPr>
          <p:nvPr/>
        </p:nvSpPr>
        <p:spPr>
          <a:xfrm>
            <a:off x="4535660" y="3748720"/>
            <a:ext cx="7405328" cy="23038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700" b="1">
                <a:latin typeface="Arial"/>
                <a:cs typeface="Arial"/>
              </a:rPr>
              <a:t>Trial took place over the ‘24 holiday season</a:t>
            </a:r>
          </a:p>
          <a:p>
            <a:r>
              <a:rPr lang="en-US" sz="2700">
                <a:latin typeface="Arial"/>
                <a:cs typeface="Arial"/>
              </a:rPr>
              <a:t>Traditionally inconsistent sleep patterns, diets, and routines</a:t>
            </a:r>
          </a:p>
          <a:p>
            <a:pPr marL="0" indent="0">
              <a:buFont typeface="Arial" panose="020B0604020202020204" pitchFamily="34" charset="0"/>
              <a:buNone/>
            </a:pPr>
            <a:endParaRPr lang="en-US" b="1">
              <a:latin typeface="Arial"/>
              <a:cs typeface="Arial"/>
            </a:endParaRPr>
          </a:p>
          <a:p>
            <a:endParaRPr lang="en-US" sz="2400"/>
          </a:p>
        </p:txBody>
      </p:sp>
    </p:spTree>
    <p:extLst>
      <p:ext uri="{BB962C8B-B14F-4D97-AF65-F5344CB8AC3E}">
        <p14:creationId xmlns:p14="http://schemas.microsoft.com/office/powerpoint/2010/main" val="2318031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and orange circle and lines&#10;&#10;Description automatically generated with medium confidence">
            <a:extLst>
              <a:ext uri="{FF2B5EF4-FFF2-40B4-BE49-F238E27FC236}">
                <a16:creationId xmlns:a16="http://schemas.microsoft.com/office/drawing/2014/main" id="{D02757C5-FDEA-203B-DAF3-C1F2E5075B6C}"/>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6315456" y="137287"/>
            <a:ext cx="4645152" cy="5995289"/>
          </a:xfrm>
          <a:prstGeom prst="rect">
            <a:avLst/>
          </a:prstGeom>
        </p:spPr>
      </p:pic>
      <p:sp>
        <p:nvSpPr>
          <p:cNvPr id="8" name="Rounded Rectangle 7">
            <a:extLst>
              <a:ext uri="{FF2B5EF4-FFF2-40B4-BE49-F238E27FC236}">
                <a16:creationId xmlns:a16="http://schemas.microsoft.com/office/drawing/2014/main" id="{1C4FC2EA-C33A-79F9-2229-7566CED0D130}"/>
              </a:ext>
            </a:extLst>
          </p:cNvPr>
          <p:cNvSpPr/>
          <p:nvPr/>
        </p:nvSpPr>
        <p:spPr>
          <a:xfrm>
            <a:off x="6911536" y="435147"/>
            <a:ext cx="3637211" cy="5502013"/>
          </a:xfrm>
          <a:prstGeom prst="roundRect">
            <a:avLst>
              <a:gd name="adj" fmla="val 449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624B344-36B1-7A7D-BC11-0BF536A3AAA8}"/>
              </a:ext>
            </a:extLst>
          </p:cNvPr>
          <p:cNvSpPr/>
          <p:nvPr/>
        </p:nvSpPr>
        <p:spPr>
          <a:xfrm>
            <a:off x="6467370" y="355214"/>
            <a:ext cx="4324055" cy="5581945"/>
          </a:xfrm>
          <a:prstGeom prst="roundRect">
            <a:avLst>
              <a:gd name="adj" fmla="val 30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8E902-1FD5-F9EB-C557-EB2729595E54}"/>
              </a:ext>
            </a:extLst>
          </p:cNvPr>
          <p:cNvSpPr>
            <a:spLocks noGrp="1"/>
          </p:cNvSpPr>
          <p:nvPr>
            <p:ph type="title"/>
          </p:nvPr>
        </p:nvSpPr>
        <p:spPr>
          <a:xfrm>
            <a:off x="275825" y="461177"/>
            <a:ext cx="5796953" cy="1325563"/>
          </a:xfrm>
        </p:spPr>
        <p:txBody>
          <a:bodyPr>
            <a:normAutofit/>
          </a:bodyPr>
          <a:lstStyle/>
          <a:p>
            <a:r>
              <a:rPr lang="en-US" sz="3600">
                <a:latin typeface="Arial"/>
                <a:cs typeface="Arial"/>
              </a:rPr>
              <a:t>What is the </a:t>
            </a:r>
            <a:br>
              <a:rPr lang="en-US" sz="3600">
                <a:latin typeface="Arial"/>
                <a:cs typeface="Arial"/>
              </a:rPr>
            </a:br>
            <a:r>
              <a:rPr lang="en-US" sz="3600">
                <a:latin typeface="Arial"/>
                <a:cs typeface="Arial"/>
              </a:rPr>
              <a:t>Insomnia Severity Index?</a:t>
            </a:r>
          </a:p>
        </p:txBody>
      </p:sp>
      <p:sp>
        <p:nvSpPr>
          <p:cNvPr id="3" name="Slide Number Placeholder 2">
            <a:extLst>
              <a:ext uri="{FF2B5EF4-FFF2-40B4-BE49-F238E27FC236}">
                <a16:creationId xmlns:a16="http://schemas.microsoft.com/office/drawing/2014/main" id="{79B4B439-7AC1-ECAB-CDF3-8BDB9AE5E5B6}"/>
              </a:ext>
            </a:extLst>
          </p:cNvPr>
          <p:cNvSpPr>
            <a:spLocks noGrp="1"/>
          </p:cNvSpPr>
          <p:nvPr>
            <p:ph type="sldNum" sz="quarter" idx="14"/>
          </p:nvPr>
        </p:nvSpPr>
        <p:spPr/>
        <p:txBody>
          <a:bodyPr/>
          <a:lstStyle/>
          <a:p>
            <a:r>
              <a:rPr lang="en-US"/>
              <a:t>PAGE </a:t>
            </a:r>
            <a:fld id="{BDBF9DCE-55C5-154E-AC34-7A0AB594817D}" type="slidenum">
              <a:rPr lang="en-US" smtClean="0"/>
              <a:pPr/>
              <a:t>54</a:t>
            </a:fld>
            <a:endParaRPr lang="en-US"/>
          </a:p>
        </p:txBody>
      </p:sp>
      <p:pic>
        <p:nvPicPr>
          <p:cNvPr id="5" name="Picture 4" descr="A close-up of a questionnaire&#10;&#10;AI-generated content may be incorrect.">
            <a:extLst>
              <a:ext uri="{FF2B5EF4-FFF2-40B4-BE49-F238E27FC236}">
                <a16:creationId xmlns:a16="http://schemas.microsoft.com/office/drawing/2014/main" id="{B00F311B-67C9-9421-1C05-A0F34B8C1E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9785" y="435147"/>
            <a:ext cx="4042515" cy="5353601"/>
          </a:xfrm>
          <a:prstGeom prst="rect">
            <a:avLst/>
          </a:prstGeom>
        </p:spPr>
      </p:pic>
      <p:sp>
        <p:nvSpPr>
          <p:cNvPr id="7" name="TextBox 6">
            <a:extLst>
              <a:ext uri="{FF2B5EF4-FFF2-40B4-BE49-F238E27FC236}">
                <a16:creationId xmlns:a16="http://schemas.microsoft.com/office/drawing/2014/main" id="{55C57B1C-F5E4-2475-E271-972D1667ADCE}"/>
              </a:ext>
            </a:extLst>
          </p:cNvPr>
          <p:cNvSpPr txBox="1"/>
          <p:nvPr/>
        </p:nvSpPr>
        <p:spPr>
          <a:xfrm>
            <a:off x="275825" y="1786740"/>
            <a:ext cx="5469367" cy="3631763"/>
          </a:xfrm>
          <a:prstGeom prst="rect">
            <a:avLst/>
          </a:prstGeom>
          <a:noFill/>
        </p:spPr>
        <p:txBody>
          <a:bodyPr wrap="square" lIns="91440" tIns="45720" rIns="91440" bIns="45720" anchor="t">
            <a:spAutoFit/>
          </a:bodyPr>
          <a:lstStyle/>
          <a:p>
            <a:r>
              <a:rPr lang="en-US" sz="2400" b="1">
                <a:ea typeface="+mn-lt"/>
                <a:cs typeface="+mn-lt"/>
              </a:rPr>
              <a:t>Screening tool to evaluate severity of sleep issues</a:t>
            </a:r>
          </a:p>
          <a:p>
            <a:endParaRPr lang="en-US" b="1">
              <a:cs typeface="Arial"/>
            </a:endParaRPr>
          </a:p>
          <a:p>
            <a:pPr>
              <a:lnSpc>
                <a:spcPct val="200000"/>
              </a:lnSpc>
            </a:pPr>
            <a:r>
              <a:rPr lang="en-US" sz="2400" b="1">
                <a:latin typeface="Arial"/>
                <a:cs typeface="Arial"/>
              </a:rPr>
              <a:t>ISI Questionnaire Categories:</a:t>
            </a:r>
            <a:endParaRPr lang="en-US"/>
          </a:p>
          <a:p>
            <a:pPr marL="742950" lvl="1" indent="-285750">
              <a:buFont typeface="Arial"/>
              <a:buChar char="•"/>
            </a:pPr>
            <a:r>
              <a:rPr lang="en-US" sz="2000" b="1">
                <a:solidFill>
                  <a:srgbClr val="1E8197"/>
                </a:solidFill>
                <a:latin typeface="Arial"/>
                <a:ea typeface="+mn-lt"/>
                <a:cs typeface="+mn-lt"/>
                <a:sym typeface="Calibri"/>
              </a:rPr>
              <a:t>0–7: </a:t>
            </a:r>
            <a:r>
              <a:rPr lang="en-US" sz="2000">
                <a:solidFill>
                  <a:srgbClr val="1E8197"/>
                </a:solidFill>
                <a:latin typeface="Arial"/>
                <a:ea typeface="+mn-lt"/>
                <a:cs typeface="+mn-lt"/>
                <a:sym typeface="Calibri"/>
              </a:rPr>
              <a:t>No insomnia</a:t>
            </a:r>
          </a:p>
          <a:p>
            <a:pPr marL="742950" lvl="1" indent="-285750">
              <a:buFont typeface="Arial"/>
              <a:buChar char="•"/>
            </a:pPr>
            <a:r>
              <a:rPr lang="en-US" sz="2000" b="1">
                <a:latin typeface="Arial"/>
                <a:ea typeface="+mn-lt"/>
                <a:cs typeface="+mn-lt"/>
                <a:sym typeface="Calibri"/>
              </a:rPr>
              <a:t>8</a:t>
            </a:r>
            <a:r>
              <a:rPr lang="en-US" sz="2000" b="1">
                <a:solidFill>
                  <a:srgbClr val="1E8197"/>
                </a:solidFill>
                <a:latin typeface="Arial"/>
                <a:ea typeface="+mn-lt"/>
                <a:cs typeface="+mn-lt"/>
                <a:sym typeface="Calibri"/>
              </a:rPr>
              <a:t>–14: </a:t>
            </a:r>
            <a:r>
              <a:rPr lang="en-US" sz="2000">
                <a:solidFill>
                  <a:srgbClr val="1E8197"/>
                </a:solidFill>
                <a:latin typeface="Arial"/>
                <a:ea typeface="+mn-lt"/>
                <a:cs typeface="+mn-lt"/>
                <a:sym typeface="Calibri"/>
              </a:rPr>
              <a:t>Minimal insomnia </a:t>
            </a:r>
          </a:p>
          <a:p>
            <a:pPr marL="742950" lvl="1" indent="-285750">
              <a:buFont typeface="Arial"/>
              <a:buChar char="•"/>
            </a:pPr>
            <a:r>
              <a:rPr lang="en-US" sz="2000" b="1">
                <a:latin typeface="Arial"/>
                <a:ea typeface="+mn-lt"/>
                <a:cs typeface="+mn-lt"/>
                <a:sym typeface="Calibri"/>
              </a:rPr>
              <a:t>15</a:t>
            </a:r>
            <a:r>
              <a:rPr lang="en-US" sz="2000" b="1">
                <a:solidFill>
                  <a:srgbClr val="1E8197"/>
                </a:solidFill>
                <a:latin typeface="Arial"/>
                <a:ea typeface="+mn-lt"/>
                <a:cs typeface="+mn-lt"/>
                <a:sym typeface="Calibri"/>
              </a:rPr>
              <a:t>–21:</a:t>
            </a:r>
            <a:r>
              <a:rPr lang="en-US" sz="2000">
                <a:solidFill>
                  <a:srgbClr val="1E8197"/>
                </a:solidFill>
                <a:latin typeface="Arial"/>
                <a:ea typeface="+mn-lt"/>
                <a:cs typeface="+mn-lt"/>
                <a:sym typeface="Calibri"/>
              </a:rPr>
              <a:t> Moderate insomnia </a:t>
            </a:r>
          </a:p>
          <a:p>
            <a:pPr marL="742950" lvl="1" indent="-285750">
              <a:buFont typeface="Arial"/>
              <a:buChar char="•"/>
            </a:pPr>
            <a:r>
              <a:rPr lang="en-US" sz="2000" b="1">
                <a:latin typeface="Arial"/>
                <a:ea typeface="+mn-lt"/>
                <a:cs typeface="+mn-lt"/>
                <a:sym typeface="Calibri"/>
              </a:rPr>
              <a:t>22</a:t>
            </a:r>
            <a:r>
              <a:rPr lang="en-US" sz="2000" b="1">
                <a:solidFill>
                  <a:srgbClr val="1E8197"/>
                </a:solidFill>
                <a:latin typeface="Arial"/>
                <a:ea typeface="+mn-lt"/>
                <a:cs typeface="+mn-lt"/>
                <a:sym typeface="Calibri"/>
              </a:rPr>
              <a:t>–28:</a:t>
            </a:r>
            <a:r>
              <a:rPr lang="en-US" sz="2000">
                <a:solidFill>
                  <a:srgbClr val="1E8197"/>
                </a:solidFill>
                <a:latin typeface="Arial"/>
                <a:ea typeface="+mn-lt"/>
                <a:cs typeface="+mn-lt"/>
                <a:sym typeface="Calibri"/>
              </a:rPr>
              <a:t> Severe insomnia</a:t>
            </a:r>
          </a:p>
          <a:p>
            <a:pPr marL="742950" lvl="1" indent="-285750">
              <a:buFont typeface="Arial"/>
              <a:buChar char="•"/>
            </a:pPr>
            <a:endParaRPr lang="en-US">
              <a:solidFill>
                <a:srgbClr val="1E8197"/>
              </a:solidFill>
              <a:latin typeface="Arial"/>
              <a:ea typeface="+mn-lt"/>
              <a:cs typeface="+mn-lt"/>
              <a:sym typeface="Calibri"/>
            </a:endParaRPr>
          </a:p>
          <a:p>
            <a:pPr marL="742950" lvl="1" indent="-285750">
              <a:buFont typeface="Arial"/>
              <a:buChar char="•"/>
            </a:pPr>
            <a:endParaRPr lang="en-US">
              <a:latin typeface="Arial"/>
              <a:cs typeface="Arial"/>
            </a:endParaRPr>
          </a:p>
        </p:txBody>
      </p:sp>
    </p:spTree>
    <p:extLst>
      <p:ext uri="{BB962C8B-B14F-4D97-AF65-F5344CB8AC3E}">
        <p14:creationId xmlns:p14="http://schemas.microsoft.com/office/powerpoint/2010/main" val="1172038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B8FF1-58E3-ACE5-38E5-04CF904290B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6BBF202-9406-229A-D63A-BCC9873DF00C}"/>
              </a:ext>
            </a:extLst>
          </p:cNvPr>
          <p:cNvSpPr/>
          <p:nvPr/>
        </p:nvSpPr>
        <p:spPr>
          <a:xfrm>
            <a:off x="0" y="0"/>
            <a:ext cx="6445078" cy="6165130"/>
          </a:xfrm>
          <a:prstGeom prst="rect">
            <a:avLst/>
          </a:prstGeom>
          <a:solidFill>
            <a:srgbClr val="137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Google Shape;156;g33fa4aae483_0_48">
            <a:extLst>
              <a:ext uri="{FF2B5EF4-FFF2-40B4-BE49-F238E27FC236}">
                <a16:creationId xmlns:a16="http://schemas.microsoft.com/office/drawing/2014/main" id="{916AB5BC-ADED-5572-D815-6D52A2BA885B}"/>
              </a:ext>
            </a:extLst>
          </p:cNvPr>
          <p:cNvGraphicFramePr/>
          <p:nvPr>
            <p:extLst>
              <p:ext uri="{D42A27DB-BD31-4B8C-83A1-F6EECF244321}">
                <p14:modId xmlns:p14="http://schemas.microsoft.com/office/powerpoint/2010/main" val="322342705"/>
              </p:ext>
            </p:extLst>
          </p:nvPr>
        </p:nvGraphicFramePr>
        <p:xfrm>
          <a:off x="398584" y="2860430"/>
          <a:ext cx="5659316" cy="2925960"/>
        </p:xfrm>
        <a:graphic>
          <a:graphicData uri="http://schemas.openxmlformats.org/drawingml/2006/table">
            <a:tbl>
              <a:tblPr>
                <a:noFill/>
              </a:tblPr>
              <a:tblGrid>
                <a:gridCol w="1856509">
                  <a:extLst>
                    <a:ext uri="{9D8B030D-6E8A-4147-A177-3AD203B41FA5}">
                      <a16:colId xmlns:a16="http://schemas.microsoft.com/office/drawing/2014/main" val="20000"/>
                    </a:ext>
                  </a:extLst>
                </a:gridCol>
                <a:gridCol w="1399307">
                  <a:extLst>
                    <a:ext uri="{9D8B030D-6E8A-4147-A177-3AD203B41FA5}">
                      <a16:colId xmlns:a16="http://schemas.microsoft.com/office/drawing/2014/main" val="20001"/>
                    </a:ext>
                  </a:extLst>
                </a:gridCol>
                <a:gridCol w="1546250">
                  <a:extLst>
                    <a:ext uri="{9D8B030D-6E8A-4147-A177-3AD203B41FA5}">
                      <a16:colId xmlns:a16="http://schemas.microsoft.com/office/drawing/2014/main" val="20002"/>
                    </a:ext>
                  </a:extLst>
                </a:gridCol>
                <a:gridCol w="857250">
                  <a:extLst>
                    <a:ext uri="{9D8B030D-6E8A-4147-A177-3AD203B41FA5}">
                      <a16:colId xmlns:a16="http://schemas.microsoft.com/office/drawing/2014/main" val="20003"/>
                    </a:ext>
                  </a:extLst>
                </a:gridCol>
              </a:tblGrid>
              <a:tr h="653300">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Outcome at Week 6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5 B CFU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Placebo</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P value</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28425">
                <a:tc>
                  <a:txBody>
                    <a:bodyPr/>
                    <a:lstStyle/>
                    <a:p>
                      <a:pPr marL="0" marR="0" lvl="0" indent="0" algn="l">
                        <a:lnSpc>
                          <a:spcPct val="100000"/>
                        </a:lnSpc>
                        <a:spcBef>
                          <a:spcPts val="0"/>
                        </a:spcBef>
                        <a:spcAft>
                          <a:spcPts val="0"/>
                        </a:spcAft>
                        <a:buNone/>
                      </a:pPr>
                      <a:r>
                        <a:rPr lang="en" sz="1800" b="0" i="0" u="none" strike="noStrike" noProof="0">
                          <a:solidFill>
                            <a:schemeClr val="bg1"/>
                          </a:solidFill>
                        </a:rPr>
                        <a:t>Mean ISI score    </a:t>
                      </a:r>
                      <a:endParaRPr>
                        <a:sym typeface="Times New Roman"/>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9.31 ± 4.58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12.00 ± 5.78</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 sz="1800" b="0" i="0" u="none" strike="noStrike" noProof="0">
                          <a:solidFill>
                            <a:schemeClr val="bg1"/>
                          </a:solidFill>
                        </a:rPr>
                        <a:t>0.01</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653300">
                <a:tc>
                  <a:txBody>
                    <a:bodyPr/>
                    <a:lstStyle/>
                    <a:p>
                      <a:pPr marL="0" marR="0" lvl="0" indent="0" algn="l">
                        <a:lnSpc>
                          <a:spcPct val="100000"/>
                        </a:lnSpc>
                        <a:spcBef>
                          <a:spcPts val="0"/>
                        </a:spcBef>
                        <a:spcAft>
                          <a:spcPts val="0"/>
                        </a:spcAft>
                        <a:buNone/>
                      </a:pPr>
                      <a:r>
                        <a:rPr lang="en" sz="1800" b="0" i="0" u="none" strike="noStrike" noProof="0">
                          <a:solidFill>
                            <a:schemeClr val="bg1"/>
                          </a:solidFill>
                        </a:rPr>
                        <a:t>Reached ≥4‑point MCID    </a:t>
                      </a:r>
                      <a:endParaRPr>
                        <a:sym typeface="Times New Roman"/>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a:spcBef>
                          <a:spcPts val="0"/>
                        </a:spcBef>
                        <a:spcAft>
                          <a:spcPts val="0"/>
                        </a:spcAft>
                        <a:buNone/>
                      </a:pPr>
                      <a:r>
                        <a:rPr lang="en" sz="1800" b="0" i="0" u="none" strike="noStrike" noProof="0">
                          <a:solidFill>
                            <a:schemeClr val="bg1"/>
                          </a:solidFill>
                        </a:rPr>
                        <a:t>77 %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a:spcBef>
                          <a:spcPts val="0"/>
                        </a:spcBef>
                        <a:spcAft>
                          <a:spcPts val="0"/>
                        </a:spcAft>
                        <a:buNone/>
                      </a:pPr>
                      <a:r>
                        <a:rPr lang="en" sz="1800" b="0" i="0" u="none" strike="noStrike" noProof="0">
                          <a:solidFill>
                            <a:schemeClr val="bg1"/>
                          </a:solidFill>
                        </a:rPr>
                        <a:t>58 %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 sz="1800" b="0" i="0" u="none" strike="noStrike" noProof="0">
                          <a:solidFill>
                            <a:schemeClr val="bg1"/>
                          </a:solidFill>
                        </a:rPr>
                        <a:t>0.02</a:t>
                      </a:r>
                      <a:endParaRPr lang="en-US"/>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653300">
                <a:tc>
                  <a:txBody>
                    <a:bodyPr/>
                    <a:lstStyle/>
                    <a:p>
                      <a:pPr marL="0" marR="0" lvl="0" indent="0" algn="l">
                        <a:lnSpc>
                          <a:spcPct val="100000"/>
                        </a:lnSpc>
                        <a:spcBef>
                          <a:spcPts val="0"/>
                        </a:spcBef>
                        <a:spcAft>
                          <a:spcPts val="0"/>
                        </a:spcAft>
                        <a:buNone/>
                      </a:pPr>
                      <a:r>
                        <a:rPr lang="en" sz="1800" b="0" i="0" u="none" strike="noStrike" noProof="0">
                          <a:solidFill>
                            <a:schemeClr val="bg1"/>
                          </a:solidFill>
                        </a:rPr>
                        <a:t>ISI sub‑questions</a:t>
                      </a:r>
                      <a:endParaRPr>
                        <a:sym typeface="Times New Roman"/>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a:spcBef>
                          <a:spcPts val="0"/>
                        </a:spcBef>
                        <a:spcAft>
                          <a:spcPts val="0"/>
                        </a:spcAft>
                        <a:buNone/>
                      </a:pPr>
                      <a:r>
                        <a:rPr lang="en" sz="1800" b="0" i="0" u="none" strike="noStrike" noProof="0">
                          <a:solidFill>
                            <a:schemeClr val="bg1"/>
                          </a:solidFill>
                        </a:rPr>
                        <a:t>5 out of 7↓, p ≤ 0.05    </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a:spcBef>
                          <a:spcPts val="0"/>
                        </a:spcBef>
                        <a:spcAft>
                          <a:spcPts val="0"/>
                        </a:spcAft>
                        <a:buNone/>
                      </a:pPr>
                      <a:r>
                        <a:rPr lang="en" sz="1800" b="0">
                          <a:solidFill>
                            <a:schemeClr val="bg1"/>
                          </a:solidFill>
                          <a:latin typeface="+mn-lt"/>
                          <a:cs typeface="Times New Roman"/>
                        </a:rPr>
                        <a:t>-</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a:spcBef>
                          <a:spcPts val="0"/>
                        </a:spcBef>
                        <a:spcAft>
                          <a:spcPts val="0"/>
                        </a:spcAft>
                        <a:buNone/>
                      </a:pPr>
                      <a:r>
                        <a:rPr lang="en" sz="1800" b="0">
                          <a:solidFill>
                            <a:schemeClr val="bg1"/>
                          </a:solidFill>
                          <a:latin typeface="+mn-lt"/>
                          <a:cs typeface="Times New Roman"/>
                        </a:rPr>
                        <a:t>-</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0" name="Group 9">
            <a:extLst>
              <a:ext uri="{FF2B5EF4-FFF2-40B4-BE49-F238E27FC236}">
                <a16:creationId xmlns:a16="http://schemas.microsoft.com/office/drawing/2014/main" id="{AFB1FFA0-EFAA-DDE0-9E94-0CDBCAE7731E}"/>
              </a:ext>
            </a:extLst>
          </p:cNvPr>
          <p:cNvGrpSpPr/>
          <p:nvPr/>
        </p:nvGrpSpPr>
        <p:grpSpPr>
          <a:xfrm>
            <a:off x="6523093" y="276393"/>
            <a:ext cx="5041423" cy="5888737"/>
            <a:chOff x="7028655" y="509183"/>
            <a:chExt cx="5071646" cy="6194757"/>
          </a:xfrm>
        </p:grpSpPr>
        <p:pic>
          <p:nvPicPr>
            <p:cNvPr id="2052" name="Picture 4">
              <a:extLst>
                <a:ext uri="{FF2B5EF4-FFF2-40B4-BE49-F238E27FC236}">
                  <a16:creationId xmlns:a16="http://schemas.microsoft.com/office/drawing/2014/main" id="{D88D2761-4387-C5DE-7344-DEE92AF094B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28655" y="509184"/>
              <a:ext cx="4916835" cy="61947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33A06E-BB74-B518-9A9E-00BC29EED96E}"/>
                </a:ext>
              </a:extLst>
            </p:cNvPr>
            <p:cNvSpPr txBox="1"/>
            <p:nvPr/>
          </p:nvSpPr>
          <p:spPr>
            <a:xfrm rot="5400000">
              <a:off x="11570961" y="728901"/>
              <a:ext cx="749057" cy="309622"/>
            </a:xfrm>
            <a:prstGeom prst="rect">
              <a:avLst/>
            </a:prstGeom>
            <a:noFill/>
          </p:spPr>
          <p:txBody>
            <a:bodyPr wrap="none" rtlCol="0">
              <a:spAutoFit/>
            </a:bodyPr>
            <a:lstStyle/>
            <a:p>
              <a:r>
                <a:rPr lang="en-US" sz="1400" b="1"/>
                <a:t>LP815</a:t>
              </a:r>
            </a:p>
          </p:txBody>
        </p:sp>
        <p:sp>
          <p:nvSpPr>
            <p:cNvPr id="9" name="TextBox 8">
              <a:extLst>
                <a:ext uri="{FF2B5EF4-FFF2-40B4-BE49-F238E27FC236}">
                  <a16:creationId xmlns:a16="http://schemas.microsoft.com/office/drawing/2014/main" id="{0D139A14-4B94-7208-3A05-40EFE6EBA1ED}"/>
                </a:ext>
              </a:extLst>
            </p:cNvPr>
            <p:cNvSpPr txBox="1"/>
            <p:nvPr/>
          </p:nvSpPr>
          <p:spPr>
            <a:xfrm rot="5400000">
              <a:off x="11487488" y="3764373"/>
              <a:ext cx="916001" cy="309622"/>
            </a:xfrm>
            <a:prstGeom prst="rect">
              <a:avLst/>
            </a:prstGeom>
            <a:noFill/>
          </p:spPr>
          <p:txBody>
            <a:bodyPr wrap="none" rtlCol="0">
              <a:spAutoFit/>
            </a:bodyPr>
            <a:lstStyle/>
            <a:p>
              <a:r>
                <a:rPr lang="en-US" sz="1400" b="1"/>
                <a:t>Placebo</a:t>
              </a:r>
            </a:p>
          </p:txBody>
        </p:sp>
      </p:grpSp>
      <p:sp>
        <p:nvSpPr>
          <p:cNvPr id="7" name="TextBox 6">
            <a:extLst>
              <a:ext uri="{FF2B5EF4-FFF2-40B4-BE49-F238E27FC236}">
                <a16:creationId xmlns:a16="http://schemas.microsoft.com/office/drawing/2014/main" id="{D032BDBC-00F7-9857-9EDA-D31A4C2684BA}"/>
              </a:ext>
            </a:extLst>
          </p:cNvPr>
          <p:cNvSpPr txBox="1"/>
          <p:nvPr/>
        </p:nvSpPr>
        <p:spPr>
          <a:xfrm>
            <a:off x="327614" y="291985"/>
            <a:ext cx="6117464" cy="1661993"/>
          </a:xfrm>
          <a:prstGeom prst="rect">
            <a:avLst/>
          </a:prstGeom>
          <a:noFill/>
        </p:spPr>
        <p:txBody>
          <a:bodyPr wrap="square" lIns="91440" tIns="45720" rIns="91440" bIns="45720" anchor="t">
            <a:spAutoFit/>
          </a:bodyPr>
          <a:lstStyle/>
          <a:p>
            <a:r>
              <a:rPr lang="en-US" sz="2800">
                <a:solidFill>
                  <a:schemeClr val="bg1"/>
                </a:solidFill>
                <a:ea typeface="+mn-lt"/>
                <a:cs typeface="+mn-lt"/>
              </a:rPr>
              <a:t>LP815 delivers clinically meaningful sleep relief in 6 weeks</a:t>
            </a:r>
            <a:endParaRPr lang="en-US">
              <a:solidFill>
                <a:schemeClr val="bg1"/>
              </a:solidFill>
            </a:endParaRPr>
          </a:p>
          <a:p>
            <a:endParaRPr lang="en-US"/>
          </a:p>
          <a:p>
            <a:endParaRPr lang="en-US" sz="2800">
              <a:solidFill>
                <a:schemeClr val="bg1"/>
              </a:solidFill>
              <a:latin typeface="+mn-lt"/>
              <a:cs typeface="Arial"/>
            </a:endParaRPr>
          </a:p>
        </p:txBody>
      </p:sp>
      <p:sp>
        <p:nvSpPr>
          <p:cNvPr id="3" name="Title 1">
            <a:extLst>
              <a:ext uri="{FF2B5EF4-FFF2-40B4-BE49-F238E27FC236}">
                <a16:creationId xmlns:a16="http://schemas.microsoft.com/office/drawing/2014/main" id="{AEDE6E41-691C-50B0-4AD0-5373F3FA6FC2}"/>
              </a:ext>
            </a:extLst>
          </p:cNvPr>
          <p:cNvSpPr txBox="1">
            <a:spLocks/>
          </p:cNvSpPr>
          <p:nvPr/>
        </p:nvSpPr>
        <p:spPr>
          <a:xfrm>
            <a:off x="327614" y="1713569"/>
            <a:ext cx="5609547" cy="821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1800">
                <a:solidFill>
                  <a:srgbClr val="F1F9FF"/>
                </a:solidFill>
                <a:latin typeface="+mn-lt"/>
                <a:cs typeface="Arial"/>
              </a:rPr>
              <a:t>Statistically significant reductions exceed the 4‑point Minimal Clinically Important Difference (MCID). </a:t>
            </a:r>
            <a:endParaRPr lang="en-US" sz="1800"/>
          </a:p>
          <a:p>
            <a:endParaRPr lang="en-US" sz="1800">
              <a:solidFill>
                <a:srgbClr val="F1F9FF"/>
              </a:solidFill>
              <a:latin typeface="+mn-lt"/>
              <a:cs typeface="Arial"/>
            </a:endParaRPr>
          </a:p>
          <a:p>
            <a:r>
              <a:rPr lang="en-US" sz="1800">
                <a:solidFill>
                  <a:srgbClr val="F1F9FF"/>
                </a:solidFill>
                <a:latin typeface="+mn-lt"/>
                <a:cs typeface="Arial"/>
              </a:rPr>
              <a:t>LP815 provides a significant improvement that participants can feel.</a:t>
            </a:r>
            <a:endParaRPr lang="en-US" sz="1800"/>
          </a:p>
          <a:p>
            <a:endParaRPr lang="en-US" sz="1200"/>
          </a:p>
          <a:p>
            <a:endParaRPr lang="en-US" sz="1200">
              <a:solidFill>
                <a:srgbClr val="F1F9FF"/>
              </a:solidFill>
              <a:latin typeface="+mn-lt"/>
              <a:cs typeface="Arial"/>
            </a:endParaRPr>
          </a:p>
        </p:txBody>
      </p:sp>
      <p:sp>
        <p:nvSpPr>
          <p:cNvPr id="4" name="TextBox 3">
            <a:extLst>
              <a:ext uri="{FF2B5EF4-FFF2-40B4-BE49-F238E27FC236}">
                <a16:creationId xmlns:a16="http://schemas.microsoft.com/office/drawing/2014/main" id="{BF56B952-6F05-267B-0806-4B7181A1B5EE}"/>
              </a:ext>
            </a:extLst>
          </p:cNvPr>
          <p:cNvSpPr txBox="1"/>
          <p:nvPr/>
        </p:nvSpPr>
        <p:spPr>
          <a:xfrm>
            <a:off x="11052198" y="5888131"/>
            <a:ext cx="716863" cy="276999"/>
          </a:xfrm>
          <a:prstGeom prst="rect">
            <a:avLst/>
          </a:prstGeom>
          <a:noFill/>
        </p:spPr>
        <p:txBody>
          <a:bodyPr wrap="none" rtlCol="0">
            <a:spAutoFit/>
          </a:bodyPr>
          <a:lstStyle/>
          <a:p>
            <a:r>
              <a:rPr lang="en-US" sz="1200">
                <a:solidFill>
                  <a:srgbClr val="13778D"/>
                </a:solidFill>
              </a:rPr>
              <a:t>*p=0.01</a:t>
            </a:r>
          </a:p>
        </p:txBody>
      </p:sp>
      <p:sp>
        <p:nvSpPr>
          <p:cNvPr id="2" name="Slide Number Placeholder 2">
            <a:extLst>
              <a:ext uri="{FF2B5EF4-FFF2-40B4-BE49-F238E27FC236}">
                <a16:creationId xmlns:a16="http://schemas.microsoft.com/office/drawing/2014/main" id="{95AF45A3-7062-25F2-62B3-B08A51492C3C}"/>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55</a:t>
            </a:fld>
            <a:endParaRPr lang="en-US"/>
          </a:p>
        </p:txBody>
      </p:sp>
    </p:spTree>
    <p:extLst>
      <p:ext uri="{BB962C8B-B14F-4D97-AF65-F5344CB8AC3E}">
        <p14:creationId xmlns:p14="http://schemas.microsoft.com/office/powerpoint/2010/main" val="3969433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3E847-CA2C-CFEA-EB00-102AEB7E112A}"/>
            </a:ext>
          </a:extLst>
        </p:cNvPr>
        <p:cNvGrpSpPr/>
        <p:nvPr/>
      </p:nvGrpSpPr>
      <p:grpSpPr>
        <a:xfrm>
          <a:off x="0" y="0"/>
          <a:ext cx="0" cy="0"/>
          <a:chOff x="0" y="0"/>
          <a:chExt cx="0" cy="0"/>
        </a:xfrm>
      </p:grpSpPr>
      <p:sp>
        <p:nvSpPr>
          <p:cNvPr id="14" name="Slide Number Placeholder 15">
            <a:extLst>
              <a:ext uri="{FF2B5EF4-FFF2-40B4-BE49-F238E27FC236}">
                <a16:creationId xmlns:a16="http://schemas.microsoft.com/office/drawing/2014/main" id="{2A65FBDA-AC2F-B76B-0B21-6D657F5A2ACB}"/>
              </a:ext>
            </a:extLst>
          </p:cNvPr>
          <p:cNvSpPr>
            <a:spLocks noGrp="1"/>
          </p:cNvSpPr>
          <p:nvPr>
            <p:ph type="sldNum" sz="quarter" idx="14"/>
          </p:nvPr>
        </p:nvSpPr>
        <p:spPr>
          <a:xfrm>
            <a:off x="10652511" y="6270463"/>
            <a:ext cx="742122"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56</a:t>
            </a:fld>
            <a:endParaRPr lang="en-US">
              <a:solidFill>
                <a:schemeClr val="tx1"/>
              </a:solidFill>
            </a:endParaRPr>
          </a:p>
        </p:txBody>
      </p:sp>
      <p:sp>
        <p:nvSpPr>
          <p:cNvPr id="2" name="Title 1">
            <a:extLst>
              <a:ext uri="{FF2B5EF4-FFF2-40B4-BE49-F238E27FC236}">
                <a16:creationId xmlns:a16="http://schemas.microsoft.com/office/drawing/2014/main" id="{BE8A733D-5646-1560-8A28-F232BDF81A0B}"/>
              </a:ext>
            </a:extLst>
          </p:cNvPr>
          <p:cNvSpPr>
            <a:spLocks noGrp="1"/>
          </p:cNvSpPr>
          <p:nvPr>
            <p:ph type="title" idx="4294967295"/>
          </p:nvPr>
        </p:nvSpPr>
        <p:spPr>
          <a:xfrm>
            <a:off x="425946" y="-70817"/>
            <a:ext cx="11340108" cy="1268052"/>
          </a:xfrm>
        </p:spPr>
        <p:txBody>
          <a:bodyPr>
            <a:normAutofit/>
          </a:bodyPr>
          <a:lstStyle/>
          <a:p>
            <a:r>
              <a:rPr lang="en-US" sz="3100">
                <a:solidFill>
                  <a:schemeClr val="tx1"/>
                </a:solidFill>
                <a:latin typeface="Arial"/>
                <a:cs typeface="Arial"/>
              </a:rPr>
              <a:t>ISI sub-questions show improvements across most metrics</a:t>
            </a:r>
            <a:endParaRPr lang="en-US" sz="3100">
              <a:solidFill>
                <a:schemeClr val="tx1"/>
              </a:solidFill>
            </a:endParaRPr>
          </a:p>
        </p:txBody>
      </p:sp>
      <p:cxnSp>
        <p:nvCxnSpPr>
          <p:cNvPr id="12" name="Straight Connector 11">
            <a:extLst>
              <a:ext uri="{FF2B5EF4-FFF2-40B4-BE49-F238E27FC236}">
                <a16:creationId xmlns:a16="http://schemas.microsoft.com/office/drawing/2014/main" id="{7B9E2299-A277-7CD6-75AC-EB2E2579CC29}"/>
              </a:ext>
            </a:extLst>
          </p:cNvPr>
          <p:cNvCxnSpPr>
            <a:cxnSpLocks/>
          </p:cNvCxnSpPr>
          <p:nvPr/>
        </p:nvCxnSpPr>
        <p:spPr>
          <a:xfrm>
            <a:off x="606318" y="1826069"/>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8FF59F-89EE-FFF8-893E-716BB6FF5AB4}"/>
              </a:ext>
            </a:extLst>
          </p:cNvPr>
          <p:cNvCxnSpPr>
            <a:cxnSpLocks/>
          </p:cNvCxnSpPr>
          <p:nvPr/>
        </p:nvCxnSpPr>
        <p:spPr>
          <a:xfrm>
            <a:off x="606317" y="3148115"/>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A9243D52-AA19-322F-6529-0454F1F157F4}"/>
              </a:ext>
            </a:extLst>
          </p:cNvPr>
          <p:cNvGraphicFramePr>
            <a:graphicFrameLocks noGrp="1"/>
          </p:cNvGraphicFramePr>
          <p:nvPr>
            <p:extLst>
              <p:ext uri="{D42A27DB-BD31-4B8C-83A1-F6EECF244321}">
                <p14:modId xmlns:p14="http://schemas.microsoft.com/office/powerpoint/2010/main" val="3918420470"/>
              </p:ext>
            </p:extLst>
          </p:nvPr>
        </p:nvGraphicFramePr>
        <p:xfrm>
          <a:off x="517584" y="1020792"/>
          <a:ext cx="10575710" cy="4639973"/>
        </p:xfrm>
        <a:graphic>
          <a:graphicData uri="http://schemas.openxmlformats.org/drawingml/2006/table">
            <a:tbl>
              <a:tblPr bandRow="1">
                <a:tableStyleId>{5C22544A-7EE6-4342-B048-85BDC9FD1C3A}</a:tableStyleId>
              </a:tblPr>
              <a:tblGrid>
                <a:gridCol w="5592535">
                  <a:extLst>
                    <a:ext uri="{9D8B030D-6E8A-4147-A177-3AD203B41FA5}">
                      <a16:colId xmlns:a16="http://schemas.microsoft.com/office/drawing/2014/main" val="3290815296"/>
                    </a:ext>
                  </a:extLst>
                </a:gridCol>
                <a:gridCol w="1293627">
                  <a:extLst>
                    <a:ext uri="{9D8B030D-6E8A-4147-A177-3AD203B41FA5}">
                      <a16:colId xmlns:a16="http://schemas.microsoft.com/office/drawing/2014/main" val="3685195365"/>
                    </a:ext>
                  </a:extLst>
                </a:gridCol>
                <a:gridCol w="3689548">
                  <a:extLst>
                    <a:ext uri="{9D8B030D-6E8A-4147-A177-3AD203B41FA5}">
                      <a16:colId xmlns:a16="http://schemas.microsoft.com/office/drawing/2014/main" val="4242899979"/>
                    </a:ext>
                  </a:extLst>
                </a:gridCol>
              </a:tblGrid>
              <a:tr h="567688">
                <a:tc>
                  <a:txBody>
                    <a:bodyPr/>
                    <a:lstStyle/>
                    <a:p>
                      <a:pPr algn="l" fontAlgn="base">
                        <a:lnSpc>
                          <a:spcPts val="2175"/>
                        </a:lnSpc>
                        <a:buNone/>
                      </a:pPr>
                      <a:r>
                        <a:rPr lang="en-US" sz="1800" b="1">
                          <a:effectLst/>
                          <a:latin typeface="Aptos"/>
                        </a:rPr>
                        <a:t>ISI Questions</a:t>
                      </a:r>
                      <a:endParaRPr lang="en-US" b="1">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b="1">
                          <a:effectLst/>
                          <a:latin typeface="Aptos"/>
                        </a:rPr>
                        <a:t>p-values</a:t>
                      </a:r>
                      <a:endParaRPr lang="en-US" b="1">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lvl="0" algn="l">
                        <a:lnSpc>
                          <a:spcPts val="2175"/>
                        </a:lnSpc>
                        <a:buNone/>
                      </a:pPr>
                      <a:r>
                        <a:rPr lang="en-US" sz="1800" b="1" i="0" u="none" strike="noStrike" noProof="0">
                          <a:effectLst/>
                        </a:rPr>
                        <a:t>Key findings    </a:t>
                      </a:r>
                      <a:endParaRPr lang="en-US" b="1"/>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8071444"/>
                  </a:ext>
                </a:extLst>
              </a:tr>
              <a:tr h="556977">
                <a:tc>
                  <a:txBody>
                    <a:bodyPr/>
                    <a:lstStyle/>
                    <a:p>
                      <a:pPr algn="l" fontAlgn="base">
                        <a:lnSpc>
                          <a:spcPts val="2175"/>
                        </a:lnSpc>
                        <a:buNone/>
                      </a:pPr>
                      <a:r>
                        <a:rPr lang="en-US" sz="1800">
                          <a:effectLst/>
                          <a:latin typeface="Aptos"/>
                        </a:rPr>
                        <a:t>1. Difficulty Falling Asleep</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algn="l" fontAlgn="base">
                        <a:lnSpc>
                          <a:spcPts val="2175"/>
                        </a:lnSpc>
                        <a:buNone/>
                      </a:pPr>
                      <a:r>
                        <a:rPr lang="en-US" sz="1800">
                          <a:effectLst/>
                          <a:latin typeface="Aptos"/>
                        </a:rPr>
                        <a:t>0.01</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lvl="0" algn="l">
                        <a:lnSpc>
                          <a:spcPts val="2175"/>
                        </a:lnSpc>
                        <a:buNone/>
                      </a:pPr>
                      <a:r>
                        <a:rPr lang="en-US" sz="1800" b="0" i="0" u="none" strike="noStrike" noProof="0">
                          <a:effectLst/>
                        </a:rPr>
                        <a:t>▲ </a:t>
                      </a:r>
                      <a:r>
                        <a:rPr lang="en-US" sz="1800">
                          <a:effectLst/>
                          <a:latin typeface="Aptos"/>
                        </a:rPr>
                        <a:t>Improved sleep onset latency</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233354851"/>
                  </a:ext>
                </a:extLst>
              </a:tr>
              <a:tr h="556977">
                <a:tc>
                  <a:txBody>
                    <a:bodyPr/>
                    <a:lstStyle/>
                    <a:p>
                      <a:pPr algn="l" fontAlgn="base">
                        <a:lnSpc>
                          <a:spcPts val="2175"/>
                        </a:lnSpc>
                        <a:buNone/>
                      </a:pPr>
                      <a:r>
                        <a:rPr lang="en-US" sz="1800">
                          <a:effectLst/>
                          <a:latin typeface="Aptos"/>
                        </a:rPr>
                        <a:t>2. Difficulty Staying Asleep</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algn="l" fontAlgn="base">
                        <a:lnSpc>
                          <a:spcPts val="2175"/>
                        </a:lnSpc>
                        <a:buNone/>
                      </a:pPr>
                      <a:r>
                        <a:rPr lang="en-US" sz="1800">
                          <a:effectLst/>
                          <a:latin typeface="Aptos"/>
                        </a:rPr>
                        <a:t>0.04</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lvl="0" algn="l">
                        <a:lnSpc>
                          <a:spcPts val="2175"/>
                        </a:lnSpc>
                        <a:buNone/>
                      </a:pPr>
                      <a:r>
                        <a:rPr lang="en-US" sz="1800" b="0" i="0" u="none" strike="noStrike" noProof="0">
                          <a:solidFill>
                            <a:srgbClr val="14788C"/>
                          </a:solidFill>
                          <a:effectLst/>
                          <a:latin typeface="Arial"/>
                        </a:rPr>
                        <a:t>▲ </a:t>
                      </a:r>
                      <a:r>
                        <a:rPr lang="en-US" sz="1800">
                          <a:effectLst/>
                          <a:latin typeface="Aptos"/>
                        </a:rPr>
                        <a:t>Improved sleep maintenance</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547384926"/>
                  </a:ext>
                </a:extLst>
              </a:tr>
              <a:tr h="556977">
                <a:tc>
                  <a:txBody>
                    <a:bodyPr/>
                    <a:lstStyle/>
                    <a:p>
                      <a:pPr algn="l" fontAlgn="base">
                        <a:lnSpc>
                          <a:spcPts val="2175"/>
                        </a:lnSpc>
                        <a:buNone/>
                      </a:pPr>
                      <a:r>
                        <a:rPr lang="en-US" sz="1800">
                          <a:effectLst/>
                          <a:latin typeface="Aptos"/>
                        </a:rPr>
                        <a:t>3. Problem Waking Up Too Early</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algn="l" fontAlgn="base">
                        <a:lnSpc>
                          <a:spcPts val="2175"/>
                        </a:lnSpc>
                        <a:buNone/>
                      </a:pPr>
                      <a:r>
                        <a:rPr lang="en-US" sz="1800">
                          <a:effectLst/>
                          <a:latin typeface="Aptos"/>
                        </a:rPr>
                        <a:t>0.03</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lvl="0" algn="l">
                        <a:lnSpc>
                          <a:spcPts val="2175"/>
                        </a:lnSpc>
                        <a:buNone/>
                      </a:pPr>
                      <a:r>
                        <a:rPr lang="en-US" sz="1800" b="0" i="0" u="none" strike="noStrike" noProof="0">
                          <a:solidFill>
                            <a:srgbClr val="14788C"/>
                          </a:solidFill>
                          <a:effectLst/>
                          <a:latin typeface="Arial"/>
                        </a:rPr>
                        <a:t>▲ </a:t>
                      </a:r>
                      <a:r>
                        <a:rPr lang="en-US" sz="1800">
                          <a:effectLst/>
                          <a:latin typeface="Aptos"/>
                        </a:rPr>
                        <a:t>Improved sleep maintenance</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691985740"/>
                  </a:ext>
                </a:extLst>
              </a:tr>
              <a:tr h="556977">
                <a:tc>
                  <a:txBody>
                    <a:bodyPr/>
                    <a:lstStyle/>
                    <a:p>
                      <a:pPr algn="l" fontAlgn="base">
                        <a:lnSpc>
                          <a:spcPts val="2175"/>
                        </a:lnSpc>
                        <a:buNone/>
                      </a:pPr>
                      <a:r>
                        <a:rPr lang="en-US" sz="1800">
                          <a:effectLst/>
                          <a:latin typeface="Aptos"/>
                        </a:rPr>
                        <a:t>4. Satisfaction With Current Sleep Pattern</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algn="l" fontAlgn="base">
                        <a:lnSpc>
                          <a:spcPts val="2175"/>
                        </a:lnSpc>
                        <a:buNone/>
                      </a:pPr>
                      <a:r>
                        <a:rPr lang="en-US" sz="1800">
                          <a:effectLst/>
                          <a:latin typeface="Aptos"/>
                        </a:rPr>
                        <a:t>0.05</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lvl="0" algn="l">
                        <a:lnSpc>
                          <a:spcPts val="2175"/>
                        </a:lnSpc>
                        <a:buNone/>
                      </a:pPr>
                      <a:r>
                        <a:rPr lang="en-US" sz="1800" b="0" i="0" u="none" strike="noStrike" noProof="0">
                          <a:solidFill>
                            <a:srgbClr val="14788C"/>
                          </a:solidFill>
                          <a:effectLst/>
                          <a:latin typeface="Arial"/>
                        </a:rPr>
                        <a:t>▲ </a:t>
                      </a:r>
                      <a:r>
                        <a:rPr lang="en-US" sz="1800">
                          <a:effectLst/>
                          <a:latin typeface="Aptos"/>
                        </a:rPr>
                        <a:t>Greater satisfaction with sleep</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841727578"/>
                  </a:ext>
                </a:extLst>
              </a:tr>
              <a:tr h="556977">
                <a:tc>
                  <a:txBody>
                    <a:bodyPr/>
                    <a:lstStyle/>
                    <a:p>
                      <a:pPr algn="l" fontAlgn="base">
                        <a:lnSpc>
                          <a:spcPts val="2175"/>
                        </a:lnSpc>
                        <a:buNone/>
                      </a:pPr>
                      <a:r>
                        <a:rPr lang="en-US" sz="1800">
                          <a:effectLst/>
                          <a:latin typeface="Aptos"/>
                        </a:rPr>
                        <a:t>5. Extent of Interference With Daily Function</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a:effectLst/>
                          <a:latin typeface="Aptos"/>
                        </a:rPr>
                        <a:t>0.42</a:t>
                      </a:r>
                      <a:r>
                        <a:rPr lang="en-US" sz="1800" baseline="30000">
                          <a:effectLst/>
                          <a:latin typeface="Aptos"/>
                        </a:rPr>
                        <a:t>1</a:t>
                      </a:r>
                      <a:endParaRPr lang="en-US" baseline="30000">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a:effectLst/>
                          <a:latin typeface="Aptos"/>
                        </a:rPr>
                        <a:t>— No added daytime drowsiness    </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1091687"/>
                  </a:ext>
                </a:extLst>
              </a:tr>
              <a:tr h="610533">
                <a:tc>
                  <a:txBody>
                    <a:bodyPr/>
                    <a:lstStyle/>
                    <a:p>
                      <a:pPr algn="l" fontAlgn="base">
                        <a:lnSpc>
                          <a:spcPts val="2175"/>
                        </a:lnSpc>
                        <a:buNone/>
                      </a:pPr>
                      <a:r>
                        <a:rPr lang="en-US" sz="1800">
                          <a:effectLst/>
                          <a:latin typeface="Aptos"/>
                        </a:rPr>
                        <a:t>6. How Noticeable is the Sleep Problem in Terms of Impairing Quality of Life? </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a:effectLst/>
                          <a:latin typeface="Aptos"/>
                        </a:rPr>
                        <a:t>0.11</a:t>
                      </a:r>
                      <a:r>
                        <a:rPr lang="en-US" sz="1800" baseline="30000">
                          <a:effectLst/>
                          <a:latin typeface="Aptos"/>
                        </a:rPr>
                        <a:t>1</a:t>
                      </a:r>
                      <a:endParaRPr lang="en-US" sz="1200" b="0" i="0" u="none" strike="noStrike" baseline="30000" noProof="0">
                        <a:solidFill>
                          <a:srgbClr val="14788C"/>
                        </a:solidFill>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tc>
                  <a:txBody>
                    <a:bodyPr/>
                    <a:lstStyle/>
                    <a:p>
                      <a:pPr lvl="0" algn="l">
                        <a:lnSpc>
                          <a:spcPts val="2175"/>
                        </a:lnSpc>
                        <a:buNone/>
                      </a:pPr>
                      <a:r>
                        <a:rPr lang="en-US" sz="1800" b="0" i="0" u="none" strike="noStrike" noProof="0">
                          <a:effectLst/>
                        </a:rPr>
                        <a:t>▼ </a:t>
                      </a:r>
                      <a:r>
                        <a:rPr lang="en-US" sz="1800">
                          <a:effectLst/>
                          <a:latin typeface="Aptos"/>
                        </a:rPr>
                        <a:t>Trend towards less visible impairment</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330719"/>
                  </a:ext>
                </a:extLst>
              </a:tr>
              <a:tr h="610533">
                <a:tc>
                  <a:txBody>
                    <a:bodyPr/>
                    <a:lstStyle/>
                    <a:p>
                      <a:pPr algn="l" fontAlgn="base">
                        <a:lnSpc>
                          <a:spcPts val="2175"/>
                        </a:lnSpc>
                        <a:buNone/>
                      </a:pPr>
                      <a:r>
                        <a:rPr lang="en-US" sz="1800">
                          <a:effectLst/>
                          <a:latin typeface="Aptos"/>
                        </a:rPr>
                        <a:t>7. Worry or Distress About the Current Sleep Problem </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algn="l" fontAlgn="base">
                        <a:lnSpc>
                          <a:spcPts val="2175"/>
                        </a:lnSpc>
                        <a:buNone/>
                      </a:pPr>
                      <a:r>
                        <a:rPr lang="en-US" sz="1800">
                          <a:effectLst/>
                          <a:latin typeface="Aptos"/>
                        </a:rPr>
                        <a:t>0.05</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tc>
                  <a:txBody>
                    <a:bodyPr/>
                    <a:lstStyle/>
                    <a:p>
                      <a:pPr lvl="0" algn="l">
                        <a:lnSpc>
                          <a:spcPts val="2175"/>
                        </a:lnSpc>
                        <a:buNone/>
                      </a:pPr>
                      <a:r>
                        <a:rPr lang="en-US" sz="1800" b="0" i="0" u="none" strike="noStrike" noProof="0">
                          <a:effectLst/>
                        </a:rPr>
                        <a:t>▼ </a:t>
                      </a:r>
                      <a:r>
                        <a:rPr lang="en-US" sz="1800">
                          <a:effectLst/>
                          <a:latin typeface="Aptos"/>
                        </a:rPr>
                        <a:t>Reduced sleep-related emotional burden</a:t>
                      </a:r>
                      <a:endParaRPr lang="en-US">
                        <a:effectLst/>
                        <a:latin typeface="Aptos"/>
                      </a:endParaRPr>
                    </a:p>
                  </a:txBody>
                  <a:tcPr anchor="ct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4253000798"/>
                  </a:ext>
                </a:extLst>
              </a:tr>
            </a:tbl>
          </a:graphicData>
        </a:graphic>
      </p:graphicFrame>
      <p:sp>
        <p:nvSpPr>
          <p:cNvPr id="3" name="TextBox 2">
            <a:extLst>
              <a:ext uri="{FF2B5EF4-FFF2-40B4-BE49-F238E27FC236}">
                <a16:creationId xmlns:a16="http://schemas.microsoft.com/office/drawing/2014/main" id="{E432BEC1-A889-F863-6229-CF435C62F2F3}"/>
              </a:ext>
            </a:extLst>
          </p:cNvPr>
          <p:cNvSpPr txBox="1"/>
          <p:nvPr/>
        </p:nvSpPr>
        <p:spPr>
          <a:xfrm>
            <a:off x="554689" y="5822282"/>
            <a:ext cx="7379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aseline="30000">
                <a:cs typeface="Arial"/>
              </a:rPr>
              <a:t>1</a:t>
            </a:r>
            <a:r>
              <a:rPr lang="en-US" sz="1400">
                <a:cs typeface="Arial"/>
              </a:rPr>
              <a:t> NS=nonsignificant ; Nominal p-values</a:t>
            </a:r>
          </a:p>
        </p:txBody>
      </p:sp>
    </p:spTree>
    <p:extLst>
      <p:ext uri="{BB962C8B-B14F-4D97-AF65-F5344CB8AC3E}">
        <p14:creationId xmlns:p14="http://schemas.microsoft.com/office/powerpoint/2010/main" val="42806443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34FF-E5C4-6036-4DB7-39E9F828EC5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B9EF01D-F216-1D82-D681-8A9A9AD6A216}"/>
              </a:ext>
            </a:extLst>
          </p:cNvPr>
          <p:cNvSpPr/>
          <p:nvPr/>
        </p:nvSpPr>
        <p:spPr>
          <a:xfrm>
            <a:off x="0" y="0"/>
            <a:ext cx="6445078" cy="6165130"/>
          </a:xfrm>
          <a:prstGeom prst="rect">
            <a:avLst/>
          </a:prstGeom>
          <a:solidFill>
            <a:srgbClr val="137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Google Shape;156;g33fa4aae483_0_48">
            <a:extLst>
              <a:ext uri="{FF2B5EF4-FFF2-40B4-BE49-F238E27FC236}">
                <a16:creationId xmlns:a16="http://schemas.microsoft.com/office/drawing/2014/main" id="{D4ABF126-F834-E46D-AABF-B24165DDD337}"/>
              </a:ext>
            </a:extLst>
          </p:cNvPr>
          <p:cNvGraphicFramePr/>
          <p:nvPr/>
        </p:nvGraphicFramePr>
        <p:xfrm>
          <a:off x="243225" y="2793847"/>
          <a:ext cx="5953449" cy="2682120"/>
        </p:xfrm>
        <a:graphic>
          <a:graphicData uri="http://schemas.openxmlformats.org/drawingml/2006/table">
            <a:tbl>
              <a:tblPr>
                <a:noFill/>
              </a:tblPr>
              <a:tblGrid>
                <a:gridCol w="2470951">
                  <a:extLst>
                    <a:ext uri="{9D8B030D-6E8A-4147-A177-3AD203B41FA5}">
                      <a16:colId xmlns:a16="http://schemas.microsoft.com/office/drawing/2014/main" val="20000"/>
                    </a:ext>
                  </a:extLst>
                </a:gridCol>
                <a:gridCol w="1426948">
                  <a:extLst>
                    <a:ext uri="{9D8B030D-6E8A-4147-A177-3AD203B41FA5}">
                      <a16:colId xmlns:a16="http://schemas.microsoft.com/office/drawing/2014/main" val="20001"/>
                    </a:ext>
                  </a:extLst>
                </a:gridCol>
                <a:gridCol w="1380168">
                  <a:extLst>
                    <a:ext uri="{9D8B030D-6E8A-4147-A177-3AD203B41FA5}">
                      <a16:colId xmlns:a16="http://schemas.microsoft.com/office/drawing/2014/main" val="20002"/>
                    </a:ext>
                  </a:extLst>
                </a:gridCol>
                <a:gridCol w="675382">
                  <a:extLst>
                    <a:ext uri="{9D8B030D-6E8A-4147-A177-3AD203B41FA5}">
                      <a16:colId xmlns:a16="http://schemas.microsoft.com/office/drawing/2014/main" val="20003"/>
                    </a:ext>
                  </a:extLst>
                </a:gridCol>
              </a:tblGrid>
              <a:tr h="653300">
                <a:tc>
                  <a:txBody>
                    <a:bodyPr/>
                    <a:lstStyle/>
                    <a:p>
                      <a:pPr marL="0" marR="0" lvl="0" indent="0" algn="ctr">
                        <a:lnSpc>
                          <a:spcPct val="100000"/>
                        </a:lnSpc>
                        <a:spcBef>
                          <a:spcPts val="0"/>
                        </a:spcBef>
                        <a:spcAft>
                          <a:spcPts val="0"/>
                        </a:spcAft>
                        <a:buNone/>
                      </a:pPr>
                      <a:r>
                        <a:rPr lang="en" sz="1600" b="0" i="0" u="none" strike="noStrike" noProof="0">
                          <a:solidFill>
                            <a:schemeClr val="bg1"/>
                          </a:solidFill>
                        </a:rPr>
                        <a:t>ISI reduction at Week 6    </a:t>
                      </a:r>
                      <a:endParaRPr sz="1600">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0" i="0" u="none" strike="noStrike" noProof="0">
                          <a:solidFill>
                            <a:schemeClr val="bg1"/>
                          </a:solidFill>
                        </a:rPr>
                        <a:t>5 B CFU</a:t>
                      </a:r>
                      <a:endParaRPr sz="1600">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0" i="0" u="none" strike="noStrike" noProof="0">
                          <a:solidFill>
                            <a:schemeClr val="bg1"/>
                          </a:solidFill>
                        </a:rPr>
                        <a:t>Placebo</a:t>
                      </a:r>
                      <a:endParaRPr sz="1600">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0" i="0" u="none" strike="noStrike" noProof="0">
                          <a:solidFill>
                            <a:schemeClr val="bg1"/>
                          </a:solidFill>
                        </a:rPr>
                        <a:t>P value</a:t>
                      </a:r>
                      <a:endParaRPr sz="1600">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28425">
                <a:tc>
                  <a:txBody>
                    <a:bodyPr/>
                    <a:lstStyle/>
                    <a:p>
                      <a:pPr lvl="0" algn="l">
                        <a:lnSpc>
                          <a:spcPct val="100000"/>
                        </a:lnSpc>
                        <a:spcBef>
                          <a:spcPts val="0"/>
                        </a:spcBef>
                        <a:spcAft>
                          <a:spcPts val="0"/>
                        </a:spcAft>
                        <a:buNone/>
                      </a:pPr>
                      <a:r>
                        <a:rPr lang="en" sz="1600" b="0" i="0" u="none" strike="noStrike" noProof="0">
                          <a:solidFill>
                            <a:schemeClr val="bg1"/>
                          </a:solidFill>
                          <a:latin typeface="Arial"/>
                        </a:rPr>
                        <a:t>At least minimal starting insomnia (n=127)</a:t>
                      </a:r>
                      <a:endParaRPr lang="en" sz="1600" b="0" i="0" u="none" strike="noStrike" noProof="0">
                        <a:solidFill>
                          <a:srgbClr val="14788C"/>
                        </a:solidFill>
                        <a:latin typeface="Arial"/>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1" i="0" u="none" strike="noStrike" noProof="0">
                          <a:solidFill>
                            <a:schemeClr val="bg1"/>
                          </a:solidFill>
                          <a:latin typeface="Arial"/>
                        </a:rPr>
                        <a:t>-6.97± 5.48</a:t>
                      </a:r>
                      <a:endParaRPr b="1">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0" i="0" u="none" strike="noStrike" noProof="0">
                          <a:solidFill>
                            <a:schemeClr val="bg1"/>
                          </a:solidFill>
                          <a:latin typeface="Arial"/>
                        </a:rPr>
                        <a:t>-5.26 ± 4.71</a:t>
                      </a:r>
                      <a:endParaRPr lang="en" sz="1600" b="0" i="0" u="none" strike="noStrike" noProof="0">
                        <a:solidFill>
                          <a:schemeClr val="bg1"/>
                        </a:solidFill>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fontAlgn="ctr">
                        <a:lnSpc>
                          <a:spcPct val="100000"/>
                        </a:lnSpc>
                        <a:spcBef>
                          <a:spcPts val="0"/>
                        </a:spcBef>
                        <a:spcAft>
                          <a:spcPts val="0"/>
                        </a:spcAft>
                        <a:buNone/>
                      </a:pPr>
                      <a:r>
                        <a:rPr lang="en" sz="1600" b="0" i="0" u="none" strike="noStrike" noProof="0">
                          <a:solidFill>
                            <a:schemeClr val="bg1"/>
                          </a:solidFill>
                        </a:rPr>
                        <a:t>0.01</a:t>
                      </a:r>
                      <a:endParaRPr sz="1600">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653300">
                <a:tc>
                  <a:txBody>
                    <a:bodyPr/>
                    <a:lstStyle/>
                    <a:p>
                      <a:pPr marL="0" marR="0" lvl="0" indent="0" algn="l">
                        <a:lnSpc>
                          <a:spcPct val="100000"/>
                        </a:lnSpc>
                        <a:spcBef>
                          <a:spcPts val="0"/>
                        </a:spcBef>
                        <a:spcAft>
                          <a:spcPts val="0"/>
                        </a:spcAft>
                        <a:buNone/>
                      </a:pPr>
                      <a:r>
                        <a:rPr lang="en" sz="1600" b="0" i="0" u="none" strike="noStrike" noProof="0">
                          <a:solidFill>
                            <a:schemeClr val="bg1"/>
                          </a:solidFill>
                        </a:rPr>
                        <a:t>At least moderate starting insomnia </a:t>
                      </a:r>
                      <a:r>
                        <a:rPr lang="en" sz="1600" b="0" i="0" u="none" strike="noStrike" noProof="0">
                          <a:solidFill>
                            <a:schemeClr val="bg1"/>
                          </a:solidFill>
                          <a:latin typeface="Arial"/>
                        </a:rPr>
                        <a:t>(n=96)</a:t>
                      </a:r>
                      <a:endParaRPr lang="en" sz="1600" b="0" i="0" u="none" strike="noStrike" noProof="0">
                        <a:solidFill>
                          <a:srgbClr val="14788C"/>
                        </a:solidFill>
                        <a:latin typeface="Arial"/>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fontAlgn="ctr">
                        <a:spcBef>
                          <a:spcPts val="0"/>
                        </a:spcBef>
                        <a:spcAft>
                          <a:spcPts val="0"/>
                        </a:spcAft>
                        <a:buNone/>
                      </a:pPr>
                      <a:r>
                        <a:rPr lang="en" sz="1600" b="1" i="0" u="none" strike="noStrike" noProof="0">
                          <a:solidFill>
                            <a:schemeClr val="bg1"/>
                          </a:solidFill>
                          <a:latin typeface="Arial"/>
                        </a:rPr>
                        <a:t>-8.67 ± 5.09</a:t>
                      </a:r>
                      <a:endParaRPr b="1">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fontAlgn="ctr">
                        <a:spcBef>
                          <a:spcPts val="0"/>
                        </a:spcBef>
                        <a:spcAft>
                          <a:spcPts val="0"/>
                        </a:spcAft>
                        <a:buNone/>
                      </a:pPr>
                      <a:r>
                        <a:rPr lang="en" sz="1600" b="0" i="0" u="none" strike="noStrike" noProof="0">
                          <a:solidFill>
                            <a:schemeClr val="bg1"/>
                          </a:solidFill>
                          <a:latin typeface="Arial"/>
                        </a:rPr>
                        <a:t>-5.67 ± 4.86</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fontAlgn="ctr">
                        <a:lnSpc>
                          <a:spcPct val="100000"/>
                        </a:lnSpc>
                        <a:spcBef>
                          <a:spcPts val="0"/>
                        </a:spcBef>
                        <a:spcAft>
                          <a:spcPts val="0"/>
                        </a:spcAft>
                        <a:buNone/>
                      </a:pPr>
                      <a:r>
                        <a:rPr lang="en" sz="1600" b="0" i="0" u="none" strike="noStrike" noProof="0">
                          <a:solidFill>
                            <a:schemeClr val="bg1"/>
                          </a:solidFill>
                          <a:latin typeface="Arial"/>
                        </a:rPr>
                        <a:t>0.01</a:t>
                      </a:r>
                      <a:endParaRPr lang="en" sz="1600" b="0" i="0" u="none" strike="noStrike" noProof="0">
                        <a:solidFill>
                          <a:srgbClr val="14788C"/>
                        </a:solidFill>
                        <a:latin typeface="Arial"/>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653300">
                <a:tc>
                  <a:txBody>
                    <a:bodyPr/>
                    <a:lstStyle/>
                    <a:p>
                      <a:pPr lvl="0" algn="l">
                        <a:lnSpc>
                          <a:spcPct val="100000"/>
                        </a:lnSpc>
                        <a:spcBef>
                          <a:spcPts val="0"/>
                        </a:spcBef>
                        <a:spcAft>
                          <a:spcPts val="0"/>
                        </a:spcAft>
                        <a:buNone/>
                      </a:pPr>
                      <a:r>
                        <a:rPr lang="en" sz="1600" b="0" i="0" u="none" strike="noStrike" noProof="0">
                          <a:solidFill>
                            <a:schemeClr val="bg1"/>
                          </a:solidFill>
                          <a:latin typeface="Arial"/>
                        </a:rPr>
                        <a:t>Severe starting insomnia</a:t>
                      </a:r>
                    </a:p>
                    <a:p>
                      <a:pPr lvl="0" algn="l">
                        <a:lnSpc>
                          <a:spcPct val="100000"/>
                        </a:lnSpc>
                        <a:spcBef>
                          <a:spcPts val="0"/>
                        </a:spcBef>
                        <a:spcAft>
                          <a:spcPts val="0"/>
                        </a:spcAft>
                        <a:buNone/>
                      </a:pPr>
                      <a:r>
                        <a:rPr lang="en" sz="1600" b="0" i="0" u="none" strike="noStrike" noProof="0">
                          <a:solidFill>
                            <a:schemeClr val="bg1"/>
                          </a:solidFill>
                          <a:latin typeface="Arial"/>
                        </a:rPr>
                        <a:t>(n=21)</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fontAlgn="ctr">
                        <a:spcBef>
                          <a:spcPts val="0"/>
                        </a:spcBef>
                        <a:spcAft>
                          <a:spcPts val="0"/>
                        </a:spcAft>
                        <a:buNone/>
                      </a:pPr>
                      <a:r>
                        <a:rPr lang="en" sz="1600" b="1" i="0" u="none" strike="noStrike" noProof="0">
                          <a:solidFill>
                            <a:schemeClr val="bg1"/>
                          </a:solidFill>
                        </a:rPr>
                        <a:t>-12.50 ± 5.94</a:t>
                      </a:r>
                      <a:endParaRPr b="1">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fontAlgn="ctr">
                        <a:spcBef>
                          <a:spcPts val="0"/>
                        </a:spcBef>
                        <a:spcAft>
                          <a:spcPts val="0"/>
                        </a:spcAft>
                        <a:buNone/>
                      </a:pPr>
                      <a:r>
                        <a:rPr lang="en" sz="1600" b="0" i="0" u="none" strike="noStrike" noProof="0">
                          <a:solidFill>
                            <a:schemeClr val="bg1"/>
                          </a:solidFill>
                          <a:latin typeface="Arial"/>
                        </a:rPr>
                        <a:t>-6.5 ± 5.36</a:t>
                      </a:r>
                      <a:endParaRPr>
                        <a:sym typeface="Times New Roman"/>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ctr" fontAlgn="ctr">
                        <a:spcBef>
                          <a:spcPts val="0"/>
                        </a:spcBef>
                        <a:spcAft>
                          <a:spcPts val="0"/>
                        </a:spcAft>
                        <a:buNone/>
                      </a:pPr>
                      <a:r>
                        <a:rPr lang="en" sz="1600" b="0" i="0" u="none" strike="noStrike" noProof="0">
                          <a:solidFill>
                            <a:schemeClr val="bg1"/>
                          </a:solidFill>
                          <a:latin typeface="Arial"/>
                        </a:rPr>
                        <a:t>0.01</a:t>
                      </a:r>
                      <a:endParaRPr lang="en" sz="1600" b="0" i="0" u="none" strike="noStrike" noProof="0">
                        <a:solidFill>
                          <a:srgbClr val="14788C"/>
                        </a:solidFill>
                        <a:latin typeface="Arial"/>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DF6167AD-0138-D9B7-E2BA-FE23F565B538}"/>
              </a:ext>
            </a:extLst>
          </p:cNvPr>
          <p:cNvSpPr txBox="1"/>
          <p:nvPr/>
        </p:nvSpPr>
        <p:spPr>
          <a:xfrm>
            <a:off x="327614" y="565927"/>
            <a:ext cx="6117464" cy="1661993"/>
          </a:xfrm>
          <a:prstGeom prst="rect">
            <a:avLst/>
          </a:prstGeom>
          <a:noFill/>
        </p:spPr>
        <p:txBody>
          <a:bodyPr wrap="square" lIns="91440" tIns="45720" rIns="91440" bIns="45720" anchor="t">
            <a:spAutoFit/>
          </a:bodyPr>
          <a:lstStyle/>
          <a:p>
            <a:r>
              <a:rPr lang="en-US" sz="2800">
                <a:solidFill>
                  <a:schemeClr val="bg1"/>
                </a:solidFill>
                <a:ea typeface="+mn-lt"/>
                <a:cs typeface="+mn-lt"/>
              </a:rPr>
              <a:t>LP815 Delivers Larger Benefits as Baseline Sleep Quality Worsens</a:t>
            </a:r>
            <a:endParaRPr lang="en-US">
              <a:solidFill>
                <a:schemeClr val="bg1"/>
              </a:solidFill>
            </a:endParaRPr>
          </a:p>
          <a:p>
            <a:endParaRPr lang="en-US"/>
          </a:p>
          <a:p>
            <a:endParaRPr lang="en-US" sz="2800">
              <a:solidFill>
                <a:schemeClr val="bg1"/>
              </a:solidFill>
              <a:latin typeface="+mn-lt"/>
              <a:cs typeface="Arial"/>
            </a:endParaRPr>
          </a:p>
        </p:txBody>
      </p:sp>
      <p:sp>
        <p:nvSpPr>
          <p:cNvPr id="3" name="Title 1">
            <a:extLst>
              <a:ext uri="{FF2B5EF4-FFF2-40B4-BE49-F238E27FC236}">
                <a16:creationId xmlns:a16="http://schemas.microsoft.com/office/drawing/2014/main" id="{8E808C25-3AE3-0DDF-A6A4-69B216A7EB16}"/>
              </a:ext>
            </a:extLst>
          </p:cNvPr>
          <p:cNvSpPr txBox="1">
            <a:spLocks/>
          </p:cNvSpPr>
          <p:nvPr/>
        </p:nvSpPr>
        <p:spPr>
          <a:xfrm>
            <a:off x="319848" y="1615110"/>
            <a:ext cx="5687675" cy="821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endParaRPr lang="en-US" sz="1800">
              <a:solidFill>
                <a:srgbClr val="F1F9FF"/>
              </a:solidFill>
              <a:latin typeface="+mn-lt"/>
              <a:cs typeface="Arial"/>
            </a:endParaRPr>
          </a:p>
          <a:p>
            <a:r>
              <a:rPr lang="en-US" sz="1800" b="1">
                <a:solidFill>
                  <a:srgbClr val="F1F9FF"/>
                </a:solidFill>
                <a:latin typeface="Arial" panose="020B0604020202020204"/>
                <a:cs typeface="Arial"/>
              </a:rPr>
              <a:t>Week 6: </a:t>
            </a:r>
            <a:r>
              <a:rPr lang="en-US" sz="1800">
                <a:solidFill>
                  <a:srgbClr val="F1F9FF"/>
                </a:solidFill>
                <a:latin typeface="Arial" panose="020B0604020202020204"/>
                <a:cs typeface="Arial"/>
              </a:rPr>
              <a:t>the severe-insomnia group cut ISI by 12.5 ± 5.9, triple the MCID, dropping two categories to mild insomnia and doubling the full-cohort response.</a:t>
            </a:r>
            <a:endParaRPr lang="en-US"/>
          </a:p>
          <a:p>
            <a:endParaRPr lang="en-US" sz="1200"/>
          </a:p>
          <a:p>
            <a:endParaRPr lang="en-US" sz="1200">
              <a:solidFill>
                <a:srgbClr val="F1F9FF"/>
              </a:solidFill>
              <a:latin typeface="+mn-lt"/>
              <a:cs typeface="Arial"/>
            </a:endParaRPr>
          </a:p>
        </p:txBody>
      </p:sp>
      <p:pic>
        <p:nvPicPr>
          <p:cNvPr id="6" name="Picture 5">
            <a:extLst>
              <a:ext uri="{FF2B5EF4-FFF2-40B4-BE49-F238E27FC236}">
                <a16:creationId xmlns:a16="http://schemas.microsoft.com/office/drawing/2014/main" id="{86AA51FC-1E0B-13F5-90E3-466D8A1CBB3B}"/>
              </a:ext>
            </a:extLst>
          </p:cNvPr>
          <p:cNvPicPr>
            <a:picLocks noChangeAspect="1"/>
          </p:cNvPicPr>
          <p:nvPr/>
        </p:nvPicPr>
        <p:blipFill>
          <a:blip r:embed="rId3" cstate="email">
            <a:extLst>
              <a:ext uri="{28A0092B-C50C-407E-A947-70E740481C1C}">
                <a14:useLocalDpi xmlns:a14="http://schemas.microsoft.com/office/drawing/2010/main"/>
              </a:ext>
            </a:extLst>
          </a:blip>
          <a:srcRect t="2857" b="50400"/>
          <a:stretch>
            <a:fillRect/>
          </a:stretch>
        </p:blipFill>
        <p:spPr>
          <a:xfrm>
            <a:off x="6760621" y="495259"/>
            <a:ext cx="4028842" cy="2712515"/>
          </a:xfrm>
          <a:prstGeom prst="rect">
            <a:avLst/>
          </a:prstGeom>
        </p:spPr>
      </p:pic>
      <p:sp>
        <p:nvSpPr>
          <p:cNvPr id="11" name="TextBox 10">
            <a:extLst>
              <a:ext uri="{FF2B5EF4-FFF2-40B4-BE49-F238E27FC236}">
                <a16:creationId xmlns:a16="http://schemas.microsoft.com/office/drawing/2014/main" id="{97D8103F-E379-E037-3B66-6C8A0E56BC6E}"/>
              </a:ext>
            </a:extLst>
          </p:cNvPr>
          <p:cNvSpPr txBox="1"/>
          <p:nvPr/>
        </p:nvSpPr>
        <p:spPr>
          <a:xfrm>
            <a:off x="6772692" y="149267"/>
            <a:ext cx="40210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cs typeface="Arial"/>
              </a:rPr>
              <a:t>ISI Reduction for Severe </a:t>
            </a:r>
            <a:r>
              <a:rPr lang="en-US" sz="1400" b="1">
                <a:solidFill>
                  <a:srgbClr val="14788C"/>
                </a:solidFill>
                <a:cs typeface="Arial"/>
              </a:rPr>
              <a:t>Baseline Insomnia</a:t>
            </a:r>
          </a:p>
        </p:txBody>
      </p:sp>
      <p:sp>
        <p:nvSpPr>
          <p:cNvPr id="2" name="TextBox 1">
            <a:extLst>
              <a:ext uri="{FF2B5EF4-FFF2-40B4-BE49-F238E27FC236}">
                <a16:creationId xmlns:a16="http://schemas.microsoft.com/office/drawing/2014/main" id="{D42A0970-1CED-73F2-A279-BAAA7B3D1B3F}"/>
              </a:ext>
            </a:extLst>
          </p:cNvPr>
          <p:cNvSpPr txBox="1"/>
          <p:nvPr/>
        </p:nvSpPr>
        <p:spPr>
          <a:xfrm rot="5400000">
            <a:off x="10595091" y="684934"/>
            <a:ext cx="712054" cy="307777"/>
          </a:xfrm>
          <a:prstGeom prst="rect">
            <a:avLst/>
          </a:prstGeom>
          <a:noFill/>
        </p:spPr>
        <p:txBody>
          <a:bodyPr wrap="none" rtlCol="0">
            <a:spAutoFit/>
          </a:bodyPr>
          <a:lstStyle/>
          <a:p>
            <a:r>
              <a:rPr lang="en-US" sz="1400" b="1"/>
              <a:t>LP815</a:t>
            </a:r>
          </a:p>
        </p:txBody>
      </p:sp>
      <p:sp>
        <p:nvSpPr>
          <p:cNvPr id="4" name="TextBox 3">
            <a:extLst>
              <a:ext uri="{FF2B5EF4-FFF2-40B4-BE49-F238E27FC236}">
                <a16:creationId xmlns:a16="http://schemas.microsoft.com/office/drawing/2014/main" id="{8E7E3515-B709-2C8E-69A3-014635079452}"/>
              </a:ext>
            </a:extLst>
          </p:cNvPr>
          <p:cNvSpPr txBox="1"/>
          <p:nvPr/>
        </p:nvSpPr>
        <p:spPr>
          <a:xfrm rot="5400000">
            <a:off x="10515742" y="3570454"/>
            <a:ext cx="870751" cy="307777"/>
          </a:xfrm>
          <a:prstGeom prst="rect">
            <a:avLst/>
          </a:prstGeom>
          <a:noFill/>
        </p:spPr>
        <p:txBody>
          <a:bodyPr wrap="none" rtlCol="0">
            <a:spAutoFit/>
          </a:bodyPr>
          <a:lstStyle/>
          <a:p>
            <a:r>
              <a:rPr lang="en-US" sz="1400" b="1"/>
              <a:t>Placebo</a:t>
            </a:r>
          </a:p>
        </p:txBody>
      </p:sp>
      <p:pic>
        <p:nvPicPr>
          <p:cNvPr id="8" name="Picture 7">
            <a:extLst>
              <a:ext uri="{FF2B5EF4-FFF2-40B4-BE49-F238E27FC236}">
                <a16:creationId xmlns:a16="http://schemas.microsoft.com/office/drawing/2014/main" id="{3938A4A4-10C5-C695-1F06-5DA8798579E0}"/>
              </a:ext>
            </a:extLst>
          </p:cNvPr>
          <p:cNvPicPr>
            <a:picLocks noChangeAspect="1"/>
          </p:cNvPicPr>
          <p:nvPr/>
        </p:nvPicPr>
        <p:blipFill>
          <a:blip r:embed="rId3" cstate="email">
            <a:extLst>
              <a:ext uri="{28A0092B-C50C-407E-A947-70E740481C1C}">
                <a14:useLocalDpi xmlns:a14="http://schemas.microsoft.com/office/drawing/2010/main"/>
              </a:ext>
            </a:extLst>
          </a:blip>
          <a:srcRect t="51845"/>
          <a:stretch>
            <a:fillRect/>
          </a:stretch>
        </p:blipFill>
        <p:spPr>
          <a:xfrm>
            <a:off x="6760621" y="3302237"/>
            <a:ext cx="4028842" cy="2794400"/>
          </a:xfrm>
          <a:prstGeom prst="rect">
            <a:avLst/>
          </a:prstGeom>
        </p:spPr>
      </p:pic>
      <p:sp>
        <p:nvSpPr>
          <p:cNvPr id="9" name="Slide Number Placeholder 2">
            <a:extLst>
              <a:ext uri="{FF2B5EF4-FFF2-40B4-BE49-F238E27FC236}">
                <a16:creationId xmlns:a16="http://schemas.microsoft.com/office/drawing/2014/main" id="{9899D126-E4ED-FE1F-33C3-1D85CD68F44F}"/>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57</a:t>
            </a:fld>
            <a:endParaRPr lang="en-US"/>
          </a:p>
        </p:txBody>
      </p:sp>
    </p:spTree>
    <p:extLst>
      <p:ext uri="{BB962C8B-B14F-4D97-AF65-F5344CB8AC3E}">
        <p14:creationId xmlns:p14="http://schemas.microsoft.com/office/powerpoint/2010/main" val="2680293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BC8DB-4695-0E64-1684-9C3150463638}"/>
            </a:ext>
          </a:extLst>
        </p:cNvPr>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D2B97EF-9A69-670F-26B7-A3B989F78CC0}"/>
              </a:ext>
            </a:extLst>
          </p:cNvPr>
          <p:cNvSpPr/>
          <p:nvPr/>
        </p:nvSpPr>
        <p:spPr>
          <a:xfrm>
            <a:off x="122793" y="1334071"/>
            <a:ext cx="11877715" cy="4711029"/>
          </a:xfrm>
          <a:prstGeom prst="roundRect">
            <a:avLst>
              <a:gd name="adj" fmla="val 4339"/>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5">
            <a:extLst>
              <a:ext uri="{FF2B5EF4-FFF2-40B4-BE49-F238E27FC236}">
                <a16:creationId xmlns:a16="http://schemas.microsoft.com/office/drawing/2014/main" id="{3841EAE7-2345-78E8-16AF-8B578F3941B6}"/>
              </a:ext>
            </a:extLst>
          </p:cNvPr>
          <p:cNvSpPr>
            <a:spLocks noGrp="1"/>
          </p:cNvSpPr>
          <p:nvPr>
            <p:ph type="sldNum" sz="quarter" idx="14"/>
          </p:nvPr>
        </p:nvSpPr>
        <p:spPr>
          <a:xfrm>
            <a:off x="10652511" y="6270463"/>
            <a:ext cx="742122"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58</a:t>
            </a:fld>
            <a:endParaRPr lang="en-US">
              <a:solidFill>
                <a:schemeClr val="tx1"/>
              </a:solidFill>
            </a:endParaRPr>
          </a:p>
        </p:txBody>
      </p:sp>
      <p:sp>
        <p:nvSpPr>
          <p:cNvPr id="2" name="Title 1">
            <a:extLst>
              <a:ext uri="{FF2B5EF4-FFF2-40B4-BE49-F238E27FC236}">
                <a16:creationId xmlns:a16="http://schemas.microsoft.com/office/drawing/2014/main" id="{9D94F88E-7EA6-DB8C-4F1F-1BE258118B39}"/>
              </a:ext>
            </a:extLst>
          </p:cNvPr>
          <p:cNvSpPr>
            <a:spLocks noGrp="1"/>
          </p:cNvSpPr>
          <p:nvPr>
            <p:ph type="title" idx="4294967295"/>
          </p:nvPr>
        </p:nvSpPr>
        <p:spPr>
          <a:xfrm>
            <a:off x="295524" y="83890"/>
            <a:ext cx="7903920" cy="1325562"/>
          </a:xfrm>
        </p:spPr>
        <p:txBody>
          <a:bodyPr>
            <a:normAutofit/>
          </a:bodyPr>
          <a:lstStyle/>
          <a:p>
            <a:r>
              <a:rPr lang="en-US" sz="3200">
                <a:solidFill>
                  <a:schemeClr val="tx1"/>
                </a:solidFill>
                <a:latin typeface="Arial"/>
                <a:cs typeface="Arial"/>
              </a:rPr>
              <a:t>LP815 Improves Women’s Sleep</a:t>
            </a:r>
            <a:endParaRPr lang="en-US"/>
          </a:p>
        </p:txBody>
      </p:sp>
      <p:sp>
        <p:nvSpPr>
          <p:cNvPr id="5" name="Text Placeholder 4">
            <a:extLst>
              <a:ext uri="{FF2B5EF4-FFF2-40B4-BE49-F238E27FC236}">
                <a16:creationId xmlns:a16="http://schemas.microsoft.com/office/drawing/2014/main" id="{80E7A7AD-216D-14A1-6339-B7AB2CB5F309}"/>
              </a:ext>
            </a:extLst>
          </p:cNvPr>
          <p:cNvSpPr>
            <a:spLocks noGrp="1"/>
          </p:cNvSpPr>
          <p:nvPr>
            <p:ph type="body" sz="quarter" idx="4294967295"/>
          </p:nvPr>
        </p:nvSpPr>
        <p:spPr>
          <a:xfrm>
            <a:off x="204458" y="6185984"/>
            <a:ext cx="8485463" cy="570964"/>
          </a:xfrm>
          <a:solidFill>
            <a:schemeClr val="bg1"/>
          </a:solidFill>
        </p:spPr>
        <p:txBody>
          <a:bodyPr anchor="b">
            <a:noAutofit/>
          </a:bodyPr>
          <a:lstStyle/>
          <a:p>
            <a:pPr fontAlgn="base">
              <a:lnSpc>
                <a:spcPts val="760"/>
              </a:lnSpc>
              <a:buNone/>
            </a:pPr>
            <a:r>
              <a:rPr lang="en-US" sz="1200" i="0" u="none" strike="noStrike">
                <a:solidFill>
                  <a:schemeClr val="tx1"/>
                </a:solidFill>
                <a:effectLst/>
                <a:latin typeface="+mn-lt"/>
                <a:cs typeface="Arial"/>
              </a:rPr>
              <a:t>n=37 5B CFU, n=29 Placebo</a:t>
            </a:r>
            <a:r>
              <a:rPr lang="en-US" sz="1200" i="0">
                <a:solidFill>
                  <a:schemeClr val="tx1"/>
                </a:solidFill>
                <a:effectLst/>
                <a:latin typeface="+mn-lt"/>
                <a:cs typeface="Arial"/>
              </a:rPr>
              <a:t>​</a:t>
            </a:r>
            <a:r>
              <a:rPr lang="en-US" sz="1200">
                <a:solidFill>
                  <a:schemeClr val="tx1"/>
                </a:solidFill>
                <a:latin typeface="+mn-lt"/>
                <a:cs typeface="Arial"/>
              </a:rPr>
              <a:t>; </a:t>
            </a:r>
            <a:r>
              <a:rPr lang="en-US" sz="1200" i="1">
                <a:solidFill>
                  <a:schemeClr val="tx1"/>
                </a:solidFill>
                <a:latin typeface="+mn-lt"/>
                <a:cs typeface="Arial"/>
              </a:rPr>
              <a:t>Filtered for scores of at least 8 (Mild Insomnia); </a:t>
            </a:r>
            <a:r>
              <a:rPr lang="en-US" sz="1200">
                <a:solidFill>
                  <a:schemeClr val="tx1"/>
                </a:solidFill>
                <a:latin typeface="+mn-lt"/>
                <a:cs typeface="Arial"/>
              </a:rPr>
              <a:t>* p = 0.003 vs placebo at Week 6  </a:t>
            </a:r>
            <a:endParaRPr lang="en-US">
              <a:solidFill>
                <a:schemeClr val="tx1"/>
              </a:solidFill>
            </a:endParaRPr>
          </a:p>
          <a:p>
            <a:pPr>
              <a:lnSpc>
                <a:spcPts val="760"/>
              </a:lnSpc>
              <a:buNone/>
            </a:pPr>
            <a:r>
              <a:rPr lang="en-US" sz="1200">
                <a:solidFill>
                  <a:schemeClr val="tx1"/>
                </a:solidFill>
                <a:latin typeface="+mn-lt"/>
                <a:cs typeface="Arial"/>
              </a:rPr>
              <a:t>Mixed-effects model, Sex × Treatment: ΔISI −1.7, p = 0.006</a:t>
            </a:r>
            <a:endParaRPr lang="en-US">
              <a:solidFill>
                <a:schemeClr val="tx1"/>
              </a:solidFill>
            </a:endParaRPr>
          </a:p>
        </p:txBody>
      </p:sp>
      <p:sp>
        <p:nvSpPr>
          <p:cNvPr id="7" name="TextBox 6">
            <a:extLst>
              <a:ext uri="{FF2B5EF4-FFF2-40B4-BE49-F238E27FC236}">
                <a16:creationId xmlns:a16="http://schemas.microsoft.com/office/drawing/2014/main" id="{309BB26B-A7B7-21F9-D258-CDB81A186BE7}"/>
              </a:ext>
            </a:extLst>
          </p:cNvPr>
          <p:cNvSpPr txBox="1"/>
          <p:nvPr/>
        </p:nvSpPr>
        <p:spPr>
          <a:xfrm>
            <a:off x="286124" y="890518"/>
            <a:ext cx="11317961" cy="3231654"/>
          </a:xfrm>
          <a:prstGeom prst="rect">
            <a:avLst/>
          </a:prstGeom>
          <a:noFill/>
        </p:spPr>
        <p:txBody>
          <a:bodyPr wrap="square" lIns="91440" tIns="45720" rIns="91440" bIns="45720" anchor="t">
            <a:spAutoFit/>
          </a:bodyPr>
          <a:lstStyle/>
          <a:p>
            <a:r>
              <a:rPr lang="en-US" sz="2400">
                <a:ea typeface="+mn-lt"/>
                <a:cs typeface="+mn-lt"/>
              </a:rPr>
              <a:t>Women outperform men and placebo in 6-week ISI reduction</a:t>
            </a:r>
            <a:endParaRPr lang="en-US"/>
          </a:p>
          <a:p>
            <a:endParaRPr lang="en-US"/>
          </a:p>
          <a:p>
            <a:endParaRPr lang="en-US"/>
          </a:p>
          <a:p>
            <a:endParaRPr lang="en-US"/>
          </a:p>
          <a:p>
            <a:endParaRPr lang="en-US"/>
          </a:p>
          <a:p>
            <a:endParaRPr lang="en-US"/>
          </a:p>
          <a:p>
            <a:r>
              <a:rPr lang="en-US" sz="2400">
                <a:ea typeface="+mn-lt"/>
                <a:cs typeface="+mn-lt"/>
              </a:rPr>
              <a:t>Sources</a:t>
            </a:r>
            <a:endParaRPr lang="en-US"/>
          </a:p>
          <a:p>
            <a:endParaRPr lang="en-US"/>
          </a:p>
          <a:p>
            <a:r>
              <a:rPr lang="en-US" sz="2400">
                <a:ea typeface="+mn-lt"/>
                <a:cs typeface="+mn-lt"/>
              </a:rPr>
              <a:t>Ask ChatGPT</a:t>
            </a:r>
            <a:endParaRPr lang="en-US"/>
          </a:p>
          <a:p>
            <a:endParaRPr lang="en-US" sz="2400">
              <a:latin typeface="Arial"/>
              <a:cs typeface="Arial"/>
            </a:endParaRPr>
          </a:p>
        </p:txBody>
      </p:sp>
      <p:cxnSp>
        <p:nvCxnSpPr>
          <p:cNvPr id="12" name="Straight Connector 11">
            <a:extLst>
              <a:ext uri="{FF2B5EF4-FFF2-40B4-BE49-F238E27FC236}">
                <a16:creationId xmlns:a16="http://schemas.microsoft.com/office/drawing/2014/main" id="{DBB89C69-4243-0C58-26B0-6EF66AE9DB4E}"/>
              </a:ext>
            </a:extLst>
          </p:cNvPr>
          <p:cNvCxnSpPr>
            <a:cxnSpLocks/>
          </p:cNvCxnSpPr>
          <p:nvPr/>
        </p:nvCxnSpPr>
        <p:spPr>
          <a:xfrm>
            <a:off x="606318" y="1826069"/>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E94753-3896-A287-91A6-78078C9E8464}"/>
              </a:ext>
            </a:extLst>
          </p:cNvPr>
          <p:cNvCxnSpPr>
            <a:cxnSpLocks/>
          </p:cNvCxnSpPr>
          <p:nvPr/>
        </p:nvCxnSpPr>
        <p:spPr>
          <a:xfrm>
            <a:off x="606317" y="3148115"/>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F933A876-7E66-6860-E2D4-73C2D0C7F623}"/>
              </a:ext>
            </a:extLst>
          </p:cNvPr>
          <p:cNvSpPr/>
          <p:nvPr/>
        </p:nvSpPr>
        <p:spPr>
          <a:xfrm>
            <a:off x="122793" y="1334072"/>
            <a:ext cx="11783083" cy="4633410"/>
          </a:xfrm>
          <a:prstGeom prst="roundRect">
            <a:avLst>
              <a:gd name="adj" fmla="val 43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graph&#10;&#10;AI-generated content may be incorrect.">
            <a:extLst>
              <a:ext uri="{FF2B5EF4-FFF2-40B4-BE49-F238E27FC236}">
                <a16:creationId xmlns:a16="http://schemas.microsoft.com/office/drawing/2014/main" id="{20F07656-D376-4833-F0FC-D839D0CB15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4459" y="1409453"/>
            <a:ext cx="5880719" cy="4518910"/>
          </a:xfrm>
          <a:prstGeom prst="rect">
            <a:avLst/>
          </a:prstGeom>
        </p:spPr>
      </p:pic>
      <p:pic>
        <p:nvPicPr>
          <p:cNvPr id="11" name="Picture 10" descr="A screenshot of a computer screen&#10;&#10;AI-generated content may be incorrect.">
            <a:extLst>
              <a:ext uri="{FF2B5EF4-FFF2-40B4-BE49-F238E27FC236}">
                <a16:creationId xmlns:a16="http://schemas.microsoft.com/office/drawing/2014/main" id="{1F01AC67-603C-6A23-F3C3-AFA7ABF1C8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85178" y="1438636"/>
            <a:ext cx="5666788" cy="4518910"/>
          </a:xfrm>
          <a:prstGeom prst="rect">
            <a:avLst/>
          </a:prstGeom>
        </p:spPr>
      </p:pic>
    </p:spTree>
    <p:extLst>
      <p:ext uri="{BB962C8B-B14F-4D97-AF65-F5344CB8AC3E}">
        <p14:creationId xmlns:p14="http://schemas.microsoft.com/office/powerpoint/2010/main" val="1857173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ue and orange circle and lines&#10;&#10;Description automatically generated with medium confidence">
            <a:extLst>
              <a:ext uri="{FF2B5EF4-FFF2-40B4-BE49-F238E27FC236}">
                <a16:creationId xmlns:a16="http://schemas.microsoft.com/office/drawing/2014/main" id="{66807438-2AAB-A5B6-B30C-E821C044E410}"/>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ackgroundRemoval t="10000" b="90000" l="10000" r="90000"/>
                    </a14:imgEffect>
                  </a14:imgLayer>
                </a14:imgProps>
              </a:ext>
            </a:extLst>
          </a:blip>
          <a:srcRect l="2925" t="20277" r="2229" b="20278"/>
          <a:stretch/>
        </p:blipFill>
        <p:spPr>
          <a:xfrm>
            <a:off x="5533576" y="760870"/>
            <a:ext cx="6419465" cy="4560396"/>
          </a:xfrm>
          <a:prstGeom prst="rect">
            <a:avLst/>
          </a:prstGeom>
        </p:spPr>
      </p:pic>
      <p:sp>
        <p:nvSpPr>
          <p:cNvPr id="21" name="Rounded Rectangle 20">
            <a:extLst>
              <a:ext uri="{FF2B5EF4-FFF2-40B4-BE49-F238E27FC236}">
                <a16:creationId xmlns:a16="http://schemas.microsoft.com/office/drawing/2014/main" id="{5A60A4FD-A5E3-C8D1-A0E5-48CF35725700}"/>
              </a:ext>
            </a:extLst>
          </p:cNvPr>
          <p:cNvSpPr/>
          <p:nvPr/>
        </p:nvSpPr>
        <p:spPr>
          <a:xfrm>
            <a:off x="5536750" y="769555"/>
            <a:ext cx="6184622" cy="4390551"/>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ue and orange circle and lines&#10;&#10;Description automatically generated with medium confidence">
            <a:extLst>
              <a:ext uri="{FF2B5EF4-FFF2-40B4-BE49-F238E27FC236}">
                <a16:creationId xmlns:a16="http://schemas.microsoft.com/office/drawing/2014/main" id="{580EB193-8AF2-D8F5-04EF-9D7565430FE4}"/>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ackgroundRemoval t="10000" b="90000" l="10000" r="90000"/>
                    </a14:imgEffect>
                  </a14:imgLayer>
                </a14:imgProps>
              </a:ext>
            </a:extLst>
          </a:blip>
          <a:srcRect l="2925" t="20277" r="2229" b="20278"/>
          <a:stretch/>
        </p:blipFill>
        <p:spPr>
          <a:xfrm>
            <a:off x="313390" y="988870"/>
            <a:ext cx="5220186" cy="4945653"/>
          </a:xfrm>
          <a:prstGeom prst="rect">
            <a:avLst/>
          </a:prstGeom>
        </p:spPr>
      </p:pic>
      <p:sp>
        <p:nvSpPr>
          <p:cNvPr id="19" name="Rounded Rectangle 18">
            <a:extLst>
              <a:ext uri="{FF2B5EF4-FFF2-40B4-BE49-F238E27FC236}">
                <a16:creationId xmlns:a16="http://schemas.microsoft.com/office/drawing/2014/main" id="{C8E5DD48-F9BF-34EE-E8F1-C9C88FEA9C0A}"/>
              </a:ext>
            </a:extLst>
          </p:cNvPr>
          <p:cNvSpPr/>
          <p:nvPr/>
        </p:nvSpPr>
        <p:spPr>
          <a:xfrm>
            <a:off x="313390" y="988871"/>
            <a:ext cx="5010902" cy="473039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3BEADC-75B2-B6F8-1613-98B8A7566D52}"/>
              </a:ext>
            </a:extLst>
          </p:cNvPr>
          <p:cNvSpPr>
            <a:spLocks noGrp="1"/>
          </p:cNvSpPr>
          <p:nvPr>
            <p:ph type="title"/>
          </p:nvPr>
        </p:nvSpPr>
        <p:spPr>
          <a:xfrm>
            <a:off x="331477" y="49100"/>
            <a:ext cx="10515600" cy="1325563"/>
          </a:xfrm>
        </p:spPr>
        <p:txBody>
          <a:bodyPr>
            <a:normAutofit/>
          </a:bodyPr>
          <a:lstStyle/>
          <a:p>
            <a:r>
              <a:rPr lang="en-US" sz="2800"/>
              <a:t>LP815 Decreases Night Sweat Severity</a:t>
            </a:r>
          </a:p>
        </p:txBody>
      </p:sp>
      <p:pic>
        <p:nvPicPr>
          <p:cNvPr id="6146" name="Picture 2">
            <a:extLst>
              <a:ext uri="{FF2B5EF4-FFF2-40B4-BE49-F238E27FC236}">
                <a16:creationId xmlns:a16="http://schemas.microsoft.com/office/drawing/2014/main" id="{5754C87E-2E35-4B0B-2EF1-4ED55F95974B}"/>
              </a:ext>
            </a:extLst>
          </p:cNvPr>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430872" y="1061084"/>
            <a:ext cx="4718774" cy="4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A8D8E7-A2D1-B45E-4D03-6A079AD627E8}"/>
              </a:ext>
            </a:extLst>
          </p:cNvPr>
          <p:cNvSpPr txBox="1"/>
          <p:nvPr/>
        </p:nvSpPr>
        <p:spPr>
          <a:xfrm>
            <a:off x="240365" y="6488500"/>
            <a:ext cx="3346834" cy="261610"/>
          </a:xfrm>
          <a:prstGeom prst="rect">
            <a:avLst/>
          </a:prstGeom>
          <a:noFill/>
        </p:spPr>
        <p:txBody>
          <a:bodyPr wrap="square" rtlCol="0">
            <a:spAutoFit/>
          </a:bodyPr>
          <a:lstStyle/>
          <a:p>
            <a:r>
              <a:rPr lang="en-US" sz="1100"/>
              <a:t>*p&lt;0.05 across study period</a:t>
            </a:r>
          </a:p>
        </p:txBody>
      </p:sp>
      <p:pic>
        <p:nvPicPr>
          <p:cNvPr id="6148" name="Picture 4">
            <a:extLst>
              <a:ext uri="{FF2B5EF4-FFF2-40B4-BE49-F238E27FC236}">
                <a16:creationId xmlns:a16="http://schemas.microsoft.com/office/drawing/2014/main" id="{C85C1565-8BAB-53F9-7B44-78222CE00F5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01735" y="1207367"/>
            <a:ext cx="5671298" cy="391957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49;g3419e38a1f2_0_0">
            <a:extLst>
              <a:ext uri="{FF2B5EF4-FFF2-40B4-BE49-F238E27FC236}">
                <a16:creationId xmlns:a16="http://schemas.microsoft.com/office/drawing/2014/main" id="{468BCB03-C263-1907-B3D2-5499F65E1853}"/>
              </a:ext>
            </a:extLst>
          </p:cNvPr>
          <p:cNvSpPr txBox="1"/>
          <p:nvPr/>
        </p:nvSpPr>
        <p:spPr>
          <a:xfrm>
            <a:off x="9863433" y="1216533"/>
            <a:ext cx="646776" cy="65957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76A5AF"/>
                </a:solidFill>
                <a:latin typeface="Playfair Display"/>
                <a:ea typeface="Playfair Display"/>
                <a:cs typeface="Playfair Display"/>
                <a:sym typeface="Playfair Display"/>
              </a:rPr>
              <a:t>*</a:t>
            </a: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l" rtl="0">
              <a:spcBef>
                <a:spcPts val="0"/>
              </a:spcBef>
              <a:spcAft>
                <a:spcPts val="0"/>
              </a:spcAft>
              <a:buNone/>
            </a:pPr>
            <a:endParaRPr sz="4200">
              <a:solidFill>
                <a:srgbClr val="76A5AF"/>
              </a:solidFill>
              <a:latin typeface="Playfair Display"/>
              <a:ea typeface="Playfair Display"/>
              <a:cs typeface="Playfair Display"/>
              <a:sym typeface="Playfair Display"/>
            </a:endParaRPr>
          </a:p>
        </p:txBody>
      </p:sp>
      <p:sp>
        <p:nvSpPr>
          <p:cNvPr id="6" name="Google Shape;249;g3419e38a1f2_0_0">
            <a:extLst>
              <a:ext uri="{FF2B5EF4-FFF2-40B4-BE49-F238E27FC236}">
                <a16:creationId xmlns:a16="http://schemas.microsoft.com/office/drawing/2014/main" id="{79D16B65-AC08-B9C1-FAAA-F566CD0A6C06}"/>
              </a:ext>
            </a:extLst>
          </p:cNvPr>
          <p:cNvSpPr txBox="1"/>
          <p:nvPr/>
        </p:nvSpPr>
        <p:spPr>
          <a:xfrm>
            <a:off x="6919551" y="1216533"/>
            <a:ext cx="646776" cy="65957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76A5AF"/>
                </a:solidFill>
                <a:latin typeface="Playfair Display"/>
                <a:ea typeface="Playfair Display"/>
                <a:cs typeface="Playfair Display"/>
                <a:sym typeface="Playfair Display"/>
              </a:rPr>
              <a:t>*</a:t>
            </a: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2800">
              <a:solidFill>
                <a:srgbClr val="76A5AF"/>
              </a:solidFill>
              <a:latin typeface="Playfair Display"/>
              <a:ea typeface="Playfair Display"/>
              <a:cs typeface="Playfair Display"/>
              <a:sym typeface="Playfair Display"/>
            </a:endParaRPr>
          </a:p>
          <a:p>
            <a:pPr marL="0" lvl="0" indent="0" algn="l" rtl="0">
              <a:spcBef>
                <a:spcPts val="0"/>
              </a:spcBef>
              <a:spcAft>
                <a:spcPts val="0"/>
              </a:spcAft>
              <a:buNone/>
            </a:pPr>
            <a:endParaRPr sz="4200">
              <a:solidFill>
                <a:srgbClr val="76A5AF"/>
              </a:solidFill>
              <a:latin typeface="Playfair Display"/>
              <a:ea typeface="Playfair Display"/>
              <a:cs typeface="Playfair Display"/>
              <a:sym typeface="Playfair Display"/>
            </a:endParaRPr>
          </a:p>
          <a:p>
            <a:pPr marL="0" lvl="0" indent="0" algn="ctr" rtl="0">
              <a:spcBef>
                <a:spcPts val="0"/>
              </a:spcBef>
              <a:spcAft>
                <a:spcPts val="0"/>
              </a:spcAft>
              <a:buNone/>
            </a:pPr>
            <a:endParaRPr sz="1700">
              <a:solidFill>
                <a:srgbClr val="F6B26B"/>
              </a:solidFill>
              <a:latin typeface="Playfair Display"/>
              <a:ea typeface="Playfair Display"/>
              <a:cs typeface="Playfair Display"/>
              <a:sym typeface="Playfair Display"/>
            </a:endParaRPr>
          </a:p>
        </p:txBody>
      </p:sp>
      <p:sp>
        <p:nvSpPr>
          <p:cNvPr id="8" name="TextBox 7">
            <a:extLst>
              <a:ext uri="{FF2B5EF4-FFF2-40B4-BE49-F238E27FC236}">
                <a16:creationId xmlns:a16="http://schemas.microsoft.com/office/drawing/2014/main" id="{CC2DE2C8-2C3F-558A-0A7D-EAA7EEA275D3}"/>
              </a:ext>
            </a:extLst>
          </p:cNvPr>
          <p:cNvSpPr txBox="1"/>
          <p:nvPr/>
        </p:nvSpPr>
        <p:spPr>
          <a:xfrm>
            <a:off x="7017803" y="3162321"/>
            <a:ext cx="450274" cy="290170"/>
          </a:xfrm>
          <a:prstGeom prst="rect">
            <a:avLst/>
          </a:prstGeom>
          <a:noFill/>
        </p:spPr>
        <p:txBody>
          <a:bodyPr wrap="none" rtlCol="0">
            <a:spAutoFit/>
          </a:bodyPr>
          <a:lstStyle/>
          <a:p>
            <a:r>
              <a:rPr lang="en" sz="1400" err="1">
                <a:solidFill>
                  <a:srgbClr val="F6B26B"/>
                </a:solidFill>
                <a:latin typeface="Playfair Display"/>
                <a:ea typeface="Playfair Display"/>
                <a:cs typeface="Playfair Display"/>
                <a:sym typeface="Playfair Display"/>
              </a:rPr>
              <a:t>n.s</a:t>
            </a:r>
            <a:r>
              <a:rPr lang="en" sz="1400">
                <a:solidFill>
                  <a:srgbClr val="F6B26B"/>
                </a:solidFill>
                <a:latin typeface="Playfair Display"/>
                <a:ea typeface="Playfair Display"/>
                <a:cs typeface="Playfair Display"/>
                <a:sym typeface="Playfair Display"/>
              </a:rPr>
              <a:t>.</a:t>
            </a:r>
            <a:endParaRPr lang="en-US" sz="1400"/>
          </a:p>
        </p:txBody>
      </p:sp>
      <p:sp>
        <p:nvSpPr>
          <p:cNvPr id="9" name="TextBox 8">
            <a:extLst>
              <a:ext uri="{FF2B5EF4-FFF2-40B4-BE49-F238E27FC236}">
                <a16:creationId xmlns:a16="http://schemas.microsoft.com/office/drawing/2014/main" id="{BD449A72-91A8-93B6-C0A3-91CDF36C280B}"/>
              </a:ext>
            </a:extLst>
          </p:cNvPr>
          <p:cNvSpPr txBox="1"/>
          <p:nvPr/>
        </p:nvSpPr>
        <p:spPr>
          <a:xfrm>
            <a:off x="9961684" y="3162320"/>
            <a:ext cx="450274" cy="290170"/>
          </a:xfrm>
          <a:prstGeom prst="rect">
            <a:avLst/>
          </a:prstGeom>
          <a:noFill/>
        </p:spPr>
        <p:txBody>
          <a:bodyPr wrap="none" rtlCol="0">
            <a:spAutoFit/>
          </a:bodyPr>
          <a:lstStyle/>
          <a:p>
            <a:r>
              <a:rPr lang="en" sz="1400" err="1">
                <a:solidFill>
                  <a:srgbClr val="F6B26B"/>
                </a:solidFill>
                <a:latin typeface="Playfair Display"/>
                <a:ea typeface="Playfair Display"/>
                <a:cs typeface="Playfair Display"/>
                <a:sym typeface="Playfair Display"/>
              </a:rPr>
              <a:t>n.s</a:t>
            </a:r>
            <a:r>
              <a:rPr lang="en" sz="1400">
                <a:solidFill>
                  <a:srgbClr val="F6B26B"/>
                </a:solidFill>
                <a:latin typeface="Playfair Display"/>
                <a:ea typeface="Playfair Display"/>
                <a:cs typeface="Playfair Display"/>
                <a:sym typeface="Playfair Display"/>
              </a:rPr>
              <a:t>.</a:t>
            </a:r>
            <a:endParaRPr lang="en-US" sz="1400"/>
          </a:p>
        </p:txBody>
      </p:sp>
      <p:sp>
        <p:nvSpPr>
          <p:cNvPr id="11" name="TextBox 10">
            <a:extLst>
              <a:ext uri="{FF2B5EF4-FFF2-40B4-BE49-F238E27FC236}">
                <a16:creationId xmlns:a16="http://schemas.microsoft.com/office/drawing/2014/main" id="{47362CA5-72F8-EF5D-695A-5E2DB385E004}"/>
              </a:ext>
            </a:extLst>
          </p:cNvPr>
          <p:cNvSpPr txBox="1"/>
          <p:nvPr/>
        </p:nvSpPr>
        <p:spPr>
          <a:xfrm>
            <a:off x="6922805" y="831956"/>
            <a:ext cx="863611" cy="307777"/>
          </a:xfrm>
          <a:prstGeom prst="rect">
            <a:avLst/>
          </a:prstGeom>
          <a:noFill/>
        </p:spPr>
        <p:txBody>
          <a:bodyPr wrap="square" rtlCol="0">
            <a:spAutoFit/>
          </a:bodyPr>
          <a:lstStyle/>
          <a:p>
            <a:r>
              <a:rPr lang="en-US" sz="1400" b="1"/>
              <a:t>MALE</a:t>
            </a:r>
          </a:p>
        </p:txBody>
      </p:sp>
      <p:sp>
        <p:nvSpPr>
          <p:cNvPr id="12" name="TextBox 11">
            <a:extLst>
              <a:ext uri="{FF2B5EF4-FFF2-40B4-BE49-F238E27FC236}">
                <a16:creationId xmlns:a16="http://schemas.microsoft.com/office/drawing/2014/main" id="{04DB272E-BD79-E9C6-DB81-4B99E2D2A28F}"/>
              </a:ext>
            </a:extLst>
          </p:cNvPr>
          <p:cNvSpPr txBox="1"/>
          <p:nvPr/>
        </p:nvSpPr>
        <p:spPr>
          <a:xfrm>
            <a:off x="9726037" y="826960"/>
            <a:ext cx="922047" cy="307777"/>
          </a:xfrm>
          <a:prstGeom prst="rect">
            <a:avLst/>
          </a:prstGeom>
          <a:noFill/>
        </p:spPr>
        <p:txBody>
          <a:bodyPr wrap="none" rtlCol="0">
            <a:spAutoFit/>
          </a:bodyPr>
          <a:lstStyle/>
          <a:p>
            <a:r>
              <a:rPr lang="en-US" sz="1400" b="1"/>
              <a:t>FEMALE</a:t>
            </a:r>
          </a:p>
        </p:txBody>
      </p:sp>
      <p:sp>
        <p:nvSpPr>
          <p:cNvPr id="15" name="TextBox 14">
            <a:extLst>
              <a:ext uri="{FF2B5EF4-FFF2-40B4-BE49-F238E27FC236}">
                <a16:creationId xmlns:a16="http://schemas.microsoft.com/office/drawing/2014/main" id="{FD755EFA-AEFB-17E6-9378-294F00547785}"/>
              </a:ext>
            </a:extLst>
          </p:cNvPr>
          <p:cNvSpPr txBox="1"/>
          <p:nvPr/>
        </p:nvSpPr>
        <p:spPr>
          <a:xfrm>
            <a:off x="6076122" y="5381742"/>
            <a:ext cx="5244683" cy="584775"/>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000"/>
              <a:buFont typeface="Arial"/>
              <a:buNone/>
            </a:pPr>
            <a:r>
              <a:rPr lang="en-US" sz="1600">
                <a:solidFill>
                  <a:schemeClr val="dk1"/>
                </a:solidFill>
                <a:ea typeface="Playfair Display"/>
                <a:cs typeface="Playfair Display"/>
                <a:sym typeface="Playfair Display"/>
              </a:rPr>
              <a:t>Women have a higher baseline for night sweats and a steeper slope of improvement. </a:t>
            </a:r>
            <a:endParaRPr lang="en-US" sz="1600" i="0" u="none" strike="noStrike" cap="none">
              <a:solidFill>
                <a:schemeClr val="dk1"/>
              </a:solidFill>
              <a:ea typeface="Playfair Display"/>
              <a:cs typeface="Playfair Display"/>
              <a:sym typeface="Playfair Display"/>
            </a:endParaRPr>
          </a:p>
        </p:txBody>
      </p:sp>
      <p:sp>
        <p:nvSpPr>
          <p:cNvPr id="3" name="TextBox 2">
            <a:extLst>
              <a:ext uri="{FF2B5EF4-FFF2-40B4-BE49-F238E27FC236}">
                <a16:creationId xmlns:a16="http://schemas.microsoft.com/office/drawing/2014/main" id="{B49EA7D2-DA0F-CCD2-D356-6809F235AD30}"/>
              </a:ext>
            </a:extLst>
          </p:cNvPr>
          <p:cNvSpPr txBox="1"/>
          <p:nvPr/>
        </p:nvSpPr>
        <p:spPr>
          <a:xfrm>
            <a:off x="2249737" y="1017582"/>
            <a:ext cx="1138207" cy="230832"/>
          </a:xfrm>
          <a:prstGeom prst="rect">
            <a:avLst/>
          </a:prstGeom>
          <a:solidFill>
            <a:schemeClr val="bg1"/>
          </a:solidFill>
          <a:ln>
            <a:noFill/>
          </a:ln>
        </p:spPr>
        <p:txBody>
          <a:bodyPr wrap="square" rtlCol="0">
            <a:spAutoFit/>
          </a:bodyPr>
          <a:lstStyle/>
          <a:p>
            <a:r>
              <a:rPr lang="en-US" sz="900" b="1"/>
              <a:t>5 Billion CFU</a:t>
            </a:r>
          </a:p>
        </p:txBody>
      </p:sp>
      <p:sp>
        <p:nvSpPr>
          <p:cNvPr id="17" name="Rounded Rectangle 16">
            <a:extLst>
              <a:ext uri="{FF2B5EF4-FFF2-40B4-BE49-F238E27FC236}">
                <a16:creationId xmlns:a16="http://schemas.microsoft.com/office/drawing/2014/main" id="{BD2BD875-B9AA-EF38-0FCE-4D4D2CD0ECF7}"/>
              </a:ext>
            </a:extLst>
          </p:cNvPr>
          <p:cNvSpPr/>
          <p:nvPr/>
        </p:nvSpPr>
        <p:spPr>
          <a:xfrm>
            <a:off x="2173728" y="3231507"/>
            <a:ext cx="1616993" cy="20981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EB88425-1FD9-6DE1-C915-5327C12E9592}"/>
              </a:ext>
            </a:extLst>
          </p:cNvPr>
          <p:cNvSpPr txBox="1"/>
          <p:nvPr/>
        </p:nvSpPr>
        <p:spPr>
          <a:xfrm>
            <a:off x="2286720" y="3168163"/>
            <a:ext cx="2950249" cy="200055"/>
          </a:xfrm>
          <a:prstGeom prst="rect">
            <a:avLst/>
          </a:prstGeom>
          <a:noFill/>
          <a:ln>
            <a:noFill/>
          </a:ln>
        </p:spPr>
        <p:txBody>
          <a:bodyPr wrap="square" rtlCol="0">
            <a:spAutoFit/>
          </a:bodyPr>
          <a:lstStyle/>
          <a:p>
            <a:r>
              <a:rPr lang="en-US" sz="700">
                <a:solidFill>
                  <a:srgbClr val="000000"/>
                </a:solidFill>
                <a:latin typeface="Times New Roman" panose="02020603050405020304" pitchFamily="18" charset="0"/>
                <a:cs typeface="Times New Roman" panose="02020603050405020304" pitchFamily="18" charset="0"/>
              </a:rPr>
              <a:t>Day of Product or Placebo Use</a:t>
            </a:r>
          </a:p>
        </p:txBody>
      </p:sp>
      <p:sp>
        <p:nvSpPr>
          <p:cNvPr id="14" name="TextBox 13">
            <a:extLst>
              <a:ext uri="{FF2B5EF4-FFF2-40B4-BE49-F238E27FC236}">
                <a16:creationId xmlns:a16="http://schemas.microsoft.com/office/drawing/2014/main" id="{63856596-5E11-1830-81A9-20A37CA39672}"/>
              </a:ext>
            </a:extLst>
          </p:cNvPr>
          <p:cNvSpPr txBox="1"/>
          <p:nvPr/>
        </p:nvSpPr>
        <p:spPr>
          <a:xfrm>
            <a:off x="2597117" y="3281840"/>
            <a:ext cx="790827" cy="215444"/>
          </a:xfrm>
          <a:prstGeom prst="rect">
            <a:avLst/>
          </a:prstGeom>
          <a:noFill/>
          <a:ln>
            <a:noFill/>
          </a:ln>
        </p:spPr>
        <p:txBody>
          <a:bodyPr wrap="square" rtlCol="0">
            <a:spAutoFit/>
          </a:bodyPr>
          <a:lstStyle/>
          <a:p>
            <a:r>
              <a:rPr lang="en-US" sz="800" b="1">
                <a:solidFill>
                  <a:srgbClr val="F7D4B2"/>
                </a:solidFill>
              </a:rPr>
              <a:t>Placebo</a:t>
            </a:r>
          </a:p>
        </p:txBody>
      </p:sp>
      <p:sp>
        <p:nvSpPr>
          <p:cNvPr id="7" name="Slide Number Placeholder 2">
            <a:extLst>
              <a:ext uri="{FF2B5EF4-FFF2-40B4-BE49-F238E27FC236}">
                <a16:creationId xmlns:a16="http://schemas.microsoft.com/office/drawing/2014/main" id="{C79F5236-845C-1378-8A4C-4048B34267ED}"/>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59</a:t>
            </a:fld>
            <a:endParaRPr lang="en-US"/>
          </a:p>
        </p:txBody>
      </p:sp>
    </p:spTree>
    <p:extLst>
      <p:ext uri="{BB962C8B-B14F-4D97-AF65-F5344CB8AC3E}">
        <p14:creationId xmlns:p14="http://schemas.microsoft.com/office/powerpoint/2010/main" val="705538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DF992-3EAD-5805-26E9-C34194600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70F52-A795-5C8D-CA7D-B99461DD1020}"/>
              </a:ext>
            </a:extLst>
          </p:cNvPr>
          <p:cNvSpPr>
            <a:spLocks noGrp="1"/>
          </p:cNvSpPr>
          <p:nvPr>
            <p:ph type="title"/>
          </p:nvPr>
        </p:nvSpPr>
        <p:spPr>
          <a:xfrm>
            <a:off x="709411" y="562825"/>
            <a:ext cx="10515600" cy="1325563"/>
          </a:xfrm>
        </p:spPr>
        <p:txBody>
          <a:bodyPr>
            <a:normAutofit/>
          </a:bodyPr>
          <a:lstStyle/>
          <a:p>
            <a:r>
              <a:rPr lang="en-US" dirty="0">
                <a:latin typeface="Arial"/>
                <a:cs typeface="Arial"/>
              </a:rPr>
              <a:t>Why we are excited … </a:t>
            </a:r>
          </a:p>
        </p:txBody>
      </p:sp>
      <p:sp>
        <p:nvSpPr>
          <p:cNvPr id="3" name="Content Placeholder 2">
            <a:extLst>
              <a:ext uri="{FF2B5EF4-FFF2-40B4-BE49-F238E27FC236}">
                <a16:creationId xmlns:a16="http://schemas.microsoft.com/office/drawing/2014/main" id="{5771FAE0-97E0-B90A-7361-68A141A83D95}"/>
              </a:ext>
            </a:extLst>
          </p:cNvPr>
          <p:cNvSpPr>
            <a:spLocks noGrp="1"/>
          </p:cNvSpPr>
          <p:nvPr>
            <p:ph idx="1"/>
          </p:nvPr>
        </p:nvSpPr>
        <p:spPr>
          <a:xfrm>
            <a:off x="575177" y="1712058"/>
            <a:ext cx="6849981" cy="4437062"/>
          </a:xfrm>
        </p:spPr>
        <p:txBody>
          <a:bodyPr vert="horz" lIns="91440" tIns="45720" rIns="91440" bIns="45720" rtlCol="0" anchor="t">
            <a:noAutofit/>
          </a:bodyPr>
          <a:lstStyle/>
          <a:p>
            <a:r>
              <a:rPr lang="en-US" sz="2000" dirty="0">
                <a:latin typeface="Arial"/>
                <a:cs typeface="Arial"/>
              </a:rPr>
              <a:t>Strains and grains work together to revitalize one's existing beneficial keystone gut microflora</a:t>
            </a:r>
          </a:p>
          <a:p>
            <a:r>
              <a:rPr lang="en-US" sz="2000" dirty="0">
                <a:latin typeface="Arial"/>
                <a:cs typeface="Arial"/>
              </a:rPr>
              <a:t>Postbiotic for precision microbiome health </a:t>
            </a:r>
            <a:endParaRPr lang="en-US" dirty="0"/>
          </a:p>
          <a:p>
            <a:r>
              <a:rPr lang="en-US" sz="2000" dirty="0">
                <a:latin typeface="Arial"/>
                <a:cs typeface="Arial"/>
              </a:rPr>
              <a:t>No major shift in diversity, endogenous “good” microbes go up and the “bad” go down, able to modulate </a:t>
            </a:r>
            <a:r>
              <a:rPr lang="en-US" sz="2000" i="1" dirty="0" err="1">
                <a:latin typeface="Arial"/>
                <a:cs typeface="Arial"/>
              </a:rPr>
              <a:t>Akkermansia</a:t>
            </a:r>
            <a:r>
              <a:rPr lang="en-US" sz="2000" i="1" dirty="0">
                <a:latin typeface="Arial"/>
                <a:cs typeface="Arial"/>
              </a:rPr>
              <a:t> </a:t>
            </a:r>
            <a:endParaRPr lang="en-US"/>
          </a:p>
          <a:p>
            <a:r>
              <a:rPr lang="en-US" sz="2000" dirty="0">
                <a:latin typeface="Arial"/>
                <a:cs typeface="Arial"/>
              </a:rPr>
              <a:t>No GI distress/side effects</a:t>
            </a:r>
          </a:p>
          <a:p>
            <a:r>
              <a:rPr lang="en-US" sz="2000" dirty="0">
                <a:latin typeface="Arial"/>
                <a:cs typeface="Arial"/>
              </a:rPr>
              <a:t>Consistent MOA from in vitro data to pilot to clinical trials results </a:t>
            </a:r>
          </a:p>
          <a:p>
            <a:r>
              <a:rPr lang="en-US" sz="2000" dirty="0">
                <a:latin typeface="Arial"/>
                <a:cs typeface="Arial"/>
              </a:rPr>
              <a:t>MOA defined: Microbiome to butyrate to stress biomarkers to inflammatory to “feel the effect”</a:t>
            </a:r>
          </a:p>
          <a:p>
            <a:endParaRPr lang="en-US" sz="1800" b="1"/>
          </a:p>
        </p:txBody>
      </p:sp>
      <p:pic>
        <p:nvPicPr>
          <p:cNvPr id="4" name="Picture 3"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498D90DA-19E9-1F77-1D4F-F56C710AEEE6}"/>
              </a:ext>
            </a:extLst>
          </p:cNvPr>
          <p:cNvPicPr>
            <a:picLocks noChangeAspect="1"/>
          </p:cNvPicPr>
          <p:nvPr/>
        </p:nvPicPr>
        <p:blipFill>
          <a:blip r:embed="rId3"/>
          <a:srcRect t="19185" r="16728"/>
          <a:stretch/>
        </p:blipFill>
        <p:spPr>
          <a:xfrm>
            <a:off x="7253651" y="0"/>
            <a:ext cx="4938349" cy="4792605"/>
          </a:xfrm>
          <a:prstGeom prst="rect">
            <a:avLst/>
          </a:prstGeom>
        </p:spPr>
      </p:pic>
    </p:spTree>
    <p:extLst>
      <p:ext uri="{BB962C8B-B14F-4D97-AF65-F5344CB8AC3E}">
        <p14:creationId xmlns:p14="http://schemas.microsoft.com/office/powerpoint/2010/main" val="3383754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85D91C-FCE4-9DF1-8D8C-713C737CCEC4}"/>
              </a:ext>
            </a:extLst>
          </p:cNvPr>
          <p:cNvSpPr txBox="1"/>
          <p:nvPr/>
        </p:nvSpPr>
        <p:spPr>
          <a:xfrm>
            <a:off x="183071" y="1678480"/>
            <a:ext cx="3869283" cy="3662541"/>
          </a:xfrm>
          <a:prstGeom prst="rect">
            <a:avLst/>
          </a:prstGeom>
          <a:noFill/>
        </p:spPr>
        <p:txBody>
          <a:bodyPr wrap="square" lIns="91440" tIns="45720" rIns="91440" bIns="45720" rtlCol="0" anchor="t">
            <a:spAutoFit/>
          </a:bodyPr>
          <a:lstStyle/>
          <a:p>
            <a:r>
              <a:rPr lang="en-US" sz="2800" dirty="0">
                <a:solidFill>
                  <a:schemeClr val="bg1"/>
                </a:solidFill>
                <a:ea typeface="+mn-lt"/>
                <a:cs typeface="+mn-lt"/>
              </a:rPr>
              <a:t>Wearable data also show objective sleep gains</a:t>
            </a:r>
            <a:r>
              <a:rPr lang="en-US" sz="2800" dirty="0">
                <a:solidFill>
                  <a:schemeClr val="bg1"/>
                </a:solidFill>
              </a:rPr>
              <a:t>:</a:t>
            </a:r>
            <a:endParaRPr lang="en-US" dirty="0">
              <a:solidFill>
                <a:schemeClr val="bg1"/>
              </a:solidFill>
            </a:endParaRPr>
          </a:p>
          <a:p>
            <a:endParaRPr lang="en-US" sz="2800" b="1" dirty="0">
              <a:solidFill>
                <a:schemeClr val="bg1"/>
              </a:solidFill>
            </a:endParaRPr>
          </a:p>
          <a:p>
            <a:pPr marL="285750" indent="-285750">
              <a:buFont typeface="Arial" panose="020B0604020202020204" pitchFamily="34" charset="0"/>
              <a:buChar char="•"/>
            </a:pPr>
            <a:r>
              <a:rPr lang="en-US" sz="2000" dirty="0">
                <a:solidFill>
                  <a:schemeClr val="bg1"/>
                </a:solidFill>
              </a:rPr>
              <a:t>Longer Time in Bed</a:t>
            </a:r>
            <a:endParaRPr lang="en-US" sz="2000" dirty="0">
              <a:solidFill>
                <a:schemeClr val="bg1"/>
              </a:solidFill>
              <a:cs typeface="Arial"/>
            </a:endParaRPr>
          </a:p>
          <a:p>
            <a:pPr marL="285750" indent="-285750">
              <a:buFont typeface="Arial" panose="020B0604020202020204" pitchFamily="34" charset="0"/>
              <a:buChar char="•"/>
            </a:pPr>
            <a:r>
              <a:rPr lang="en-US" sz="2000" dirty="0">
                <a:solidFill>
                  <a:schemeClr val="bg1"/>
                </a:solidFill>
              </a:rPr>
              <a:t>Total Sleep Duration</a:t>
            </a:r>
            <a:endParaRPr lang="en-US" sz="2000" dirty="0">
              <a:solidFill>
                <a:schemeClr val="bg1"/>
              </a:solidFill>
              <a:cs typeface="Arial"/>
            </a:endParaRPr>
          </a:p>
          <a:p>
            <a:pPr marL="285750" indent="-285750">
              <a:buFont typeface="Arial" panose="020B0604020202020204" pitchFamily="34" charset="0"/>
              <a:buChar char="•"/>
            </a:pPr>
            <a:r>
              <a:rPr lang="en-US" sz="2000" dirty="0">
                <a:solidFill>
                  <a:schemeClr val="bg1"/>
                </a:solidFill>
              </a:rPr>
              <a:t>Deep Sleep Duration</a:t>
            </a:r>
            <a:endParaRPr lang="en-US" sz="2000" dirty="0">
              <a:solidFill>
                <a:schemeClr val="bg1"/>
              </a:solidFill>
              <a:cs typeface="Arial"/>
            </a:endParaRPr>
          </a:p>
          <a:p>
            <a:endParaRPr lang="en-US" sz="2000" dirty="0">
              <a:solidFill>
                <a:schemeClr val="bg1"/>
              </a:solidFill>
              <a:cs typeface="Arial"/>
            </a:endParaRPr>
          </a:p>
          <a:p>
            <a:endParaRPr lang="en-US" sz="2000" i="1" dirty="0">
              <a:solidFill>
                <a:schemeClr val="bg1"/>
              </a:solidFill>
              <a:cs typeface="Arial" panose="020B0604020202020204"/>
            </a:endParaRPr>
          </a:p>
          <a:p>
            <a:r>
              <a:rPr lang="en-US" sz="2000" i="1" dirty="0">
                <a:solidFill>
                  <a:schemeClr val="bg1"/>
                </a:solidFill>
                <a:cs typeface="Arial" panose="020B0604020202020204"/>
              </a:rPr>
              <a:t>...without next-day drowsiness! </a:t>
            </a:r>
          </a:p>
        </p:txBody>
      </p:sp>
      <p:sp>
        <p:nvSpPr>
          <p:cNvPr id="5" name="TextBox 4">
            <a:extLst>
              <a:ext uri="{FF2B5EF4-FFF2-40B4-BE49-F238E27FC236}">
                <a16:creationId xmlns:a16="http://schemas.microsoft.com/office/drawing/2014/main" id="{FFAB2DF0-5A41-E5B0-8D90-33F60FC3CD99}"/>
              </a:ext>
            </a:extLst>
          </p:cNvPr>
          <p:cNvSpPr txBox="1"/>
          <p:nvPr/>
        </p:nvSpPr>
        <p:spPr>
          <a:xfrm>
            <a:off x="4576659" y="6179831"/>
            <a:ext cx="5763116" cy="338554"/>
          </a:xfrm>
          <a:prstGeom prst="rect">
            <a:avLst/>
          </a:prstGeom>
          <a:noFill/>
        </p:spPr>
        <p:txBody>
          <a:bodyPr wrap="none" rtlCol="0">
            <a:spAutoFit/>
          </a:bodyPr>
          <a:lstStyle/>
          <a:p>
            <a:r>
              <a:rPr lang="en-US" sz="1600">
                <a:effectLst/>
                <a:ea typeface="Times New Roman" panose="02020603050405020304" pitchFamily="18" charset="0"/>
              </a:rPr>
              <a:t>*</a:t>
            </a:r>
            <a:r>
              <a:rPr lang="en-US" sz="1200">
                <a:effectLst/>
                <a:ea typeface="Times New Roman" panose="02020603050405020304" pitchFamily="18" charset="0"/>
              </a:rPr>
              <a:t> indicates significant difference between groups over the bracketed time window. </a:t>
            </a:r>
            <a:endParaRPr lang="en-US" sz="1200"/>
          </a:p>
        </p:txBody>
      </p:sp>
      <p:cxnSp>
        <p:nvCxnSpPr>
          <p:cNvPr id="10" name="Straight Connector 9">
            <a:extLst>
              <a:ext uri="{FF2B5EF4-FFF2-40B4-BE49-F238E27FC236}">
                <a16:creationId xmlns:a16="http://schemas.microsoft.com/office/drawing/2014/main" id="{52139F85-AB09-2349-97A7-E6475BE419B5}"/>
              </a:ext>
            </a:extLst>
          </p:cNvPr>
          <p:cNvCxnSpPr>
            <a:cxnSpLocks/>
          </p:cNvCxnSpPr>
          <p:nvPr/>
        </p:nvCxnSpPr>
        <p:spPr>
          <a:xfrm>
            <a:off x="183071" y="1504062"/>
            <a:ext cx="37547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E836F8F-4B23-CF27-CDEA-E5830F48374C}"/>
              </a:ext>
            </a:extLst>
          </p:cNvPr>
          <p:cNvCxnSpPr>
            <a:cxnSpLocks/>
          </p:cNvCxnSpPr>
          <p:nvPr/>
        </p:nvCxnSpPr>
        <p:spPr>
          <a:xfrm>
            <a:off x="183071" y="5767280"/>
            <a:ext cx="37547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836D376-F9BD-2852-C7AE-49644A3994D3}"/>
              </a:ext>
            </a:extLst>
          </p:cNvPr>
          <p:cNvSpPr txBox="1"/>
          <p:nvPr/>
        </p:nvSpPr>
        <p:spPr>
          <a:xfrm>
            <a:off x="4576659" y="6452502"/>
            <a:ext cx="3346834" cy="338554"/>
          </a:xfrm>
          <a:prstGeom prst="rect">
            <a:avLst/>
          </a:prstGeom>
          <a:noFill/>
        </p:spPr>
        <p:txBody>
          <a:bodyPr wrap="square" rtlCol="0">
            <a:spAutoFit/>
          </a:bodyPr>
          <a:lstStyle/>
          <a:p>
            <a:r>
              <a:rPr lang="en-US" sz="1600"/>
              <a:t>*</a:t>
            </a:r>
            <a:r>
              <a:rPr lang="en-US" sz="1200"/>
              <a:t>p&lt;0.05 across study period</a:t>
            </a:r>
          </a:p>
        </p:txBody>
      </p:sp>
      <p:sp>
        <p:nvSpPr>
          <p:cNvPr id="3" name="Slide Number Placeholder 2">
            <a:extLst>
              <a:ext uri="{FF2B5EF4-FFF2-40B4-BE49-F238E27FC236}">
                <a16:creationId xmlns:a16="http://schemas.microsoft.com/office/drawing/2014/main" id="{8477A06C-83F3-1B95-10C0-3DFECA04A9E2}"/>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60</a:t>
            </a:fld>
            <a:endParaRPr lang="en-US"/>
          </a:p>
        </p:txBody>
      </p:sp>
      <p:pic>
        <p:nvPicPr>
          <p:cNvPr id="7" name="Picture 2">
            <a:extLst>
              <a:ext uri="{FF2B5EF4-FFF2-40B4-BE49-F238E27FC236}">
                <a16:creationId xmlns:a16="http://schemas.microsoft.com/office/drawing/2014/main" id="{59ADBAB7-5700-52E4-301A-58C62791F19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a:ext>
            </a:extLst>
          </a:blip>
          <a:stretch/>
        </p:blipFill>
        <p:spPr bwMode="auto">
          <a:xfrm>
            <a:off x="4412670" y="207581"/>
            <a:ext cx="6332869" cy="58229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6519767-84FC-0683-4D84-4B35322AB6A2}"/>
              </a:ext>
            </a:extLst>
          </p:cNvPr>
          <p:cNvSpPr/>
          <p:nvPr/>
        </p:nvSpPr>
        <p:spPr>
          <a:xfrm>
            <a:off x="10703122" y="1192258"/>
            <a:ext cx="1301352" cy="600450"/>
          </a:xfrm>
          <a:prstGeom prst="roundRect">
            <a:avLst/>
          </a:prstGeom>
          <a:noFill/>
          <a:ln w="6350">
            <a:solidFill>
              <a:srgbClr val="1377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C8B0A62-E9B4-C4C5-C8BF-D05180369DA0}"/>
              </a:ext>
            </a:extLst>
          </p:cNvPr>
          <p:cNvGrpSpPr/>
          <p:nvPr/>
        </p:nvGrpSpPr>
        <p:grpSpPr>
          <a:xfrm>
            <a:off x="10818051" y="1238641"/>
            <a:ext cx="1496695" cy="530841"/>
            <a:chOff x="10900887" y="5311163"/>
            <a:chExt cx="1496695" cy="530841"/>
          </a:xfrm>
        </p:grpSpPr>
        <p:sp>
          <p:nvSpPr>
            <p:cNvPr id="12" name="Rounded Rectangle 11">
              <a:extLst>
                <a:ext uri="{FF2B5EF4-FFF2-40B4-BE49-F238E27FC236}">
                  <a16:creationId xmlns:a16="http://schemas.microsoft.com/office/drawing/2014/main" id="{C59E248E-67E4-7729-33DC-02766A0DFCF3}"/>
                </a:ext>
              </a:extLst>
            </p:cNvPr>
            <p:cNvSpPr/>
            <p:nvPr/>
          </p:nvSpPr>
          <p:spPr>
            <a:xfrm>
              <a:off x="10900888" y="5392328"/>
              <a:ext cx="399171" cy="114670"/>
            </a:xfrm>
            <a:prstGeom prst="roundRect">
              <a:avLst/>
            </a:prstGeom>
            <a:solidFill>
              <a:srgbClr val="F7D4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B8C7897-6CEE-F12A-B96D-830B10143652}"/>
                </a:ext>
              </a:extLst>
            </p:cNvPr>
            <p:cNvSpPr/>
            <p:nvPr/>
          </p:nvSpPr>
          <p:spPr>
            <a:xfrm>
              <a:off x="10900887" y="5650607"/>
              <a:ext cx="399171" cy="114670"/>
            </a:xfrm>
            <a:prstGeom prst="roundRect">
              <a:avLst/>
            </a:prstGeom>
            <a:solidFill>
              <a:srgbClr val="CCE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E7BA5F1-AA4B-1C3B-039B-26999AADAD19}"/>
                </a:ext>
              </a:extLst>
            </p:cNvPr>
            <p:cNvSpPr txBox="1"/>
            <p:nvPr/>
          </p:nvSpPr>
          <p:spPr>
            <a:xfrm>
              <a:off x="11300058" y="5311163"/>
              <a:ext cx="1097524" cy="276999"/>
            </a:xfrm>
            <a:prstGeom prst="rect">
              <a:avLst/>
            </a:prstGeom>
            <a:noFill/>
          </p:spPr>
          <p:txBody>
            <a:bodyPr wrap="square" rtlCol="0">
              <a:spAutoFit/>
            </a:bodyPr>
            <a:lstStyle/>
            <a:p>
              <a:r>
                <a:rPr lang="en-US" sz="1200"/>
                <a:t>Placebo</a:t>
              </a:r>
            </a:p>
          </p:txBody>
        </p:sp>
        <p:sp>
          <p:nvSpPr>
            <p:cNvPr id="21" name="TextBox 20">
              <a:extLst>
                <a:ext uri="{FF2B5EF4-FFF2-40B4-BE49-F238E27FC236}">
                  <a16:creationId xmlns:a16="http://schemas.microsoft.com/office/drawing/2014/main" id="{E28516DC-9120-005E-7284-CBEB4F45A131}"/>
                </a:ext>
              </a:extLst>
            </p:cNvPr>
            <p:cNvSpPr txBox="1"/>
            <p:nvPr/>
          </p:nvSpPr>
          <p:spPr>
            <a:xfrm>
              <a:off x="11300058" y="5565005"/>
              <a:ext cx="1097524" cy="276999"/>
            </a:xfrm>
            <a:prstGeom prst="rect">
              <a:avLst/>
            </a:prstGeom>
            <a:noFill/>
          </p:spPr>
          <p:txBody>
            <a:bodyPr wrap="square" rtlCol="0">
              <a:spAutoFit/>
            </a:bodyPr>
            <a:lstStyle/>
            <a:p>
              <a:r>
                <a:rPr lang="en-US" sz="1200"/>
                <a:t>LP815</a:t>
              </a:r>
            </a:p>
          </p:txBody>
        </p:sp>
      </p:grpSp>
      <p:sp>
        <p:nvSpPr>
          <p:cNvPr id="22" name="Rectangle 21">
            <a:extLst>
              <a:ext uri="{FF2B5EF4-FFF2-40B4-BE49-F238E27FC236}">
                <a16:creationId xmlns:a16="http://schemas.microsoft.com/office/drawing/2014/main" id="{C73B6450-F9A3-813F-2603-FD511BB57D4C}"/>
              </a:ext>
            </a:extLst>
          </p:cNvPr>
          <p:cNvSpPr/>
          <p:nvPr/>
        </p:nvSpPr>
        <p:spPr>
          <a:xfrm>
            <a:off x="7469922" y="3299338"/>
            <a:ext cx="3047900" cy="26078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155045E-BB6A-5D32-70E8-908939F2EB4B}"/>
              </a:ext>
            </a:extLst>
          </p:cNvPr>
          <p:cNvSpPr/>
          <p:nvPr/>
        </p:nvSpPr>
        <p:spPr>
          <a:xfrm>
            <a:off x="7499924" y="3157538"/>
            <a:ext cx="150399" cy="2714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CF53D1-5163-2C15-EB31-11844938612E}"/>
              </a:ext>
            </a:extLst>
          </p:cNvPr>
          <p:cNvSpPr/>
          <p:nvPr/>
        </p:nvSpPr>
        <p:spPr>
          <a:xfrm>
            <a:off x="6601550" y="596867"/>
            <a:ext cx="936116" cy="30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FF"/>
              </a:highlight>
            </a:endParaRPr>
          </a:p>
        </p:txBody>
      </p:sp>
    </p:spTree>
    <p:extLst>
      <p:ext uri="{BB962C8B-B14F-4D97-AF65-F5344CB8AC3E}">
        <p14:creationId xmlns:p14="http://schemas.microsoft.com/office/powerpoint/2010/main" val="3954004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0997B-7912-A463-C249-A3F71204CD32}"/>
            </a:ext>
          </a:extLst>
        </p:cNvPr>
        <p:cNvGrpSpPr/>
        <p:nvPr/>
      </p:nvGrpSpPr>
      <p:grpSpPr>
        <a:xfrm>
          <a:off x="0" y="0"/>
          <a:ext cx="0" cy="0"/>
          <a:chOff x="0" y="0"/>
          <a:chExt cx="0" cy="0"/>
        </a:xfrm>
      </p:grpSpPr>
      <p:pic>
        <p:nvPicPr>
          <p:cNvPr id="15" name="Picture 14" descr="A blue and orange circle and lines&#10;&#10;Description automatically generated with medium confidence">
            <a:extLst>
              <a:ext uri="{FF2B5EF4-FFF2-40B4-BE49-F238E27FC236}">
                <a16:creationId xmlns:a16="http://schemas.microsoft.com/office/drawing/2014/main" id="{2185D69D-BD3D-4767-4423-20D921E0ADEA}"/>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6225121" y="1181022"/>
            <a:ext cx="5714500" cy="4888689"/>
          </a:xfrm>
          <a:prstGeom prst="rect">
            <a:avLst/>
          </a:prstGeom>
        </p:spPr>
      </p:pic>
      <p:sp>
        <p:nvSpPr>
          <p:cNvPr id="16" name="Rounded Rectangle 15">
            <a:extLst>
              <a:ext uri="{FF2B5EF4-FFF2-40B4-BE49-F238E27FC236}">
                <a16:creationId xmlns:a16="http://schemas.microsoft.com/office/drawing/2014/main" id="{F8C8FA4C-B0B2-0B7C-CEE9-A68CF9CC73ED}"/>
              </a:ext>
            </a:extLst>
          </p:cNvPr>
          <p:cNvSpPr/>
          <p:nvPr/>
        </p:nvSpPr>
        <p:spPr>
          <a:xfrm>
            <a:off x="6364217" y="1181023"/>
            <a:ext cx="5591853" cy="473039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orange circle and lines&#10;&#10;Description automatically generated with medium confidence">
            <a:extLst>
              <a:ext uri="{FF2B5EF4-FFF2-40B4-BE49-F238E27FC236}">
                <a16:creationId xmlns:a16="http://schemas.microsoft.com/office/drawing/2014/main" id="{DC6310AB-49DA-68A6-EF87-B50062C156A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rcRect l="2925" t="20277" r="2229" b="20278"/>
          <a:stretch/>
        </p:blipFill>
        <p:spPr>
          <a:xfrm>
            <a:off x="178436" y="1181023"/>
            <a:ext cx="5740357" cy="4910808"/>
          </a:xfrm>
          <a:prstGeom prst="rect">
            <a:avLst/>
          </a:prstGeom>
        </p:spPr>
      </p:pic>
      <p:sp>
        <p:nvSpPr>
          <p:cNvPr id="14" name="Rounded Rectangle 13">
            <a:extLst>
              <a:ext uri="{FF2B5EF4-FFF2-40B4-BE49-F238E27FC236}">
                <a16:creationId xmlns:a16="http://schemas.microsoft.com/office/drawing/2014/main" id="{469C89E6-9D38-2EDF-B1E4-4548C6489297}"/>
              </a:ext>
            </a:extLst>
          </p:cNvPr>
          <p:cNvSpPr/>
          <p:nvPr/>
        </p:nvSpPr>
        <p:spPr>
          <a:xfrm>
            <a:off x="320431" y="1181023"/>
            <a:ext cx="5591853" cy="473039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D8248-8C61-EDB6-1DEC-5E77E758332C}"/>
              </a:ext>
            </a:extLst>
          </p:cNvPr>
          <p:cNvSpPr>
            <a:spLocks noGrp="1"/>
          </p:cNvSpPr>
          <p:nvPr>
            <p:ph type="title"/>
          </p:nvPr>
        </p:nvSpPr>
        <p:spPr>
          <a:xfrm>
            <a:off x="178437" y="32427"/>
            <a:ext cx="10515600" cy="1012571"/>
          </a:xfrm>
        </p:spPr>
        <p:txBody>
          <a:bodyPr>
            <a:normAutofit/>
          </a:bodyPr>
          <a:lstStyle/>
          <a:p>
            <a:r>
              <a:rPr lang="en-US" sz="3200"/>
              <a:t>Mechanistic Evidence: LP815 Elevates Urinary GABA</a:t>
            </a:r>
          </a:p>
        </p:txBody>
      </p:sp>
      <p:pic>
        <p:nvPicPr>
          <p:cNvPr id="12" name="Picture 11" descr="A graph with a line and a blue line&#10;&#10;AI-generated content may be incorrect.">
            <a:extLst>
              <a:ext uri="{FF2B5EF4-FFF2-40B4-BE49-F238E27FC236}">
                <a16:creationId xmlns:a16="http://schemas.microsoft.com/office/drawing/2014/main" id="{B75F0561-5887-796D-86C8-638F1AC1D0C2}"/>
              </a:ext>
            </a:extLst>
          </p:cNvPr>
          <p:cNvPicPr>
            <a:picLocks noChangeAspect="1"/>
          </p:cNvPicPr>
          <p:nvPr/>
        </p:nvPicPr>
        <p:blipFill>
          <a:blip r:embed="rId5"/>
          <a:srcRect t="13317" r="4741" b="8740"/>
          <a:stretch/>
        </p:blipFill>
        <p:spPr>
          <a:xfrm>
            <a:off x="6383533" y="1453073"/>
            <a:ext cx="5371208" cy="4394829"/>
          </a:xfrm>
          <a:prstGeom prst="rect">
            <a:avLst/>
          </a:prstGeom>
        </p:spPr>
      </p:pic>
      <p:sp>
        <p:nvSpPr>
          <p:cNvPr id="4" name="TextBox 3">
            <a:extLst>
              <a:ext uri="{FF2B5EF4-FFF2-40B4-BE49-F238E27FC236}">
                <a16:creationId xmlns:a16="http://schemas.microsoft.com/office/drawing/2014/main" id="{8C27BB35-52F2-965D-1D64-F2ECB4098E95}"/>
              </a:ext>
            </a:extLst>
          </p:cNvPr>
          <p:cNvSpPr txBox="1"/>
          <p:nvPr/>
        </p:nvSpPr>
        <p:spPr>
          <a:xfrm>
            <a:off x="2935935" y="6160086"/>
            <a:ext cx="1060704" cy="276999"/>
          </a:xfrm>
          <a:prstGeom prst="rect">
            <a:avLst/>
          </a:prstGeom>
          <a:noFill/>
        </p:spPr>
        <p:txBody>
          <a:bodyPr wrap="square" rtlCol="0">
            <a:spAutoFit/>
          </a:bodyPr>
          <a:lstStyle/>
          <a:p>
            <a:r>
              <a:rPr lang="en-US" sz="1200"/>
              <a:t>*p=0.04</a:t>
            </a:r>
          </a:p>
        </p:txBody>
      </p:sp>
      <p:sp>
        <p:nvSpPr>
          <p:cNvPr id="5" name="TextBox 4">
            <a:extLst>
              <a:ext uri="{FF2B5EF4-FFF2-40B4-BE49-F238E27FC236}">
                <a16:creationId xmlns:a16="http://schemas.microsoft.com/office/drawing/2014/main" id="{74E57041-BEA4-7731-99C4-213F25C5987D}"/>
              </a:ext>
            </a:extLst>
          </p:cNvPr>
          <p:cNvSpPr txBox="1"/>
          <p:nvPr/>
        </p:nvSpPr>
        <p:spPr>
          <a:xfrm>
            <a:off x="2989729" y="6377072"/>
            <a:ext cx="1905715" cy="430887"/>
          </a:xfrm>
          <a:prstGeom prst="rect">
            <a:avLst/>
          </a:prstGeom>
          <a:noFill/>
        </p:spPr>
        <p:txBody>
          <a:bodyPr wrap="square" rtlCol="0">
            <a:spAutoFit/>
          </a:bodyPr>
          <a:lstStyle/>
          <a:p>
            <a:r>
              <a:rPr lang="en-US" sz="1100"/>
              <a:t>LP815: n=9</a:t>
            </a:r>
          </a:p>
          <a:p>
            <a:r>
              <a:rPr lang="en-US" sz="1100"/>
              <a:t>Placebo: n=8</a:t>
            </a:r>
          </a:p>
        </p:txBody>
      </p:sp>
      <p:sp>
        <p:nvSpPr>
          <p:cNvPr id="7" name="Google Shape;351;g33a61c4435a_0_126">
            <a:extLst>
              <a:ext uri="{FF2B5EF4-FFF2-40B4-BE49-F238E27FC236}">
                <a16:creationId xmlns:a16="http://schemas.microsoft.com/office/drawing/2014/main" id="{1EBC1846-65F6-7AD6-12C3-5F87277F548F}"/>
              </a:ext>
            </a:extLst>
          </p:cNvPr>
          <p:cNvSpPr txBox="1"/>
          <p:nvPr/>
        </p:nvSpPr>
        <p:spPr>
          <a:xfrm>
            <a:off x="4895444" y="1627888"/>
            <a:ext cx="892800" cy="6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666666"/>
                </a:solidFill>
                <a:latin typeface="Work Sans"/>
                <a:ea typeface="Work Sans"/>
                <a:cs typeface="Work Sans"/>
                <a:sym typeface="Work Sans"/>
              </a:rPr>
              <a:t>*</a:t>
            </a:r>
            <a:endParaRPr sz="3500" b="1">
              <a:solidFill>
                <a:srgbClr val="666666"/>
              </a:solidFill>
              <a:latin typeface="Work Sans"/>
              <a:ea typeface="Work Sans"/>
              <a:cs typeface="Work Sans"/>
              <a:sym typeface="Work Sans"/>
            </a:endParaRPr>
          </a:p>
        </p:txBody>
      </p:sp>
      <p:pic>
        <p:nvPicPr>
          <p:cNvPr id="18" name="Picture 17" descr="A graph of a number of days&#10;&#10;AI-generated content may be incorrect.">
            <a:extLst>
              <a:ext uri="{FF2B5EF4-FFF2-40B4-BE49-F238E27FC236}">
                <a16:creationId xmlns:a16="http://schemas.microsoft.com/office/drawing/2014/main" id="{7A7E3D4A-1E56-F9CF-1BED-BEB9234ACA69}"/>
              </a:ext>
            </a:extLst>
          </p:cNvPr>
          <p:cNvPicPr>
            <a:picLocks noChangeAspect="1"/>
          </p:cNvPicPr>
          <p:nvPr/>
        </p:nvPicPr>
        <p:blipFill>
          <a:blip r:embed="rId6"/>
          <a:srcRect b="10496"/>
          <a:stretch>
            <a:fillRect/>
          </a:stretch>
        </p:blipFill>
        <p:spPr>
          <a:xfrm>
            <a:off x="436405" y="1181023"/>
            <a:ext cx="5395154" cy="4828888"/>
          </a:xfrm>
          <a:prstGeom prst="rect">
            <a:avLst/>
          </a:prstGeom>
        </p:spPr>
      </p:pic>
      <p:sp>
        <p:nvSpPr>
          <p:cNvPr id="3" name="Slide Number Placeholder 2">
            <a:extLst>
              <a:ext uri="{FF2B5EF4-FFF2-40B4-BE49-F238E27FC236}">
                <a16:creationId xmlns:a16="http://schemas.microsoft.com/office/drawing/2014/main" id="{DA1B36AD-A11B-D447-A055-83E24090DA94}"/>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61</a:t>
            </a:fld>
            <a:endParaRPr lang="en-US"/>
          </a:p>
        </p:txBody>
      </p:sp>
    </p:spTree>
    <p:extLst>
      <p:ext uri="{BB962C8B-B14F-4D97-AF65-F5344CB8AC3E}">
        <p14:creationId xmlns:p14="http://schemas.microsoft.com/office/powerpoint/2010/main" val="1762742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B0E70E27-9F5E-89F2-AADC-E93A9911DD62}"/>
              </a:ext>
            </a:extLst>
          </p:cNvPr>
          <p:cNvSpPr/>
          <p:nvPr/>
        </p:nvSpPr>
        <p:spPr>
          <a:xfrm>
            <a:off x="327546" y="1731696"/>
            <a:ext cx="11458578" cy="3232369"/>
          </a:xfrm>
          <a:prstGeom prst="roundRect">
            <a:avLst>
              <a:gd name="adj" fmla="val 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0C2A2E3D-4663-07D6-8054-C77D0F692009}"/>
              </a:ext>
            </a:extLst>
          </p:cNvPr>
          <p:cNvSpPr/>
          <p:nvPr/>
        </p:nvSpPr>
        <p:spPr>
          <a:xfrm>
            <a:off x="327546" y="1731697"/>
            <a:ext cx="11368587" cy="3152672"/>
          </a:xfrm>
          <a:prstGeom prst="roundRect">
            <a:avLst>
              <a:gd name="adj" fmla="val 414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BE1C915C-58A2-73EC-89E5-2FEF9D32BF3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9207" y="1855403"/>
            <a:ext cx="11012068" cy="28959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51875BF-E978-C1D7-9B0D-7221ADC93CE2}"/>
              </a:ext>
            </a:extLst>
          </p:cNvPr>
          <p:cNvSpPr txBox="1">
            <a:spLocks/>
          </p:cNvSpPr>
          <p:nvPr/>
        </p:nvSpPr>
        <p:spPr>
          <a:xfrm>
            <a:off x="327546" y="623528"/>
            <a:ext cx="10725246" cy="1012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0" i="0" kern="1200">
                <a:solidFill>
                  <a:srgbClr val="1E8197"/>
                </a:solidFill>
                <a:latin typeface="Arial" panose="020B0604020202020204" pitchFamily="34" charset="0"/>
                <a:ea typeface="+mj-ea"/>
                <a:cs typeface="Arial" panose="020B0604020202020204" pitchFamily="34" charset="0"/>
              </a:defRPr>
            </a:lvl1pPr>
          </a:lstStyle>
          <a:p>
            <a:r>
              <a:rPr lang="en-US" sz="2800">
                <a:latin typeface="Arial"/>
                <a:cs typeface="Arial"/>
              </a:rPr>
              <a:t>Mechanistic evidence: LP815-driven rise in urinary GABA correlates with lower insomnia and anxiety</a:t>
            </a:r>
            <a:endParaRPr lang="en-US" sz="2800"/>
          </a:p>
        </p:txBody>
      </p:sp>
      <p:sp>
        <p:nvSpPr>
          <p:cNvPr id="6" name="TextBox 5">
            <a:extLst>
              <a:ext uri="{FF2B5EF4-FFF2-40B4-BE49-F238E27FC236}">
                <a16:creationId xmlns:a16="http://schemas.microsoft.com/office/drawing/2014/main" id="{2DB75480-037C-9077-BF3B-DEAEF1F31BA3}"/>
              </a:ext>
            </a:extLst>
          </p:cNvPr>
          <p:cNvSpPr txBox="1"/>
          <p:nvPr/>
        </p:nvSpPr>
        <p:spPr>
          <a:xfrm>
            <a:off x="381406" y="5059662"/>
            <a:ext cx="11542738" cy="120032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a:sym typeface="Playfair Display"/>
              </a:rPr>
              <a:t>Baseline</a:t>
            </a:r>
            <a:r>
              <a:rPr lang="en-US">
                <a:sym typeface="Playfair Display"/>
              </a:rPr>
              <a:t>: </a:t>
            </a:r>
            <a:r>
              <a:rPr lang="en-US">
                <a:ea typeface="+mn-lt"/>
                <a:cs typeface="+mn-lt"/>
                <a:sym typeface="Playfair Display"/>
              </a:rPr>
              <a:t>Urinary GABA shows no link to ISI or GAD-7 (r² ≈ 0)</a:t>
            </a:r>
            <a:endParaRPr lang="en-US"/>
          </a:p>
          <a:p>
            <a:pPr marL="285750" indent="-285750">
              <a:buFont typeface="Arial" panose="020B0604020202020204" pitchFamily="34" charset="0"/>
              <a:buChar char="•"/>
            </a:pPr>
            <a:r>
              <a:rPr lang="en-US" b="1">
                <a:ea typeface="+mn-lt"/>
                <a:cs typeface="+mn-lt"/>
              </a:rPr>
              <a:t>Week 2: </a:t>
            </a:r>
            <a:r>
              <a:rPr lang="en-US">
                <a:ea typeface="+mn-lt"/>
                <a:cs typeface="+mn-lt"/>
              </a:rPr>
              <a:t>Higher GABA following LP815</a:t>
            </a:r>
            <a:r>
              <a:rPr lang="en-US" baseline="30000">
                <a:ea typeface="+mn-lt"/>
                <a:cs typeface="+mn-lt"/>
              </a:rPr>
              <a:t> </a:t>
            </a:r>
            <a:r>
              <a:rPr lang="en-US">
                <a:ea typeface="+mn-lt"/>
                <a:cs typeface="+mn-lt"/>
              </a:rPr>
              <a:t>supplementation predicts lower ISI and GAD-7 (r² = 0.30, 0.38)</a:t>
            </a:r>
          </a:p>
          <a:p>
            <a:pPr marL="285750" indent="-285750">
              <a:buFont typeface="Arial" panose="020B0604020202020204" pitchFamily="34" charset="0"/>
              <a:buChar char="•"/>
            </a:pPr>
            <a:r>
              <a:rPr lang="en-US">
                <a:ea typeface="+mn-lt"/>
                <a:cs typeface="+mn-lt"/>
              </a:rPr>
              <a:t>Placebo</a:t>
            </a:r>
            <a:r>
              <a:rPr lang="en-US" sz="1800">
                <a:effectLst/>
                <a:ea typeface="+mn-lt"/>
                <a:cs typeface="+mn-lt"/>
              </a:rPr>
              <a:t> </a:t>
            </a:r>
            <a:r>
              <a:rPr lang="en-US">
                <a:ea typeface="+mn-lt"/>
                <a:cs typeface="+mn-lt"/>
              </a:rPr>
              <a:t>participation falls to two </a:t>
            </a:r>
            <a:r>
              <a:rPr lang="en-US" sz="1800">
                <a:effectLst/>
                <a:ea typeface="+mn-lt"/>
                <a:cs typeface="+mn-lt"/>
              </a:rPr>
              <a:t>after </a:t>
            </a:r>
            <a:r>
              <a:rPr lang="en-US">
                <a:ea typeface="+mn-lt"/>
                <a:cs typeface="+mn-lt"/>
              </a:rPr>
              <a:t>Day </a:t>
            </a:r>
            <a:r>
              <a:rPr lang="en-US" sz="1800">
                <a:effectLst/>
                <a:ea typeface="+mn-lt"/>
                <a:cs typeface="+mn-lt"/>
              </a:rPr>
              <a:t>14, so </a:t>
            </a:r>
            <a:r>
              <a:rPr lang="en-US">
                <a:ea typeface="+mn-lt"/>
                <a:cs typeface="+mn-lt"/>
              </a:rPr>
              <a:t>Week </a:t>
            </a:r>
            <a:r>
              <a:rPr lang="en-US" sz="1800">
                <a:effectLst/>
                <a:ea typeface="+mn-lt"/>
                <a:cs typeface="+mn-lt"/>
              </a:rPr>
              <a:t>2 </a:t>
            </a:r>
            <a:r>
              <a:rPr lang="en-US">
                <a:ea typeface="+mn-lt"/>
                <a:cs typeface="+mn-lt"/>
              </a:rPr>
              <a:t>is the strongest cross-group comparison</a:t>
            </a:r>
            <a:endParaRPr lang="en-US" sz="1800">
              <a:ea typeface="Playfair Display"/>
              <a:cs typeface="Playfair Display"/>
            </a:endParaRPr>
          </a:p>
          <a:p>
            <a:pPr marL="285750" lvl="0" indent="-285750" rtl="0">
              <a:spcBef>
                <a:spcPts val="0"/>
              </a:spcBef>
              <a:spcAft>
                <a:spcPts val="0"/>
              </a:spcAft>
              <a:buFont typeface="Arial" panose="020B0604020202020204" pitchFamily="34" charset="0"/>
              <a:buChar char="•"/>
            </a:pPr>
            <a:endParaRPr lang="en-US" sz="1800">
              <a:ea typeface="Playfair Display"/>
              <a:cs typeface="Playfair Display"/>
              <a:sym typeface="Playfair Display"/>
            </a:endParaRPr>
          </a:p>
        </p:txBody>
      </p:sp>
      <p:sp>
        <p:nvSpPr>
          <p:cNvPr id="2" name="Slide Number Placeholder 2">
            <a:extLst>
              <a:ext uri="{FF2B5EF4-FFF2-40B4-BE49-F238E27FC236}">
                <a16:creationId xmlns:a16="http://schemas.microsoft.com/office/drawing/2014/main" id="{BE36D08F-9990-E1AE-2C3B-65CCB2F823BA}"/>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62</a:t>
            </a:fld>
            <a:endParaRPr lang="en-US"/>
          </a:p>
        </p:txBody>
      </p:sp>
    </p:spTree>
    <p:extLst>
      <p:ext uri="{BB962C8B-B14F-4D97-AF65-F5344CB8AC3E}">
        <p14:creationId xmlns:p14="http://schemas.microsoft.com/office/powerpoint/2010/main" val="906134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8" y="-1846822"/>
            <a:ext cx="9484406" cy="3045558"/>
          </a:xfrm>
        </p:spPr>
        <p:txBody>
          <a:bodyPr>
            <a:normAutofit/>
          </a:bodyPr>
          <a:lstStyle/>
          <a:p>
            <a:r>
              <a:rPr lang="en-US" sz="3600" dirty="0">
                <a:solidFill>
                  <a:srgbClr val="15788D"/>
                </a:solidFill>
                <a:latin typeface="Arial"/>
                <a:cs typeface="Arial"/>
              </a:rPr>
              <a:t>GABA LP815 </a:t>
            </a:r>
            <a:r>
              <a:rPr lang="en-US" sz="3600" dirty="0">
                <a:solidFill>
                  <a:srgbClr val="6A85E5"/>
                </a:solidFill>
                <a:latin typeface="Arial"/>
                <a:cs typeface="Arial"/>
              </a:rPr>
              <a:t>Claims &amp; Benefits</a:t>
            </a:r>
            <a:r>
              <a:rPr lang="en-US" sz="2800" baseline="30000" dirty="0">
                <a:solidFill>
                  <a:srgbClr val="6A85E5"/>
                </a:solidFill>
                <a:latin typeface="Arial"/>
                <a:cs typeface="Arial"/>
              </a:rPr>
              <a:t> </a:t>
            </a:r>
            <a:endParaRPr lang="en-US" sz="3600" baseline="30000" dirty="0">
              <a:solidFill>
                <a:srgbClr val="6A85E5"/>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sp>
        <p:nvSpPr>
          <p:cNvPr id="6" name="Slide Number Placeholder 2">
            <a:extLst>
              <a:ext uri="{FF2B5EF4-FFF2-40B4-BE49-F238E27FC236}">
                <a16:creationId xmlns:a16="http://schemas.microsoft.com/office/drawing/2014/main" id="{86F7FBD6-1C39-5521-C302-B382923B46E9}"/>
              </a:ext>
            </a:extLst>
          </p:cNvPr>
          <p:cNvSpPr txBox="1">
            <a:spLocks/>
          </p:cNvSpPr>
          <p:nvPr/>
        </p:nvSpPr>
        <p:spPr>
          <a:xfrm>
            <a:off x="10548747" y="6355588"/>
            <a:ext cx="11337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PAGE </a:t>
            </a:r>
            <a:fld id="{BDBF9DCE-55C5-154E-AC34-7A0AB594817D}" type="slidenum">
              <a:rPr lang="en-US" sz="1200" smtClean="0"/>
              <a:pPr/>
              <a:t>63</a:t>
            </a:fld>
            <a:endParaRPr lang="en-US" sz="1200"/>
          </a:p>
        </p:txBody>
      </p:sp>
      <p:sp>
        <p:nvSpPr>
          <p:cNvPr id="10" name="TextBox 9">
            <a:extLst>
              <a:ext uri="{FF2B5EF4-FFF2-40B4-BE49-F238E27FC236}">
                <a16:creationId xmlns:a16="http://schemas.microsoft.com/office/drawing/2014/main" id="{7BCBB1E8-F596-38D5-0C18-BF0A2882E4AC}"/>
              </a:ext>
            </a:extLst>
          </p:cNvPr>
          <p:cNvSpPr txBox="1"/>
          <p:nvPr/>
        </p:nvSpPr>
        <p:spPr>
          <a:xfrm>
            <a:off x="313338" y="1615858"/>
            <a:ext cx="7188186" cy="4832092"/>
          </a:xfrm>
          <a:prstGeom prst="rect">
            <a:avLst/>
          </a:prstGeom>
          <a:noFill/>
        </p:spPr>
        <p:txBody>
          <a:bodyPr wrap="none" rtlCol="0">
            <a:spAutoFit/>
          </a:bodyPr>
          <a:lstStyle/>
          <a:p>
            <a:r>
              <a:rPr lang="en-US" sz="2400" dirty="0">
                <a:solidFill>
                  <a:srgbClr val="6A85E5"/>
                </a:solidFill>
              </a:rPr>
              <a:t>Structure/Function Claims</a:t>
            </a:r>
          </a:p>
          <a:p>
            <a:pPr marL="800100" lvl="1" indent="-342900">
              <a:buFont typeface="Arial" panose="020B0604020202020204" pitchFamily="34" charset="0"/>
              <a:buChar char="•"/>
            </a:pPr>
            <a:r>
              <a:rPr lang="en-US" sz="2000" dirty="0"/>
              <a:t>Helps reduce feelings of irritability</a:t>
            </a:r>
          </a:p>
          <a:p>
            <a:pPr marL="800100" lvl="1" indent="-342900">
              <a:buFont typeface="Arial" panose="020B0604020202020204" pitchFamily="34" charset="0"/>
              <a:buChar char="•"/>
            </a:pPr>
            <a:r>
              <a:rPr lang="en-US" sz="2000" dirty="0"/>
              <a:t>Promotes a calm mood</a:t>
            </a:r>
          </a:p>
          <a:p>
            <a:pPr marL="800100" lvl="1" indent="-342900">
              <a:buFont typeface="Arial" panose="020B0604020202020204" pitchFamily="34" charset="0"/>
              <a:buChar char="•"/>
            </a:pPr>
            <a:r>
              <a:rPr lang="en-US" sz="2000" dirty="0"/>
              <a:t>Supports healthy stress management</a:t>
            </a:r>
          </a:p>
          <a:p>
            <a:pPr marL="800100" lvl="1" indent="-342900">
              <a:buFont typeface="Arial" panose="020B0604020202020204" pitchFamily="34" charset="0"/>
              <a:buChar char="•"/>
            </a:pPr>
            <a:r>
              <a:rPr lang="en-US" sz="2000" dirty="0"/>
              <a:t>Supports deep restorative sleep</a:t>
            </a:r>
          </a:p>
          <a:p>
            <a:pPr marL="800100" lvl="1" indent="-342900">
              <a:buFont typeface="Arial" panose="020B0604020202020204" pitchFamily="34" charset="0"/>
              <a:buChar char="•"/>
            </a:pPr>
            <a:r>
              <a:rPr lang="en-US" sz="2000" dirty="0"/>
              <a:t>Helps relieve night sweats</a:t>
            </a:r>
          </a:p>
          <a:p>
            <a:pPr marL="800100" lvl="1" indent="-342900">
              <a:buFont typeface="Arial" panose="020B0604020202020204" pitchFamily="34" charset="0"/>
              <a:buChar char="•"/>
            </a:pPr>
            <a:r>
              <a:rPr lang="en-US" sz="2000" dirty="0"/>
              <a:t>Improved total sleep duration and deep sleep duration </a:t>
            </a:r>
          </a:p>
          <a:p>
            <a:pPr marL="800100" lvl="1" indent="-342900">
              <a:buFont typeface="Arial" panose="020B0604020202020204" pitchFamily="34" charset="0"/>
              <a:buChar char="•"/>
            </a:pPr>
            <a:endParaRPr lang="en-US" sz="2000" dirty="0">
              <a:solidFill>
                <a:schemeClr val="tx2"/>
              </a:solidFill>
            </a:endParaRPr>
          </a:p>
          <a:p>
            <a:r>
              <a:rPr lang="en-US" sz="2400" dirty="0">
                <a:solidFill>
                  <a:srgbClr val="6A85E5"/>
                </a:solidFill>
              </a:rPr>
              <a:t>Benefits</a:t>
            </a:r>
          </a:p>
          <a:p>
            <a:pPr marL="800100" lvl="1" indent="-342900">
              <a:buFont typeface="Arial" panose="020B0604020202020204" pitchFamily="34" charset="0"/>
              <a:buChar char="•"/>
            </a:pPr>
            <a:r>
              <a:rPr lang="en-US" sz="2000" dirty="0"/>
              <a:t>68% of participants reduced stress by week 4</a:t>
            </a:r>
          </a:p>
          <a:p>
            <a:pPr marL="800100" lvl="1" indent="-342900">
              <a:buFont typeface="Arial" panose="020B0604020202020204" pitchFamily="34" charset="0"/>
              <a:buChar char="•"/>
            </a:pPr>
            <a:r>
              <a:rPr lang="en-US" sz="2000" dirty="0"/>
              <a:t>77% of participants improved sleep by week 6</a:t>
            </a:r>
          </a:p>
          <a:p>
            <a:pPr marL="800100" lvl="1" indent="-342900">
              <a:buFont typeface="Arial" panose="020B0604020202020204" pitchFamily="34" charset="0"/>
              <a:buChar char="•"/>
            </a:pPr>
            <a:r>
              <a:rPr lang="en-US" sz="2000" dirty="0"/>
              <a:t>Stress improved by 151%</a:t>
            </a:r>
          </a:p>
          <a:p>
            <a:pPr marL="800100" lvl="1" indent="-342900">
              <a:buFont typeface="Arial" panose="020B0604020202020204" pitchFamily="34" charset="0"/>
              <a:buChar char="•"/>
            </a:pPr>
            <a:r>
              <a:rPr lang="en-US" sz="2000" dirty="0"/>
              <a:t>Benefits felt as early as week 2</a:t>
            </a:r>
          </a:p>
          <a:p>
            <a:pPr marL="800100" lvl="1" indent="-342900">
              <a:buFont typeface="Arial" panose="020B0604020202020204" pitchFamily="34" charset="0"/>
              <a:buChar char="•"/>
            </a:pPr>
            <a:r>
              <a:rPr lang="en-US" sz="2000" dirty="0"/>
              <a:t>No GI distress observed in clinical testing</a:t>
            </a:r>
          </a:p>
          <a:p>
            <a:pPr marL="800100" lvl="1" indent="-342900">
              <a:buFont typeface="Arial" panose="020B0604020202020204" pitchFamily="34" charset="0"/>
              <a:buChar char="•"/>
            </a:pPr>
            <a:endParaRPr lang="en-US" sz="2000" dirty="0">
              <a:solidFill>
                <a:schemeClr val="tx2"/>
              </a:solidFill>
            </a:endParaRPr>
          </a:p>
        </p:txBody>
      </p:sp>
      <p:pic>
        <p:nvPicPr>
          <p:cNvPr id="3" name="Picture 2">
            <a:extLst>
              <a:ext uri="{FF2B5EF4-FFF2-40B4-BE49-F238E27FC236}">
                <a16:creationId xmlns:a16="http://schemas.microsoft.com/office/drawing/2014/main" id="{25985AEC-F28B-85A8-ADDA-99E9C9FA9F1E}"/>
              </a:ext>
            </a:extLst>
          </p:cNvPr>
          <p:cNvPicPr>
            <a:picLocks noChangeAspect="1"/>
          </p:cNvPicPr>
          <p:nvPr/>
        </p:nvPicPr>
        <p:blipFill>
          <a:blip r:embed="rId3"/>
          <a:srcRect l="-1" t="19069" r="18715"/>
          <a:stretch/>
        </p:blipFill>
        <p:spPr>
          <a:xfrm>
            <a:off x="9065734" y="0"/>
            <a:ext cx="3264811" cy="3250580"/>
          </a:xfrm>
          <a:prstGeom prst="rect">
            <a:avLst/>
          </a:prstGeom>
        </p:spPr>
      </p:pic>
    </p:spTree>
    <p:extLst>
      <p:ext uri="{BB962C8B-B14F-4D97-AF65-F5344CB8AC3E}">
        <p14:creationId xmlns:p14="http://schemas.microsoft.com/office/powerpoint/2010/main" val="7138628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B9FC5-22E5-19BB-E6F8-D9B6DDCAF9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B15AA8-C51C-4952-EC5F-E0450F7FC21D}"/>
              </a:ext>
            </a:extLst>
          </p:cNvPr>
          <p:cNvSpPr>
            <a:spLocks noGrp="1"/>
          </p:cNvSpPr>
          <p:nvPr>
            <p:ph type="title"/>
          </p:nvPr>
        </p:nvSpPr>
        <p:spPr>
          <a:xfrm>
            <a:off x="220742" y="-1769636"/>
            <a:ext cx="9484406" cy="3045558"/>
          </a:xfrm>
        </p:spPr>
        <p:txBody>
          <a:bodyPr>
            <a:normAutofit/>
          </a:bodyPr>
          <a:lstStyle/>
          <a:p>
            <a:r>
              <a:rPr lang="en-US" sz="3600">
                <a:solidFill>
                  <a:srgbClr val="15788D"/>
                </a:solidFill>
                <a:latin typeface="Arial"/>
                <a:cs typeface="Arial"/>
              </a:rPr>
              <a:t>LP815</a:t>
            </a:r>
            <a:r>
              <a:rPr lang="en-US" sz="3600" baseline="30000">
                <a:solidFill>
                  <a:srgbClr val="15788D"/>
                </a:solidFill>
                <a:latin typeface="Arial"/>
                <a:cs typeface="Arial"/>
              </a:rPr>
              <a:t>®</a:t>
            </a:r>
            <a:r>
              <a:rPr lang="en-US" sz="3600">
                <a:solidFill>
                  <a:srgbClr val="15788D"/>
                </a:solidFill>
                <a:latin typeface="Arial"/>
                <a:cs typeface="Arial"/>
              </a:rPr>
              <a:t> </a:t>
            </a:r>
            <a:r>
              <a:rPr lang="en-US" sz="3600">
                <a:solidFill>
                  <a:srgbClr val="6A85E5"/>
                </a:solidFill>
                <a:latin typeface="Arial"/>
                <a:cs typeface="Arial"/>
              </a:rPr>
              <a:t>Compatibility</a:t>
            </a:r>
            <a:endParaRPr lang="en-US" sz="3600">
              <a:solidFill>
                <a:srgbClr val="6A85E5"/>
              </a:solidFill>
            </a:endParaRPr>
          </a:p>
        </p:txBody>
      </p:sp>
      <p:sp>
        <p:nvSpPr>
          <p:cNvPr id="3" name="Text Placeholder 2">
            <a:extLst>
              <a:ext uri="{FF2B5EF4-FFF2-40B4-BE49-F238E27FC236}">
                <a16:creationId xmlns:a16="http://schemas.microsoft.com/office/drawing/2014/main" id="{F2BFF5A3-C713-7C2A-C15A-6D8BF611E73D}"/>
              </a:ext>
            </a:extLst>
          </p:cNvPr>
          <p:cNvSpPr>
            <a:spLocks noGrp="1"/>
          </p:cNvSpPr>
          <p:nvPr>
            <p:ph type="body" idx="1"/>
          </p:nvPr>
        </p:nvSpPr>
        <p:spPr>
          <a:xfrm>
            <a:off x="221481" y="1923265"/>
            <a:ext cx="8352321" cy="1404131"/>
          </a:xfrm>
        </p:spPr>
        <p:txBody>
          <a:bodyPr vert="horz" lIns="91440" tIns="45720" rIns="91440" bIns="45720" rtlCol="0" anchor="t">
            <a:noAutofit/>
          </a:bodyPr>
          <a:lstStyle/>
          <a:p>
            <a:pPr>
              <a:buClr>
                <a:srgbClr val="6A85E5"/>
              </a:buClr>
            </a:pPr>
            <a:br>
              <a:rPr lang="en-US" sz="1600" dirty="0"/>
            </a:br>
            <a:r>
              <a:rPr lang="en-US" dirty="0">
                <a:latin typeface="Arial"/>
                <a:cs typeface="Arial"/>
              </a:rPr>
              <a:t>LP815 has been tested to be stable and compatible with the following sleep supplements in powder format when combined and stored at room temperature for 1 week. </a:t>
            </a:r>
          </a:p>
          <a:p>
            <a:endParaRPr lang="en-US" dirty="0"/>
          </a:p>
          <a:p>
            <a:endParaRPr lang="en-US" dirty="0"/>
          </a:p>
          <a:p>
            <a:endParaRPr lang="en-US" dirty="0"/>
          </a:p>
        </p:txBody>
      </p:sp>
      <p:sp>
        <p:nvSpPr>
          <p:cNvPr id="19" name="TextBox 18">
            <a:extLst>
              <a:ext uri="{FF2B5EF4-FFF2-40B4-BE49-F238E27FC236}">
                <a16:creationId xmlns:a16="http://schemas.microsoft.com/office/drawing/2014/main" id="{AC5BDFDD-9252-6E06-57E9-C4D7DF8EEEDE}"/>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9CFD734F-D5E1-A5D7-FCF8-D0325371DD63}"/>
              </a:ext>
            </a:extLst>
          </p:cNvPr>
          <p:cNvPicPr>
            <a:picLocks noChangeAspect="1"/>
          </p:cNvPicPr>
          <p:nvPr/>
        </p:nvPicPr>
        <p:blipFill>
          <a:blip r:embed="rId3" cstate="email">
            <a:extLst>
              <a:ext uri="{28A0092B-C50C-407E-A947-70E740481C1C}">
                <a14:useLocalDpi xmlns:a14="http://schemas.microsoft.com/office/drawing/2010/main"/>
              </a:ext>
            </a:extLst>
          </a:blip>
          <a:srcRect l="-1" t="19069" r="18715"/>
          <a:stretch/>
        </p:blipFill>
        <p:spPr>
          <a:xfrm>
            <a:off x="8928965" y="0"/>
            <a:ext cx="3264811" cy="3250580"/>
          </a:xfrm>
          <a:prstGeom prst="rect">
            <a:avLst/>
          </a:prstGeom>
        </p:spPr>
      </p:pic>
      <p:sp>
        <p:nvSpPr>
          <p:cNvPr id="9" name="Slide Number Placeholder 2">
            <a:extLst>
              <a:ext uri="{FF2B5EF4-FFF2-40B4-BE49-F238E27FC236}">
                <a16:creationId xmlns:a16="http://schemas.microsoft.com/office/drawing/2014/main" id="{63448647-4899-FB3F-ADF9-77B0737FD8E8}"/>
              </a:ext>
            </a:extLst>
          </p:cNvPr>
          <p:cNvSpPr txBox="1">
            <a:spLocks/>
          </p:cNvSpPr>
          <p:nvPr/>
        </p:nvSpPr>
        <p:spPr>
          <a:xfrm>
            <a:off x="10698139" y="6355588"/>
            <a:ext cx="80505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PAGE </a:t>
            </a:r>
            <a:fld id="{BDBF9DCE-55C5-154E-AC34-7A0AB594817D}" type="slidenum">
              <a:rPr lang="en-US" sz="1050" smtClean="0"/>
              <a:pPr/>
              <a:t>64</a:t>
            </a:fld>
            <a:endParaRPr lang="en-US" sz="1050"/>
          </a:p>
        </p:txBody>
      </p:sp>
      <p:sp>
        <p:nvSpPr>
          <p:cNvPr id="8" name="TextBox 7">
            <a:extLst>
              <a:ext uri="{FF2B5EF4-FFF2-40B4-BE49-F238E27FC236}">
                <a16:creationId xmlns:a16="http://schemas.microsoft.com/office/drawing/2014/main" id="{E34525DE-5B98-BF82-7648-067AC2081204}"/>
              </a:ext>
            </a:extLst>
          </p:cNvPr>
          <p:cNvSpPr txBox="1"/>
          <p:nvPr/>
        </p:nvSpPr>
        <p:spPr>
          <a:xfrm>
            <a:off x="220742" y="3530605"/>
            <a:ext cx="773328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sz="2800" dirty="0">
                <a:cs typeface="Arial" panose="020B0604020202020204"/>
              </a:rPr>
              <a:t>L-Theanine – 200mg</a:t>
            </a:r>
          </a:p>
          <a:p>
            <a:pPr marL="285750" indent="-285750">
              <a:buFont typeface="Arial"/>
              <a:buChar char="•"/>
            </a:pPr>
            <a:r>
              <a:rPr lang="en-US" sz="2800" dirty="0">
                <a:cs typeface="Arial" panose="020B0604020202020204"/>
              </a:rPr>
              <a:t>Magnesium L-</a:t>
            </a:r>
            <a:r>
              <a:rPr lang="en-US" sz="2800" dirty="0" err="1">
                <a:cs typeface="Arial" panose="020B0604020202020204"/>
              </a:rPr>
              <a:t>Threonate</a:t>
            </a:r>
            <a:r>
              <a:rPr lang="en-US" sz="2800" dirty="0">
                <a:cs typeface="Arial" panose="020B0604020202020204"/>
              </a:rPr>
              <a:t> – 144mg</a:t>
            </a:r>
          </a:p>
          <a:p>
            <a:pPr marL="285750" indent="-285750">
              <a:buFont typeface="Arial"/>
              <a:buChar char="•"/>
            </a:pPr>
            <a:r>
              <a:rPr lang="en-US" sz="2800" dirty="0">
                <a:cs typeface="Arial" panose="020B0604020202020204"/>
              </a:rPr>
              <a:t>Ashwagandha – 600mg</a:t>
            </a:r>
          </a:p>
          <a:p>
            <a:pPr marL="285750" indent="-285750">
              <a:buFont typeface="Arial"/>
              <a:buChar char="•"/>
            </a:pPr>
            <a:r>
              <a:rPr lang="en-US" sz="2800" dirty="0">
                <a:cs typeface="Arial" panose="020B0604020202020204"/>
              </a:rPr>
              <a:t>Melatonin – 10mg </a:t>
            </a:r>
          </a:p>
          <a:p>
            <a:endParaRPr lang="en-US" dirty="0">
              <a:cs typeface="Arial" panose="020B0604020202020204"/>
            </a:endParaRPr>
          </a:p>
        </p:txBody>
      </p:sp>
      <p:sp>
        <p:nvSpPr>
          <p:cNvPr id="5" name="TextBox 4">
            <a:extLst>
              <a:ext uri="{FF2B5EF4-FFF2-40B4-BE49-F238E27FC236}">
                <a16:creationId xmlns:a16="http://schemas.microsoft.com/office/drawing/2014/main" id="{0162B8D7-4724-42C4-0657-C72EC81046D6}"/>
              </a:ext>
            </a:extLst>
          </p:cNvPr>
          <p:cNvSpPr txBox="1"/>
          <p:nvPr/>
        </p:nvSpPr>
        <p:spPr>
          <a:xfrm>
            <a:off x="220742" y="5826695"/>
            <a:ext cx="6994222" cy="369332"/>
          </a:xfrm>
          <a:prstGeom prst="rect">
            <a:avLst/>
          </a:prstGeom>
          <a:noFill/>
        </p:spPr>
        <p:txBody>
          <a:bodyPr wrap="none" rtlCol="0">
            <a:spAutoFit/>
          </a:bodyPr>
          <a:lstStyle/>
          <a:p>
            <a:r>
              <a:rPr lang="en-US" dirty="0"/>
              <a:t>*Sleep supplements were tested in capsule concentration amounts</a:t>
            </a:r>
          </a:p>
        </p:txBody>
      </p:sp>
    </p:spTree>
    <p:extLst>
      <p:ext uri="{BB962C8B-B14F-4D97-AF65-F5344CB8AC3E}">
        <p14:creationId xmlns:p14="http://schemas.microsoft.com/office/powerpoint/2010/main" val="1409948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32BAF-C903-ECB7-C4F2-6F321DE170BE}"/>
              </a:ext>
            </a:extLst>
          </p:cNvPr>
          <p:cNvSpPr>
            <a:spLocks noGrp="1"/>
          </p:cNvSpPr>
          <p:nvPr>
            <p:ph idx="1"/>
          </p:nvPr>
        </p:nvSpPr>
        <p:spPr>
          <a:xfrm>
            <a:off x="4466219" y="375296"/>
            <a:ext cx="6720015" cy="1591756"/>
          </a:xfrm>
        </p:spPr>
        <p:txBody>
          <a:bodyPr vert="horz" lIns="91440" tIns="45720" rIns="91440" bIns="45720" rtlCol="0" anchor="t">
            <a:normAutofit/>
          </a:bodyPr>
          <a:lstStyle/>
          <a:p>
            <a:r>
              <a:rPr lang="en-US" sz="1800">
                <a:latin typeface="Arial"/>
                <a:cs typeface="Arial"/>
              </a:rPr>
              <a:t>16S rRNA sequencing positively identified each strain</a:t>
            </a:r>
          </a:p>
          <a:p>
            <a:r>
              <a:rPr lang="en-US" sz="1800">
                <a:latin typeface="Arial"/>
                <a:cs typeface="Arial"/>
              </a:rPr>
              <a:t>Cross streaking of LP815 against each of the commercially available probiotic strain did not result in a growth inhibition of either the commercially available probiotics or of LP815.</a:t>
            </a:r>
          </a:p>
        </p:txBody>
      </p:sp>
      <p:sp>
        <p:nvSpPr>
          <p:cNvPr id="4" name="Text Placeholder 3">
            <a:extLst>
              <a:ext uri="{FF2B5EF4-FFF2-40B4-BE49-F238E27FC236}">
                <a16:creationId xmlns:a16="http://schemas.microsoft.com/office/drawing/2014/main" id="{2AEEBF01-6989-8DEF-DEBB-CC4A913493D4}"/>
              </a:ext>
            </a:extLst>
          </p:cNvPr>
          <p:cNvSpPr>
            <a:spLocks noGrp="1"/>
          </p:cNvSpPr>
          <p:nvPr>
            <p:ph type="body" sz="quarter" idx="15"/>
          </p:nvPr>
        </p:nvSpPr>
        <p:spPr>
          <a:xfrm>
            <a:off x="411633" y="714152"/>
            <a:ext cx="3649727" cy="2505800"/>
          </a:xfrm>
        </p:spPr>
        <p:txBody>
          <a:bodyPr vert="horz" lIns="91440" tIns="45720" rIns="91440" bIns="45720" rtlCol="0" anchor="t">
            <a:normAutofit/>
          </a:bodyPr>
          <a:lstStyle/>
          <a:p>
            <a:r>
              <a:rPr lang="en-US" sz="2800">
                <a:latin typeface="Arial"/>
                <a:cs typeface="Arial"/>
              </a:rPr>
              <a:t>LP815</a:t>
            </a:r>
            <a:r>
              <a:rPr lang="en-US" sz="2800" baseline="30000">
                <a:latin typeface="Arial"/>
                <a:cs typeface="Arial"/>
              </a:rPr>
              <a:t>®</a:t>
            </a:r>
            <a:r>
              <a:rPr lang="en-US" sz="2800">
                <a:latin typeface="Arial"/>
                <a:cs typeface="Arial"/>
              </a:rPr>
              <a:t> is viable and compatible with commercially available vaginal health strains.</a:t>
            </a:r>
            <a:endParaRPr lang="en-US"/>
          </a:p>
        </p:txBody>
      </p:sp>
      <p:sp>
        <p:nvSpPr>
          <p:cNvPr id="5" name="Slide Number Placeholder 4">
            <a:extLst>
              <a:ext uri="{FF2B5EF4-FFF2-40B4-BE49-F238E27FC236}">
                <a16:creationId xmlns:a16="http://schemas.microsoft.com/office/drawing/2014/main" id="{8983AC86-4173-26A0-8CC0-19976C381F9E}"/>
              </a:ext>
            </a:extLst>
          </p:cNvPr>
          <p:cNvSpPr>
            <a:spLocks noGrp="1"/>
          </p:cNvSpPr>
          <p:nvPr>
            <p:ph type="sldNum" sz="quarter" idx="14"/>
          </p:nvPr>
        </p:nvSpPr>
        <p:spPr/>
        <p:txBody>
          <a:bodyPr/>
          <a:lstStyle/>
          <a:p>
            <a:r>
              <a:rPr lang="en-US"/>
              <a:t>PAGE </a:t>
            </a:r>
            <a:fld id="{BDBF9DCE-55C5-154E-AC34-7A0AB594817D}" type="slidenum">
              <a:rPr lang="en-US" smtClean="0"/>
              <a:pPr/>
              <a:t>65</a:t>
            </a:fld>
            <a:endParaRPr lang="en-US"/>
          </a:p>
        </p:txBody>
      </p:sp>
      <p:pic>
        <p:nvPicPr>
          <p:cNvPr id="8" name="Picture 7" descr="A round yellow object with a cross in it&#10;&#10;AI-generated content may be incorrect.">
            <a:extLst>
              <a:ext uri="{FF2B5EF4-FFF2-40B4-BE49-F238E27FC236}">
                <a16:creationId xmlns:a16="http://schemas.microsoft.com/office/drawing/2014/main" id="{423CC194-1D6C-0081-00B0-D626E6D2F663}"/>
              </a:ext>
            </a:extLst>
          </p:cNvPr>
          <p:cNvPicPr>
            <a:picLocks noChangeAspect="1"/>
          </p:cNvPicPr>
          <p:nvPr/>
        </p:nvPicPr>
        <p:blipFill>
          <a:blip r:embed="rId2"/>
          <a:srcRect l="22666" t="23869" r="22129" b="25685"/>
          <a:stretch/>
        </p:blipFill>
        <p:spPr>
          <a:xfrm>
            <a:off x="530387" y="3208077"/>
            <a:ext cx="3053775" cy="2790490"/>
          </a:xfrm>
          <a:prstGeom prst="rect">
            <a:avLst/>
          </a:prstGeom>
        </p:spPr>
      </p:pic>
      <p:pic>
        <p:nvPicPr>
          <p:cNvPr id="17" name="Picture 16" descr="A diagram of a structure&#10;&#10;Description automatically generated with medium confidence">
            <a:extLst>
              <a:ext uri="{FF2B5EF4-FFF2-40B4-BE49-F238E27FC236}">
                <a16:creationId xmlns:a16="http://schemas.microsoft.com/office/drawing/2014/main" id="{236704C4-5256-B70C-4ED8-64ABC624F623}"/>
              </a:ext>
            </a:extLst>
          </p:cNvPr>
          <p:cNvPicPr>
            <a:picLocks noChangeAspect="1"/>
          </p:cNvPicPr>
          <p:nvPr/>
        </p:nvPicPr>
        <p:blipFill>
          <a:blip r:embed="rId3"/>
          <a:stretch>
            <a:fillRect/>
          </a:stretch>
        </p:blipFill>
        <p:spPr>
          <a:xfrm>
            <a:off x="4681750" y="1967052"/>
            <a:ext cx="7191800" cy="4043390"/>
          </a:xfrm>
          <a:prstGeom prst="roundRect">
            <a:avLst/>
          </a:prstGeom>
          <a:effectLst>
            <a:outerShdw blurRad="50800" dist="50800" dir="5400000" sx="1000" sy="1000" algn="ctr" rotWithShape="0">
              <a:srgbClr val="000000">
                <a:alpha val="43137"/>
              </a:srgbClr>
            </a:outerShdw>
          </a:effectLst>
        </p:spPr>
      </p:pic>
      <p:sp>
        <p:nvSpPr>
          <p:cNvPr id="2" name="TextBox 1">
            <a:extLst>
              <a:ext uri="{FF2B5EF4-FFF2-40B4-BE49-F238E27FC236}">
                <a16:creationId xmlns:a16="http://schemas.microsoft.com/office/drawing/2014/main" id="{074C4095-1054-C265-D2A0-D4078944D84F}"/>
              </a:ext>
            </a:extLst>
          </p:cNvPr>
          <p:cNvSpPr txBox="1"/>
          <p:nvPr/>
        </p:nvSpPr>
        <p:spPr>
          <a:xfrm>
            <a:off x="7826226" y="5232400"/>
            <a:ext cx="824288" cy="261610"/>
          </a:xfrm>
          <a:prstGeom prst="rect">
            <a:avLst/>
          </a:prstGeom>
          <a:solidFill>
            <a:schemeClr val="tx1"/>
          </a:solidFill>
        </p:spPr>
        <p:txBody>
          <a:bodyPr wrap="square" rtlCol="0">
            <a:spAutoFit/>
          </a:bodyPr>
          <a:lstStyle/>
          <a:p>
            <a:r>
              <a:rPr lang="en-US" sz="1050" b="1">
                <a:solidFill>
                  <a:schemeClr val="bg1"/>
                </a:solidFill>
              </a:rPr>
              <a:t>SNZ 1969</a:t>
            </a:r>
          </a:p>
        </p:txBody>
      </p:sp>
    </p:spTree>
    <p:extLst>
      <p:ext uri="{BB962C8B-B14F-4D97-AF65-F5344CB8AC3E}">
        <p14:creationId xmlns:p14="http://schemas.microsoft.com/office/powerpoint/2010/main" val="2311691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50AB717-0580-522C-007F-981106727A22}"/>
              </a:ext>
            </a:extLst>
          </p:cNvPr>
          <p:cNvSpPr/>
          <p:nvPr/>
        </p:nvSpPr>
        <p:spPr>
          <a:xfrm>
            <a:off x="904367" y="293704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CAPSULES</a:t>
            </a:r>
          </a:p>
        </p:txBody>
      </p:sp>
      <p:sp>
        <p:nvSpPr>
          <p:cNvPr id="6" name="Slide Number Placeholder 15">
            <a:extLst>
              <a:ext uri="{FF2B5EF4-FFF2-40B4-BE49-F238E27FC236}">
                <a16:creationId xmlns:a16="http://schemas.microsoft.com/office/drawing/2014/main" id="{589B1CF1-4F8E-FA31-FB96-2B1E5B95518E}"/>
              </a:ext>
            </a:extLst>
          </p:cNvPr>
          <p:cNvSpPr>
            <a:spLocks noGrp="1"/>
          </p:cNvSpPr>
          <p:nvPr>
            <p:ph type="sldNum" sz="quarter" idx="14"/>
          </p:nvPr>
        </p:nvSpPr>
        <p:spPr>
          <a:xfrm>
            <a:off x="10785918" y="6358055"/>
            <a:ext cx="742122" cy="337166"/>
          </a:xfrm>
          <a:prstGeom prst="rect">
            <a:avLst/>
          </a:prstGeom>
        </p:spPr>
        <p:txBody>
          <a:bodyPr/>
          <a:lstStyle>
            <a:lvl1pPr>
              <a:defRPr sz="1000">
                <a:solidFill>
                  <a:srgbClr val="1E8197"/>
                </a:solidFill>
              </a:defRPr>
            </a:lvl1pPr>
          </a:lstStyle>
          <a:p>
            <a:r>
              <a:rPr lang="en-US"/>
              <a:t>PAGE </a:t>
            </a:r>
            <a:fld id="{BDBF9DCE-55C5-154E-AC34-7A0AB594817D}" type="slidenum">
              <a:rPr lang="en-US" smtClean="0"/>
              <a:pPr/>
              <a:t>66</a:t>
            </a:fld>
            <a:endParaRPr lang="en-US"/>
          </a:p>
        </p:txBody>
      </p:sp>
      <p:sp>
        <p:nvSpPr>
          <p:cNvPr id="2" name="Title 1">
            <a:extLst>
              <a:ext uri="{FF2B5EF4-FFF2-40B4-BE49-F238E27FC236}">
                <a16:creationId xmlns:a16="http://schemas.microsoft.com/office/drawing/2014/main" id="{189BDA69-9A26-6B15-DD59-66C1CF64E5C9}"/>
              </a:ext>
            </a:extLst>
          </p:cNvPr>
          <p:cNvSpPr>
            <a:spLocks noGrp="1"/>
          </p:cNvSpPr>
          <p:nvPr>
            <p:ph type="title" idx="4294967295"/>
          </p:nvPr>
        </p:nvSpPr>
        <p:spPr>
          <a:xfrm>
            <a:off x="516757" y="312369"/>
            <a:ext cx="9881551" cy="823072"/>
          </a:xfrm>
        </p:spPr>
        <p:txBody>
          <a:bodyPr>
            <a:normAutofit/>
          </a:bodyPr>
          <a:lstStyle/>
          <a:p>
            <a:r>
              <a:rPr lang="en-US" sz="3600">
                <a:solidFill>
                  <a:schemeClr val="tx1"/>
                </a:solidFill>
                <a:latin typeface="Arial"/>
                <a:cs typeface="Arial"/>
              </a:rPr>
              <a:t>LP815™ Applications</a:t>
            </a:r>
            <a:endParaRPr lang="en-US" sz="3600">
              <a:solidFill>
                <a:schemeClr val="tx1"/>
              </a:solidFill>
            </a:endParaRPr>
          </a:p>
        </p:txBody>
      </p:sp>
      <p:sp>
        <p:nvSpPr>
          <p:cNvPr id="3" name="Oval 2">
            <a:extLst>
              <a:ext uri="{FF2B5EF4-FFF2-40B4-BE49-F238E27FC236}">
                <a16:creationId xmlns:a16="http://schemas.microsoft.com/office/drawing/2014/main" id="{85018F24-E3BD-0565-FE7B-7ADE3B74CDD4}"/>
              </a:ext>
            </a:extLst>
          </p:cNvPr>
          <p:cNvSpPr/>
          <p:nvPr/>
        </p:nvSpPr>
        <p:spPr>
          <a:xfrm>
            <a:off x="1249730" y="130816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FDFC137-F40E-B515-E4D3-3CDABBE93567}"/>
              </a:ext>
            </a:extLst>
          </p:cNvPr>
          <p:cNvSpPr/>
          <p:nvPr/>
        </p:nvSpPr>
        <p:spPr>
          <a:xfrm>
            <a:off x="3522876" y="293704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TABLETS</a:t>
            </a:r>
          </a:p>
        </p:txBody>
      </p:sp>
      <p:sp>
        <p:nvSpPr>
          <p:cNvPr id="23" name="Oval 22">
            <a:extLst>
              <a:ext uri="{FF2B5EF4-FFF2-40B4-BE49-F238E27FC236}">
                <a16:creationId xmlns:a16="http://schemas.microsoft.com/office/drawing/2014/main" id="{6EAEB9D4-143E-51A3-A566-460F25ACB2FF}"/>
              </a:ext>
            </a:extLst>
          </p:cNvPr>
          <p:cNvSpPr/>
          <p:nvPr/>
        </p:nvSpPr>
        <p:spPr>
          <a:xfrm>
            <a:off x="3807475" y="130816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87866248-1597-4EE6-CAE6-009B3AA49EE9}"/>
              </a:ext>
            </a:extLst>
          </p:cNvPr>
          <p:cNvSpPr/>
          <p:nvPr/>
        </p:nvSpPr>
        <p:spPr>
          <a:xfrm>
            <a:off x="5988986" y="293704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POWDERS</a:t>
            </a:r>
          </a:p>
        </p:txBody>
      </p:sp>
      <p:sp>
        <p:nvSpPr>
          <p:cNvPr id="34" name="Oval 33">
            <a:extLst>
              <a:ext uri="{FF2B5EF4-FFF2-40B4-BE49-F238E27FC236}">
                <a16:creationId xmlns:a16="http://schemas.microsoft.com/office/drawing/2014/main" id="{81ACA2B2-7D9C-416B-C730-652120A47643}"/>
              </a:ext>
            </a:extLst>
          </p:cNvPr>
          <p:cNvSpPr/>
          <p:nvPr/>
        </p:nvSpPr>
        <p:spPr>
          <a:xfrm>
            <a:off x="6247656" y="130816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5E276687-6BE2-E158-7977-D9EB950A3F9B}"/>
              </a:ext>
            </a:extLst>
          </p:cNvPr>
          <p:cNvSpPr/>
          <p:nvPr/>
        </p:nvSpPr>
        <p:spPr>
          <a:xfrm>
            <a:off x="5948732" y="5278855"/>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CHOCOLATE</a:t>
            </a:r>
          </a:p>
        </p:txBody>
      </p:sp>
      <p:sp>
        <p:nvSpPr>
          <p:cNvPr id="40" name="Rounded Rectangle 39">
            <a:extLst>
              <a:ext uri="{FF2B5EF4-FFF2-40B4-BE49-F238E27FC236}">
                <a16:creationId xmlns:a16="http://schemas.microsoft.com/office/drawing/2014/main" id="{3FFCF6A4-2670-D2C1-6AB3-C30B5F5AE25E}"/>
              </a:ext>
            </a:extLst>
          </p:cNvPr>
          <p:cNvSpPr/>
          <p:nvPr/>
        </p:nvSpPr>
        <p:spPr>
          <a:xfrm>
            <a:off x="811064" y="5250562"/>
            <a:ext cx="2525630"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YOGURT | KEFIR</a:t>
            </a:r>
          </a:p>
        </p:txBody>
      </p:sp>
      <p:sp>
        <p:nvSpPr>
          <p:cNvPr id="42" name="Oval 41">
            <a:extLst>
              <a:ext uri="{FF2B5EF4-FFF2-40B4-BE49-F238E27FC236}">
                <a16:creationId xmlns:a16="http://schemas.microsoft.com/office/drawing/2014/main" id="{C2FD2746-7B72-CF07-9335-5D46E1061003}"/>
              </a:ext>
            </a:extLst>
          </p:cNvPr>
          <p:cNvSpPr/>
          <p:nvPr/>
        </p:nvSpPr>
        <p:spPr>
          <a:xfrm>
            <a:off x="1231149" y="364193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DA20654A-2360-5DE7-603C-FAC1ECAD2F5B}"/>
              </a:ext>
            </a:extLst>
          </p:cNvPr>
          <p:cNvSpPr/>
          <p:nvPr/>
        </p:nvSpPr>
        <p:spPr>
          <a:xfrm>
            <a:off x="3333391" y="5381893"/>
            <a:ext cx="261864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KOMBUCHA</a:t>
            </a:r>
          </a:p>
          <a:p>
            <a:pPr algn="ctr"/>
            <a:r>
              <a:rPr lang="en-US" sz="1600">
                <a:solidFill>
                  <a:schemeClr val="tx1"/>
                </a:solidFill>
              </a:rPr>
              <a:t>non-pasteurized</a:t>
            </a:r>
          </a:p>
        </p:txBody>
      </p:sp>
      <p:sp>
        <p:nvSpPr>
          <p:cNvPr id="45" name="Oval 44">
            <a:extLst>
              <a:ext uri="{FF2B5EF4-FFF2-40B4-BE49-F238E27FC236}">
                <a16:creationId xmlns:a16="http://schemas.microsoft.com/office/drawing/2014/main" id="{E0D4950A-3F1B-FDD0-2BD1-A0D1B23FC5C5}"/>
              </a:ext>
            </a:extLst>
          </p:cNvPr>
          <p:cNvSpPr/>
          <p:nvPr/>
        </p:nvSpPr>
        <p:spPr>
          <a:xfrm>
            <a:off x="3817685" y="3628797"/>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AA6E67F-C202-3F87-282B-504A3EF230BC}"/>
              </a:ext>
            </a:extLst>
          </p:cNvPr>
          <p:cNvSpPr/>
          <p:nvPr/>
        </p:nvSpPr>
        <p:spPr>
          <a:xfrm>
            <a:off x="8687836" y="130816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DB5745F-F595-75BF-0E32-91F8F3AC8A8C}"/>
              </a:ext>
            </a:extLst>
          </p:cNvPr>
          <p:cNvSpPr/>
          <p:nvPr/>
        </p:nvSpPr>
        <p:spPr>
          <a:xfrm>
            <a:off x="8687836" y="3641934"/>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E34B31D-0DF0-9721-444E-984AEA3AE990}"/>
              </a:ext>
            </a:extLst>
          </p:cNvPr>
          <p:cNvSpPr/>
          <p:nvPr/>
        </p:nvSpPr>
        <p:spPr>
          <a:xfrm>
            <a:off x="8388913" y="2943731"/>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ICE CREAM</a:t>
            </a:r>
          </a:p>
        </p:txBody>
      </p:sp>
      <p:sp>
        <p:nvSpPr>
          <p:cNvPr id="12" name="Rounded Rectangle 11">
            <a:extLst>
              <a:ext uri="{FF2B5EF4-FFF2-40B4-BE49-F238E27FC236}">
                <a16:creationId xmlns:a16="http://schemas.microsoft.com/office/drawing/2014/main" id="{553819BD-1977-06C5-32FB-5F70127DB7F8}"/>
              </a:ext>
            </a:extLst>
          </p:cNvPr>
          <p:cNvSpPr/>
          <p:nvPr/>
        </p:nvSpPr>
        <p:spPr>
          <a:xfrm>
            <a:off x="7994311" y="5381893"/>
            <a:ext cx="3037107"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50" b="1">
                <a:solidFill>
                  <a:schemeClr val="tx1"/>
                </a:solidFill>
              </a:rPr>
              <a:t>FREEZE-DRIED FRUIT BITES</a:t>
            </a:r>
          </a:p>
          <a:p>
            <a:pPr algn="ctr"/>
            <a:r>
              <a:rPr lang="en-US" sz="1400">
                <a:solidFill>
                  <a:schemeClr val="tx1"/>
                </a:solidFill>
              </a:rPr>
              <a:t>Melt &amp; Jet x Verb Biotics</a:t>
            </a:r>
          </a:p>
        </p:txBody>
      </p:sp>
      <p:pic>
        <p:nvPicPr>
          <p:cNvPr id="14" name="Picture 13" descr="A blue and black pill&#10;&#10;AI-generated content may be incorrect.">
            <a:extLst>
              <a:ext uri="{FF2B5EF4-FFF2-40B4-BE49-F238E27FC236}">
                <a16:creationId xmlns:a16="http://schemas.microsoft.com/office/drawing/2014/main" id="{67C71292-7290-231A-2A16-2D2F081CC468}"/>
              </a:ext>
            </a:extLst>
          </p:cNvPr>
          <p:cNvPicPr>
            <a:picLocks noChangeAspect="1"/>
          </p:cNvPicPr>
          <p:nvPr/>
        </p:nvPicPr>
        <p:blipFill>
          <a:blip r:embed="rId2"/>
          <a:stretch>
            <a:fillRect/>
          </a:stretch>
        </p:blipFill>
        <p:spPr>
          <a:xfrm>
            <a:off x="1409125" y="1504497"/>
            <a:ext cx="1329509" cy="1329509"/>
          </a:xfrm>
          <a:prstGeom prst="rect">
            <a:avLst/>
          </a:prstGeom>
        </p:spPr>
      </p:pic>
      <p:pic>
        <p:nvPicPr>
          <p:cNvPr id="21" name="Picture 20" descr="A blue line drawing of a pill&#10;&#10;AI-generated content may be incorrect.">
            <a:extLst>
              <a:ext uri="{FF2B5EF4-FFF2-40B4-BE49-F238E27FC236}">
                <a16:creationId xmlns:a16="http://schemas.microsoft.com/office/drawing/2014/main" id="{F767C962-501A-B516-3C55-D1A0E59B5055}"/>
              </a:ext>
            </a:extLst>
          </p:cNvPr>
          <p:cNvPicPr>
            <a:picLocks noChangeAspect="1"/>
          </p:cNvPicPr>
          <p:nvPr/>
        </p:nvPicPr>
        <p:blipFill>
          <a:blip r:embed="rId3"/>
          <a:stretch>
            <a:fillRect/>
          </a:stretch>
        </p:blipFill>
        <p:spPr>
          <a:xfrm>
            <a:off x="3951750" y="1544502"/>
            <a:ext cx="1233419" cy="1233419"/>
          </a:xfrm>
          <a:prstGeom prst="rect">
            <a:avLst/>
          </a:prstGeom>
        </p:spPr>
      </p:pic>
      <p:pic>
        <p:nvPicPr>
          <p:cNvPr id="26" name="Picture 25" descr="A blue line drawing of a measuring cup&#10;&#10;AI-generated content may be incorrect.">
            <a:extLst>
              <a:ext uri="{FF2B5EF4-FFF2-40B4-BE49-F238E27FC236}">
                <a16:creationId xmlns:a16="http://schemas.microsoft.com/office/drawing/2014/main" id="{E9C11918-FB01-DDC1-72F0-255351D3EF0C}"/>
              </a:ext>
            </a:extLst>
          </p:cNvPr>
          <p:cNvPicPr>
            <a:picLocks noChangeAspect="1"/>
          </p:cNvPicPr>
          <p:nvPr/>
        </p:nvPicPr>
        <p:blipFill>
          <a:blip r:embed="rId4"/>
          <a:stretch>
            <a:fillRect/>
          </a:stretch>
        </p:blipFill>
        <p:spPr>
          <a:xfrm>
            <a:off x="6317885" y="1313700"/>
            <a:ext cx="1590105" cy="1590105"/>
          </a:xfrm>
          <a:prstGeom prst="rect">
            <a:avLst/>
          </a:prstGeom>
        </p:spPr>
      </p:pic>
      <p:pic>
        <p:nvPicPr>
          <p:cNvPr id="31" name="Picture 30" descr="A blue outline of a milk bottle and a milk bottle&#10;&#10;AI-generated content may be incorrect.">
            <a:extLst>
              <a:ext uri="{FF2B5EF4-FFF2-40B4-BE49-F238E27FC236}">
                <a16:creationId xmlns:a16="http://schemas.microsoft.com/office/drawing/2014/main" id="{C5A72910-2B44-EAB9-10B1-77B5801D9F47}"/>
              </a:ext>
            </a:extLst>
          </p:cNvPr>
          <p:cNvPicPr>
            <a:picLocks noChangeAspect="1"/>
          </p:cNvPicPr>
          <p:nvPr/>
        </p:nvPicPr>
        <p:blipFill>
          <a:blip r:embed="rId5"/>
          <a:stretch>
            <a:fillRect/>
          </a:stretch>
        </p:blipFill>
        <p:spPr>
          <a:xfrm>
            <a:off x="1375424" y="3754200"/>
            <a:ext cx="1302220" cy="1302220"/>
          </a:xfrm>
          <a:prstGeom prst="rect">
            <a:avLst/>
          </a:prstGeom>
        </p:spPr>
      </p:pic>
      <p:pic>
        <p:nvPicPr>
          <p:cNvPr id="33" name="Picture 32" descr="A blue line art of a bottle&#10;&#10;AI-generated content may be incorrect.">
            <a:extLst>
              <a:ext uri="{FF2B5EF4-FFF2-40B4-BE49-F238E27FC236}">
                <a16:creationId xmlns:a16="http://schemas.microsoft.com/office/drawing/2014/main" id="{2B327E10-AD6C-ADD7-2920-89683A1D4936}"/>
              </a:ext>
            </a:extLst>
          </p:cNvPr>
          <p:cNvPicPr>
            <a:picLocks noChangeAspect="1"/>
          </p:cNvPicPr>
          <p:nvPr/>
        </p:nvPicPr>
        <p:blipFill>
          <a:blip r:embed="rId6"/>
          <a:stretch>
            <a:fillRect/>
          </a:stretch>
        </p:blipFill>
        <p:spPr>
          <a:xfrm>
            <a:off x="3958143" y="3769256"/>
            <a:ext cx="1369139" cy="1369139"/>
          </a:xfrm>
          <a:prstGeom prst="rect">
            <a:avLst/>
          </a:prstGeom>
        </p:spPr>
      </p:pic>
      <p:pic>
        <p:nvPicPr>
          <p:cNvPr id="39" name="Picture 38" descr="A close up of food&#10;&#10;AI-generated content may be incorrect.">
            <a:extLst>
              <a:ext uri="{FF2B5EF4-FFF2-40B4-BE49-F238E27FC236}">
                <a16:creationId xmlns:a16="http://schemas.microsoft.com/office/drawing/2014/main" id="{9E417582-CEB3-8830-49C3-2F9EEBDA57B5}"/>
              </a:ext>
            </a:extLst>
          </p:cNvPr>
          <p:cNvPicPr>
            <a:picLocks noChangeAspect="1"/>
          </p:cNvPicPr>
          <p:nvPr/>
        </p:nvPicPr>
        <p:blipFill>
          <a:blip r:embed="rId7"/>
          <a:srcRect l="15550" t="30872" r="12073" b="22631"/>
          <a:stretch>
            <a:fillRect/>
          </a:stretch>
        </p:blipFill>
        <p:spPr>
          <a:xfrm>
            <a:off x="8810255" y="4043959"/>
            <a:ext cx="1391408" cy="893851"/>
          </a:xfrm>
          <a:prstGeom prst="rect">
            <a:avLst/>
          </a:prstGeom>
        </p:spPr>
      </p:pic>
      <p:pic>
        <p:nvPicPr>
          <p:cNvPr id="43" name="Picture 42" descr="A blue line art of a bucket of ice cream&#10;&#10;AI-generated content may be incorrect.">
            <a:extLst>
              <a:ext uri="{FF2B5EF4-FFF2-40B4-BE49-F238E27FC236}">
                <a16:creationId xmlns:a16="http://schemas.microsoft.com/office/drawing/2014/main" id="{C1C3452E-3409-0F15-832E-D86481A4455D}"/>
              </a:ext>
            </a:extLst>
          </p:cNvPr>
          <p:cNvPicPr>
            <a:picLocks noChangeAspect="1"/>
          </p:cNvPicPr>
          <p:nvPr/>
        </p:nvPicPr>
        <p:blipFill>
          <a:blip r:embed="rId8"/>
          <a:stretch>
            <a:fillRect/>
          </a:stretch>
        </p:blipFill>
        <p:spPr>
          <a:xfrm>
            <a:off x="8884972" y="1504497"/>
            <a:ext cx="1258318" cy="1258318"/>
          </a:xfrm>
          <a:prstGeom prst="rect">
            <a:avLst/>
          </a:prstGeom>
        </p:spPr>
      </p:pic>
      <p:grpSp>
        <p:nvGrpSpPr>
          <p:cNvPr id="49" name="Group 48">
            <a:extLst>
              <a:ext uri="{FF2B5EF4-FFF2-40B4-BE49-F238E27FC236}">
                <a16:creationId xmlns:a16="http://schemas.microsoft.com/office/drawing/2014/main" id="{03FA805A-0453-881A-9438-A93DEDA77170}"/>
              </a:ext>
            </a:extLst>
          </p:cNvPr>
          <p:cNvGrpSpPr/>
          <p:nvPr/>
        </p:nvGrpSpPr>
        <p:grpSpPr>
          <a:xfrm>
            <a:off x="6247655" y="3641934"/>
            <a:ext cx="1650058" cy="1650058"/>
            <a:chOff x="1249730" y="3663440"/>
            <a:chExt cx="1650058" cy="1650058"/>
          </a:xfrm>
        </p:grpSpPr>
        <p:sp>
          <p:nvSpPr>
            <p:cNvPr id="38" name="Oval 37">
              <a:extLst>
                <a:ext uri="{FF2B5EF4-FFF2-40B4-BE49-F238E27FC236}">
                  <a16:creationId xmlns:a16="http://schemas.microsoft.com/office/drawing/2014/main" id="{2ECADAE3-3881-342C-C957-DF139147B461}"/>
                </a:ext>
              </a:extLst>
            </p:cNvPr>
            <p:cNvSpPr/>
            <p:nvPr/>
          </p:nvSpPr>
          <p:spPr>
            <a:xfrm>
              <a:off x="1249730" y="3663440"/>
              <a:ext cx="1650058" cy="1650058"/>
            </a:xfrm>
            <a:prstGeom prst="ellipse">
              <a:avLst/>
            </a:prstGeom>
            <a:solidFill>
              <a:srgbClr val="D1E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A blue line art of a chocolate bar&#10;&#10;AI-generated content may be incorrect.">
              <a:extLst>
                <a:ext uri="{FF2B5EF4-FFF2-40B4-BE49-F238E27FC236}">
                  <a16:creationId xmlns:a16="http://schemas.microsoft.com/office/drawing/2014/main" id="{2F46AB84-CED9-5FB2-62BE-329E7D68D5C3}"/>
                </a:ext>
              </a:extLst>
            </p:cNvPr>
            <p:cNvPicPr>
              <a:picLocks noChangeAspect="1"/>
            </p:cNvPicPr>
            <p:nvPr/>
          </p:nvPicPr>
          <p:blipFill>
            <a:blip r:embed="rId9"/>
            <a:stretch>
              <a:fillRect/>
            </a:stretch>
          </p:blipFill>
          <p:spPr>
            <a:xfrm rot="20569747">
              <a:off x="1446386" y="3905138"/>
              <a:ext cx="1305564" cy="1305564"/>
            </a:xfrm>
            <a:prstGeom prst="rect">
              <a:avLst/>
            </a:prstGeom>
          </p:spPr>
        </p:pic>
      </p:grpSp>
      <p:pic>
        <p:nvPicPr>
          <p:cNvPr id="53" name="Graphic 52" descr="Line arrow: Counter-clockwise curve outline">
            <a:extLst>
              <a:ext uri="{FF2B5EF4-FFF2-40B4-BE49-F238E27FC236}">
                <a16:creationId xmlns:a16="http://schemas.microsoft.com/office/drawing/2014/main" id="{9476B18C-DAAD-7A0D-DF08-3B86A7F5CCC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2763811" flipV="1">
            <a:off x="10320441" y="4168346"/>
            <a:ext cx="930953" cy="930953"/>
          </a:xfrm>
          <a:prstGeom prst="rect">
            <a:avLst/>
          </a:prstGeom>
        </p:spPr>
      </p:pic>
      <p:sp>
        <p:nvSpPr>
          <p:cNvPr id="54" name="Rounded Rectangle 53">
            <a:extLst>
              <a:ext uri="{FF2B5EF4-FFF2-40B4-BE49-F238E27FC236}">
                <a16:creationId xmlns:a16="http://schemas.microsoft.com/office/drawing/2014/main" id="{5AE21B7F-3177-66EB-4A0E-7F485B8838D8}"/>
              </a:ext>
            </a:extLst>
          </p:cNvPr>
          <p:cNvSpPr/>
          <p:nvPr/>
        </p:nvSpPr>
        <p:spPr>
          <a:xfrm>
            <a:off x="10260133" y="3854831"/>
            <a:ext cx="1793692" cy="5432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Ask us about this unique format!</a:t>
            </a:r>
          </a:p>
        </p:txBody>
      </p:sp>
    </p:spTree>
    <p:extLst>
      <p:ext uri="{BB962C8B-B14F-4D97-AF65-F5344CB8AC3E}">
        <p14:creationId xmlns:p14="http://schemas.microsoft.com/office/powerpoint/2010/main" val="2413704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929F-F589-A444-941C-2C14435E6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E5F1E-1C6E-E2BE-85D0-17CC9AE10C74}"/>
              </a:ext>
            </a:extLst>
          </p:cNvPr>
          <p:cNvSpPr>
            <a:spLocks noGrp="1"/>
          </p:cNvSpPr>
          <p:nvPr>
            <p:ph type="title"/>
          </p:nvPr>
        </p:nvSpPr>
        <p:spPr>
          <a:xfrm>
            <a:off x="295215" y="2413374"/>
            <a:ext cx="6453270" cy="3045558"/>
          </a:xfrm>
        </p:spPr>
        <p:txBody>
          <a:bodyPr>
            <a:normAutofit/>
          </a:bodyPr>
          <a:lstStyle/>
          <a:p>
            <a:r>
              <a:rPr lang="en-US">
                <a:solidFill>
                  <a:srgbClr val="15788D"/>
                </a:solidFill>
                <a:latin typeface="Arial"/>
                <a:cs typeface="Arial"/>
              </a:rPr>
              <a:t>Companion Animal</a:t>
            </a:r>
            <a:r>
              <a:rPr lang="en-US" sz="4400">
                <a:solidFill>
                  <a:srgbClr val="15788D"/>
                </a:solidFill>
                <a:latin typeface="Arial"/>
                <a:cs typeface="Arial"/>
              </a:rPr>
              <a:t>, LP815</a:t>
            </a:r>
            <a:r>
              <a:rPr lang="en-US" sz="4400" baseline="30000">
                <a:solidFill>
                  <a:srgbClr val="15788D"/>
                </a:solidFill>
                <a:latin typeface="Arial"/>
                <a:cs typeface="Arial"/>
              </a:rPr>
              <a:t>®</a:t>
            </a:r>
            <a:endParaRPr lang="en-US" baseline="30000">
              <a:solidFill>
                <a:srgbClr val="15788D"/>
              </a:solidFill>
            </a:endParaRPr>
          </a:p>
        </p:txBody>
      </p:sp>
      <p:sp>
        <p:nvSpPr>
          <p:cNvPr id="3" name="Text Placeholder 2">
            <a:extLst>
              <a:ext uri="{FF2B5EF4-FFF2-40B4-BE49-F238E27FC236}">
                <a16:creationId xmlns:a16="http://schemas.microsoft.com/office/drawing/2014/main" id="{9CD4DDF5-71BB-DE44-2F3A-C8B09CE10F9E}"/>
              </a:ext>
            </a:extLst>
          </p:cNvPr>
          <p:cNvSpPr>
            <a:spLocks noGrp="1"/>
          </p:cNvSpPr>
          <p:nvPr>
            <p:ph type="body" idx="1"/>
          </p:nvPr>
        </p:nvSpPr>
        <p:spPr>
          <a:xfrm>
            <a:off x="295214" y="5531760"/>
            <a:ext cx="12243644" cy="1953487"/>
          </a:xfrm>
        </p:spPr>
        <p:txBody>
          <a:bodyPr vert="horz" lIns="91440" tIns="45720" rIns="91440" bIns="45720" rtlCol="0" anchor="t">
            <a:normAutofit/>
          </a:bodyPr>
          <a:lstStyle/>
          <a:p>
            <a:r>
              <a:rPr lang="en-US" sz="2800" dirty="0">
                <a:solidFill>
                  <a:srgbClr val="15788D"/>
                </a:solidFill>
                <a:latin typeface="Arial"/>
                <a:cs typeface="Arial"/>
              </a:rPr>
              <a:t>For calming, anxiety and sleep support</a:t>
            </a:r>
            <a:endParaRPr lang="en-US" sz="2800" dirty="0">
              <a:solidFill>
                <a:srgbClr val="15788D"/>
              </a:solidFill>
            </a:endParaRPr>
          </a:p>
        </p:txBody>
      </p:sp>
      <p:sp>
        <p:nvSpPr>
          <p:cNvPr id="19" name="TextBox 18">
            <a:extLst>
              <a:ext uri="{FF2B5EF4-FFF2-40B4-BE49-F238E27FC236}">
                <a16:creationId xmlns:a16="http://schemas.microsoft.com/office/drawing/2014/main" id="{A2A19DA2-4FCA-E537-743B-4061E51505A5}"/>
              </a:ext>
            </a:extLst>
          </p:cNvPr>
          <p:cNvSpPr txBox="1"/>
          <p:nvPr/>
        </p:nvSpPr>
        <p:spPr>
          <a:xfrm>
            <a:off x="9359153" y="7996518"/>
            <a:ext cx="184731" cy="369332"/>
          </a:xfrm>
          <a:prstGeom prst="rect">
            <a:avLst/>
          </a:prstGeom>
          <a:noFill/>
        </p:spPr>
        <p:txBody>
          <a:bodyPr wrap="none" rtlCol="0">
            <a:spAutoFit/>
          </a:bodyPr>
          <a:lstStyle/>
          <a:p>
            <a:endParaRPr lang="en-US"/>
          </a:p>
        </p:txBody>
      </p:sp>
      <p:cxnSp>
        <p:nvCxnSpPr>
          <p:cNvPr id="27" name="Straight Connector 26">
            <a:extLst>
              <a:ext uri="{FF2B5EF4-FFF2-40B4-BE49-F238E27FC236}">
                <a16:creationId xmlns:a16="http://schemas.microsoft.com/office/drawing/2014/main" id="{1E4F5426-E11D-DB4E-6D8A-4EAD20B056A5}"/>
              </a:ext>
            </a:extLst>
          </p:cNvPr>
          <p:cNvCxnSpPr>
            <a:cxnSpLocks/>
          </p:cNvCxnSpPr>
          <p:nvPr/>
        </p:nvCxnSpPr>
        <p:spPr>
          <a:xfrm>
            <a:off x="210922" y="4005558"/>
            <a:ext cx="0" cy="1364362"/>
          </a:xfrm>
          <a:prstGeom prst="line">
            <a:avLst/>
          </a:prstGeom>
          <a:ln w="12700">
            <a:solidFill>
              <a:srgbClr val="B7D8FF"/>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076A61FB-D7C4-9C26-34EC-F3F09B4732B6}"/>
              </a:ext>
            </a:extLst>
          </p:cNvPr>
          <p:cNvPicPr>
            <a:picLocks noChangeAspect="1"/>
          </p:cNvPicPr>
          <p:nvPr/>
        </p:nvPicPr>
        <p:blipFill>
          <a:blip r:embed="rId2"/>
          <a:srcRect l="-1" t="19069" r="18715"/>
          <a:stretch/>
        </p:blipFill>
        <p:spPr>
          <a:xfrm>
            <a:off x="5738731" y="0"/>
            <a:ext cx="6453269" cy="6425140"/>
          </a:xfrm>
          <a:prstGeom prst="rect">
            <a:avLst/>
          </a:prstGeom>
        </p:spPr>
      </p:pic>
    </p:spTree>
    <p:extLst>
      <p:ext uri="{BB962C8B-B14F-4D97-AF65-F5344CB8AC3E}">
        <p14:creationId xmlns:p14="http://schemas.microsoft.com/office/powerpoint/2010/main" val="3116071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E9BA-9955-0072-DE1E-3B79E6B0EF0C}"/>
              </a:ext>
            </a:extLst>
          </p:cNvPr>
          <p:cNvSpPr>
            <a:spLocks noGrp="1"/>
          </p:cNvSpPr>
          <p:nvPr>
            <p:ph type="title"/>
          </p:nvPr>
        </p:nvSpPr>
        <p:spPr>
          <a:xfrm>
            <a:off x="742203" y="429260"/>
            <a:ext cx="10515600" cy="981761"/>
          </a:xfrm>
        </p:spPr>
        <p:txBody>
          <a:bodyPr/>
          <a:lstStyle/>
          <a:p>
            <a:r>
              <a:rPr lang="en-US"/>
              <a:t>Why GABA? </a:t>
            </a:r>
          </a:p>
        </p:txBody>
      </p:sp>
      <p:sp>
        <p:nvSpPr>
          <p:cNvPr id="3" name="Content Placeholder 2">
            <a:extLst>
              <a:ext uri="{FF2B5EF4-FFF2-40B4-BE49-F238E27FC236}">
                <a16:creationId xmlns:a16="http://schemas.microsoft.com/office/drawing/2014/main" id="{B173A3A7-C0AE-AD38-E7CF-F6D40CB6974A}"/>
              </a:ext>
            </a:extLst>
          </p:cNvPr>
          <p:cNvSpPr>
            <a:spLocks noGrp="1"/>
          </p:cNvSpPr>
          <p:nvPr>
            <p:ph idx="1"/>
          </p:nvPr>
        </p:nvSpPr>
        <p:spPr>
          <a:xfrm>
            <a:off x="838200" y="1761229"/>
            <a:ext cx="6526427" cy="4351338"/>
          </a:xfrm>
        </p:spPr>
        <p:txBody>
          <a:bodyPr vert="horz" lIns="91440" tIns="45720" rIns="91440" bIns="45720" rtlCol="0" anchor="t">
            <a:normAutofit/>
          </a:bodyPr>
          <a:lstStyle/>
          <a:p>
            <a:r>
              <a:rPr lang="en-US" sz="2600" b="1">
                <a:solidFill>
                  <a:srgbClr val="138895"/>
                </a:solidFill>
                <a:latin typeface="+mn-lt"/>
                <a:cs typeface="Arial"/>
              </a:rPr>
              <a:t>A major inhibitory neurotransmitter:</a:t>
            </a:r>
            <a:r>
              <a:rPr lang="en-US" sz="2400" b="1">
                <a:solidFill>
                  <a:srgbClr val="138895"/>
                </a:solidFill>
                <a:latin typeface="+mn-lt"/>
                <a:cs typeface="Arial"/>
              </a:rPr>
              <a:t> </a:t>
            </a:r>
            <a:r>
              <a:rPr lang="en-US" sz="2400">
                <a:solidFill>
                  <a:srgbClr val="138895"/>
                </a:solidFill>
                <a:latin typeface="+mn-lt"/>
                <a:cs typeface="Arial"/>
              </a:rPr>
              <a:t>Gamma-Aminobutyric</a:t>
            </a:r>
            <a:r>
              <a:rPr lang="en-US" sz="2400">
                <a:solidFill>
                  <a:srgbClr val="138895"/>
                </a:solidFill>
                <a:effectLst/>
                <a:latin typeface="+mn-lt"/>
                <a:cs typeface="Arial"/>
              </a:rPr>
              <a:t> Acid (GABA)</a:t>
            </a:r>
            <a:r>
              <a:rPr lang="en-US" sz="2400">
                <a:solidFill>
                  <a:srgbClr val="138895"/>
                </a:solidFill>
                <a:latin typeface="+mn-lt"/>
                <a:cs typeface="Arial"/>
              </a:rPr>
              <a:t> </a:t>
            </a:r>
            <a:r>
              <a:rPr lang="en-US" sz="2400">
                <a:solidFill>
                  <a:srgbClr val="138895"/>
                </a:solidFill>
                <a:effectLst/>
                <a:latin typeface="+mn-lt"/>
                <a:cs typeface="Arial"/>
              </a:rPr>
              <a:t>is</a:t>
            </a:r>
            <a:r>
              <a:rPr lang="en-US" sz="2400">
                <a:solidFill>
                  <a:srgbClr val="138895"/>
                </a:solidFill>
                <a:latin typeface="+mn-lt"/>
                <a:cs typeface="Arial"/>
              </a:rPr>
              <a:t> a</a:t>
            </a:r>
            <a:r>
              <a:rPr lang="en-US" sz="2400">
                <a:solidFill>
                  <a:srgbClr val="138895"/>
                </a:solidFill>
                <a:effectLst/>
                <a:latin typeface="+mn-lt"/>
                <a:cs typeface="Arial"/>
              </a:rPr>
              <a:t> metabolite with a fundamental role in</a:t>
            </a:r>
            <a:r>
              <a:rPr lang="en-US" sz="2400">
                <a:solidFill>
                  <a:srgbClr val="138895"/>
                </a:solidFill>
                <a:latin typeface="+mn-lt"/>
                <a:cs typeface="Arial"/>
              </a:rPr>
              <a:t> </a:t>
            </a:r>
            <a:r>
              <a:rPr lang="en-US" sz="2400">
                <a:solidFill>
                  <a:srgbClr val="138895"/>
                </a:solidFill>
                <a:effectLst/>
                <a:latin typeface="+mn-lt"/>
                <a:cs typeface="Arial"/>
              </a:rPr>
              <a:t>signaling the nervous system</a:t>
            </a:r>
            <a:r>
              <a:rPr lang="en-US" sz="2400">
                <a:solidFill>
                  <a:srgbClr val="138895"/>
                </a:solidFill>
                <a:latin typeface="+mn-lt"/>
                <a:cs typeface="Arial"/>
              </a:rPr>
              <a:t>.</a:t>
            </a:r>
            <a:endParaRPr lang="en-US" sz="2400">
              <a:solidFill>
                <a:srgbClr val="138895"/>
              </a:solidFill>
              <a:effectLst/>
              <a:latin typeface="+mn-lt"/>
              <a:cs typeface="Arial"/>
            </a:endParaRPr>
          </a:p>
          <a:p>
            <a:r>
              <a:rPr lang="en-US" sz="2600" b="1">
                <a:solidFill>
                  <a:srgbClr val="138895"/>
                </a:solidFill>
                <a:latin typeface="+mn-lt"/>
                <a:cs typeface="Arial"/>
              </a:rPr>
              <a:t>Ma</a:t>
            </a:r>
            <a:r>
              <a:rPr lang="en-US" sz="2600" b="1">
                <a:solidFill>
                  <a:srgbClr val="138895"/>
                </a:solidFill>
                <a:effectLst/>
                <a:latin typeface="+mn-lt"/>
                <a:cs typeface="Arial"/>
              </a:rPr>
              <a:t>in mechanism = slow the stimulation</a:t>
            </a:r>
            <a:r>
              <a:rPr lang="en-US" sz="2400" b="1">
                <a:solidFill>
                  <a:srgbClr val="138895"/>
                </a:solidFill>
                <a:effectLst/>
                <a:latin typeface="+mn-lt"/>
                <a:cs typeface="Arial"/>
              </a:rPr>
              <a:t> </a:t>
            </a:r>
            <a:r>
              <a:rPr lang="en-US" sz="2400">
                <a:solidFill>
                  <a:srgbClr val="138895"/>
                </a:solidFill>
                <a:effectLst/>
                <a:latin typeface="+mn-lt"/>
                <a:cs typeface="Arial"/>
              </a:rPr>
              <a:t>of</a:t>
            </a:r>
            <a:r>
              <a:rPr lang="en-US" sz="2400">
                <a:solidFill>
                  <a:srgbClr val="138895"/>
                </a:solidFill>
                <a:latin typeface="+mn-lt"/>
                <a:cs typeface="Arial"/>
              </a:rPr>
              <a:t> </a:t>
            </a:r>
            <a:r>
              <a:rPr lang="en-US" sz="2400">
                <a:solidFill>
                  <a:srgbClr val="138895"/>
                </a:solidFill>
                <a:effectLst/>
                <a:latin typeface="+mn-lt"/>
                <a:cs typeface="Arial"/>
              </a:rPr>
              <a:t>certain nerve signals in the brain</a:t>
            </a:r>
            <a:r>
              <a:rPr lang="en-US" sz="2400">
                <a:solidFill>
                  <a:srgbClr val="138895"/>
                </a:solidFill>
                <a:latin typeface="+mn-lt"/>
                <a:cs typeface="Arial"/>
              </a:rPr>
              <a:t>.</a:t>
            </a:r>
            <a:endParaRPr lang="en-US" sz="2400">
              <a:solidFill>
                <a:srgbClr val="138895"/>
              </a:solidFill>
              <a:effectLst/>
              <a:latin typeface="+mn-lt"/>
              <a:cs typeface="Arial"/>
            </a:endParaRPr>
          </a:p>
          <a:p>
            <a:r>
              <a:rPr lang="en-US" sz="2600" b="1">
                <a:solidFill>
                  <a:srgbClr val="138895"/>
                </a:solidFill>
                <a:latin typeface="+mn-lt"/>
                <a:cs typeface="Arial"/>
              </a:rPr>
              <a:t>Provides a calming effect</a:t>
            </a:r>
            <a:r>
              <a:rPr lang="en-US" sz="2400">
                <a:solidFill>
                  <a:srgbClr val="138895"/>
                </a:solidFill>
                <a:latin typeface="+mn-lt"/>
                <a:cs typeface="Arial"/>
              </a:rPr>
              <a:t> by</a:t>
            </a:r>
            <a:r>
              <a:rPr lang="en-US" sz="2400">
                <a:solidFill>
                  <a:srgbClr val="138895"/>
                </a:solidFill>
                <a:effectLst/>
                <a:latin typeface="+mn-lt"/>
                <a:cs typeface="Arial"/>
              </a:rPr>
              <a:t> </a:t>
            </a:r>
            <a:r>
              <a:rPr lang="en-US" sz="2400">
                <a:solidFill>
                  <a:srgbClr val="138895"/>
                </a:solidFill>
                <a:latin typeface="+mn-lt"/>
                <a:cs typeface="Arial"/>
              </a:rPr>
              <a:t>preventing</a:t>
            </a:r>
            <a:r>
              <a:rPr lang="en-US" sz="2400">
                <a:solidFill>
                  <a:srgbClr val="138895"/>
                </a:solidFill>
                <a:effectLst/>
                <a:latin typeface="+mn-lt"/>
                <a:cs typeface="Arial"/>
              </a:rPr>
              <a:t> neurons from firing and </a:t>
            </a:r>
            <a:r>
              <a:rPr lang="en-US" sz="2400">
                <a:solidFill>
                  <a:srgbClr val="138895"/>
                </a:solidFill>
                <a:latin typeface="+mn-lt"/>
                <a:cs typeface="Arial"/>
              </a:rPr>
              <a:t>regulating</a:t>
            </a:r>
            <a:r>
              <a:rPr lang="en-US" sz="2400">
                <a:solidFill>
                  <a:srgbClr val="138895"/>
                </a:solidFill>
                <a:effectLst/>
                <a:latin typeface="+mn-lt"/>
                <a:cs typeface="Arial"/>
              </a:rPr>
              <a:t> how quickly </a:t>
            </a:r>
            <a:r>
              <a:rPr lang="en-US" sz="2400">
                <a:solidFill>
                  <a:srgbClr val="138895"/>
                </a:solidFill>
                <a:latin typeface="+mn-lt"/>
                <a:cs typeface="Arial"/>
              </a:rPr>
              <a:t>they react.</a:t>
            </a:r>
            <a:endParaRPr lang="en-US" sz="2400">
              <a:solidFill>
                <a:srgbClr val="138895"/>
              </a:solidFill>
            </a:endParaRPr>
          </a:p>
        </p:txBody>
      </p:sp>
      <p:pic>
        <p:nvPicPr>
          <p:cNvPr id="6" name="Picture 5">
            <a:extLst>
              <a:ext uri="{FF2B5EF4-FFF2-40B4-BE49-F238E27FC236}">
                <a16:creationId xmlns:a16="http://schemas.microsoft.com/office/drawing/2014/main" id="{A6873C1E-8BAB-E865-1F23-4DF1564E4677}"/>
              </a:ext>
            </a:extLst>
          </p:cNvPr>
          <p:cNvPicPr>
            <a:picLocks noChangeAspect="1"/>
          </p:cNvPicPr>
          <p:nvPr/>
        </p:nvPicPr>
        <p:blipFill>
          <a:blip r:embed="rId3"/>
          <a:stretch>
            <a:fillRect/>
          </a:stretch>
        </p:blipFill>
        <p:spPr>
          <a:xfrm>
            <a:off x="7597473" y="1418921"/>
            <a:ext cx="3760713" cy="3760713"/>
          </a:xfrm>
          <a:prstGeom prst="rect">
            <a:avLst/>
          </a:prstGeom>
        </p:spPr>
      </p:pic>
      <p:sp>
        <p:nvSpPr>
          <p:cNvPr id="7" name="Slide Number Placeholder 15">
            <a:extLst>
              <a:ext uri="{FF2B5EF4-FFF2-40B4-BE49-F238E27FC236}">
                <a16:creationId xmlns:a16="http://schemas.microsoft.com/office/drawing/2014/main" id="{DDAF1E2F-526D-45F3-EAB9-5CDF41B3A4D2}"/>
              </a:ext>
            </a:extLst>
          </p:cNvPr>
          <p:cNvSpPr>
            <a:spLocks noGrp="1"/>
          </p:cNvSpPr>
          <p:nvPr>
            <p:ph type="sldNum" sz="quarter" idx="14"/>
          </p:nvPr>
        </p:nvSpPr>
        <p:spPr>
          <a:xfrm>
            <a:off x="10955660" y="6339046"/>
            <a:ext cx="805051" cy="365125"/>
          </a:xfrm>
          <a:prstGeom prst="rect">
            <a:avLst/>
          </a:prstGeom>
        </p:spPr>
        <p:txBody>
          <a:bodyPr/>
          <a:lstStyle>
            <a:lvl1pPr>
              <a:defRPr sz="1000">
                <a:solidFill>
                  <a:srgbClr val="1E8197"/>
                </a:solidFill>
              </a:defRPr>
            </a:lvl1pPr>
          </a:lstStyle>
          <a:p>
            <a:pPr algn="r"/>
            <a:r>
              <a:rPr lang="en-US">
                <a:solidFill>
                  <a:schemeClr val="tx1"/>
                </a:solidFill>
              </a:rPr>
              <a:t>PAGE </a:t>
            </a:r>
            <a:fld id="{BDBF9DCE-55C5-154E-AC34-7A0AB594817D}" type="slidenum">
              <a:rPr lang="en-US" smtClean="0">
                <a:solidFill>
                  <a:schemeClr val="tx1"/>
                </a:solidFill>
              </a:rPr>
              <a:pPr algn="r"/>
              <a:t>68</a:t>
            </a:fld>
            <a:endParaRPr lang="en-US">
              <a:solidFill>
                <a:schemeClr val="tx1"/>
              </a:solidFill>
            </a:endParaRPr>
          </a:p>
        </p:txBody>
      </p:sp>
      <p:cxnSp>
        <p:nvCxnSpPr>
          <p:cNvPr id="8" name="Straight Connector 7">
            <a:extLst>
              <a:ext uri="{FF2B5EF4-FFF2-40B4-BE49-F238E27FC236}">
                <a16:creationId xmlns:a16="http://schemas.microsoft.com/office/drawing/2014/main" id="{2F22528E-FA4E-44EF-1CC8-1173FCB84826}"/>
              </a:ext>
            </a:extLst>
          </p:cNvPr>
          <p:cNvCxnSpPr>
            <a:cxnSpLocks/>
          </p:cNvCxnSpPr>
          <p:nvPr/>
        </p:nvCxnSpPr>
        <p:spPr>
          <a:xfrm flipH="1">
            <a:off x="838200" y="1411021"/>
            <a:ext cx="63905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6202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entagon 79">
            <a:extLst>
              <a:ext uri="{FF2B5EF4-FFF2-40B4-BE49-F238E27FC236}">
                <a16:creationId xmlns:a16="http://schemas.microsoft.com/office/drawing/2014/main" id="{3DA58DE7-810A-FE48-AE8C-DA86A5984D6A}"/>
              </a:ext>
            </a:extLst>
          </p:cNvPr>
          <p:cNvSpPr/>
          <p:nvPr/>
        </p:nvSpPr>
        <p:spPr>
          <a:xfrm>
            <a:off x="-9212" y="1783041"/>
            <a:ext cx="10920001" cy="3260658"/>
          </a:xfrm>
          <a:prstGeom prst="homePlate">
            <a:avLst>
              <a:gd name="adj" fmla="val 48798"/>
            </a:avLst>
          </a:prstGeom>
          <a:gradFill>
            <a:gsLst>
              <a:gs pos="30000">
                <a:schemeClr val="accent5">
                  <a:lumMod val="90000"/>
                </a:schemeClr>
              </a:gs>
              <a:gs pos="0">
                <a:schemeClr val="tx2">
                  <a:lumMod val="20000"/>
                  <a:lumOff val="80000"/>
                </a:schemeClr>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28C28441-66C9-BD9D-FE67-AF36F0ED0796}"/>
              </a:ext>
            </a:extLst>
          </p:cNvPr>
          <p:cNvSpPr txBox="1"/>
          <p:nvPr/>
        </p:nvSpPr>
        <p:spPr>
          <a:xfrm>
            <a:off x="5225143" y="7707086"/>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EBB27724-6637-56F6-67B2-B314F74FFAF5}"/>
              </a:ext>
            </a:extLst>
          </p:cNvPr>
          <p:cNvCxnSpPr>
            <a:cxnSpLocks/>
          </p:cNvCxnSpPr>
          <p:nvPr/>
        </p:nvCxnSpPr>
        <p:spPr>
          <a:xfrm>
            <a:off x="7666095" y="3310469"/>
            <a:ext cx="683069"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1299322D-4055-0938-534C-CFBB92743D0C}"/>
              </a:ext>
            </a:extLst>
          </p:cNvPr>
          <p:cNvCxnSpPr>
            <a:cxnSpLocks/>
          </p:cNvCxnSpPr>
          <p:nvPr/>
        </p:nvCxnSpPr>
        <p:spPr>
          <a:xfrm>
            <a:off x="4125161" y="3318191"/>
            <a:ext cx="752442"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4A415222-BFC7-A11C-7C65-00B56AEB0D9C}"/>
              </a:ext>
            </a:extLst>
          </p:cNvPr>
          <p:cNvCxnSpPr>
            <a:cxnSpLocks/>
          </p:cNvCxnSpPr>
          <p:nvPr/>
        </p:nvCxnSpPr>
        <p:spPr>
          <a:xfrm>
            <a:off x="5902609" y="3310469"/>
            <a:ext cx="711340"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oup 20">
            <a:extLst>
              <a:ext uri="{FF2B5EF4-FFF2-40B4-BE49-F238E27FC236}">
                <a16:creationId xmlns:a16="http://schemas.microsoft.com/office/drawing/2014/main" id="{6BB0FF5F-3E8F-7315-5775-FC661550F3D5}"/>
              </a:ext>
            </a:extLst>
          </p:cNvPr>
          <p:cNvGrpSpPr/>
          <p:nvPr/>
        </p:nvGrpSpPr>
        <p:grpSpPr>
          <a:xfrm>
            <a:off x="9412925" y="2218416"/>
            <a:ext cx="2236117" cy="2882448"/>
            <a:chOff x="9412925" y="2218416"/>
            <a:chExt cx="2236117" cy="2882448"/>
          </a:xfrm>
        </p:grpSpPr>
        <p:pic>
          <p:nvPicPr>
            <p:cNvPr id="76" name="Picture 75">
              <a:extLst>
                <a:ext uri="{FF2B5EF4-FFF2-40B4-BE49-F238E27FC236}">
                  <a16:creationId xmlns:a16="http://schemas.microsoft.com/office/drawing/2014/main" id="{A4C0E7C5-D240-C8D5-2587-7FB5044B5457}"/>
                </a:ext>
              </a:extLst>
            </p:cNvPr>
            <p:cNvPicPr>
              <a:picLocks noChangeAspect="1"/>
            </p:cNvPicPr>
            <p:nvPr/>
          </p:nvPicPr>
          <p:blipFill>
            <a:blip r:embed="rId3"/>
            <a:srcRect/>
            <a:stretch/>
          </p:blipFill>
          <p:spPr>
            <a:xfrm>
              <a:off x="9412925" y="2218416"/>
              <a:ext cx="2236117" cy="2236117"/>
            </a:xfrm>
            <a:prstGeom prst="rect">
              <a:avLst/>
            </a:prstGeom>
          </p:spPr>
        </p:pic>
        <p:sp>
          <p:nvSpPr>
            <p:cNvPr id="77" name="TextBox 76">
              <a:extLst>
                <a:ext uri="{FF2B5EF4-FFF2-40B4-BE49-F238E27FC236}">
                  <a16:creationId xmlns:a16="http://schemas.microsoft.com/office/drawing/2014/main" id="{D809CC13-0A9C-35B8-02D2-37C52F0D3B1C}"/>
                </a:ext>
              </a:extLst>
            </p:cNvPr>
            <p:cNvSpPr txBox="1"/>
            <p:nvPr/>
          </p:nvSpPr>
          <p:spPr>
            <a:xfrm>
              <a:off x="9722977" y="4454533"/>
              <a:ext cx="1771172" cy="646331"/>
            </a:xfrm>
            <a:prstGeom prst="rect">
              <a:avLst/>
            </a:prstGeom>
            <a:noFill/>
          </p:spPr>
          <p:txBody>
            <a:bodyPr wrap="square" lIns="91440" tIns="45720" rIns="91440" bIns="45720" rtlCol="0" anchor="t">
              <a:spAutoFit/>
            </a:bodyPr>
            <a:lstStyle/>
            <a:p>
              <a:pPr algn="ctr"/>
              <a:r>
                <a:rPr lang="en-US" sz="1200" dirty="0">
                  <a:latin typeface="Arial"/>
                  <a:cs typeface="Arial"/>
                </a:rPr>
                <a:t>Add in supplements, hard chews, </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or toppers</a:t>
              </a:r>
            </a:p>
          </p:txBody>
        </p:sp>
      </p:grpSp>
      <p:sp>
        <p:nvSpPr>
          <p:cNvPr id="92" name="Chevron 91">
            <a:extLst>
              <a:ext uri="{FF2B5EF4-FFF2-40B4-BE49-F238E27FC236}">
                <a16:creationId xmlns:a16="http://schemas.microsoft.com/office/drawing/2014/main" id="{B0AF6894-BEF6-F74F-EACC-A311E4888357}"/>
              </a:ext>
            </a:extLst>
          </p:cNvPr>
          <p:cNvSpPr/>
          <p:nvPr/>
        </p:nvSpPr>
        <p:spPr>
          <a:xfrm>
            <a:off x="2597379" y="3068607"/>
            <a:ext cx="416153" cy="491068"/>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96814A01-69E0-39AE-6E82-6A39707DB5E7}"/>
              </a:ext>
            </a:extLst>
          </p:cNvPr>
          <p:cNvGrpSpPr/>
          <p:nvPr/>
        </p:nvGrpSpPr>
        <p:grpSpPr>
          <a:xfrm>
            <a:off x="8303234" y="2569738"/>
            <a:ext cx="1361236" cy="1518986"/>
            <a:chOff x="8303234" y="2811286"/>
            <a:chExt cx="1361236" cy="1518986"/>
          </a:xfrm>
        </p:grpSpPr>
        <p:grpSp>
          <p:nvGrpSpPr>
            <p:cNvPr id="52" name="Group 51">
              <a:extLst>
                <a:ext uri="{FF2B5EF4-FFF2-40B4-BE49-F238E27FC236}">
                  <a16:creationId xmlns:a16="http://schemas.microsoft.com/office/drawing/2014/main" id="{4019ADF6-95AC-01D3-04CA-ED062017BADF}"/>
                </a:ext>
              </a:extLst>
            </p:cNvPr>
            <p:cNvGrpSpPr/>
            <p:nvPr/>
          </p:nvGrpSpPr>
          <p:grpSpPr>
            <a:xfrm>
              <a:off x="8303234" y="2811286"/>
              <a:ext cx="340603" cy="1518986"/>
              <a:chOff x="7522573" y="2646648"/>
              <a:chExt cx="340603" cy="1518986"/>
            </a:xfrm>
            <a:solidFill>
              <a:schemeClr val="tx1"/>
            </a:solidFill>
          </p:grpSpPr>
          <p:sp>
            <p:nvSpPr>
              <p:cNvPr id="47" name="Rectangle 46">
                <a:extLst>
                  <a:ext uri="{FF2B5EF4-FFF2-40B4-BE49-F238E27FC236}">
                    <a16:creationId xmlns:a16="http://schemas.microsoft.com/office/drawing/2014/main" id="{0D2EB67E-ADAC-84AC-25D5-21599BAA5FFD}"/>
                  </a:ext>
                </a:extLst>
              </p:cNvPr>
              <p:cNvSpPr/>
              <p:nvPr/>
            </p:nvSpPr>
            <p:spPr>
              <a:xfrm flipH="1">
                <a:off x="7522573" y="2646648"/>
                <a:ext cx="45719" cy="150971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E3FC380-ACD5-FD0A-73EC-A261C88CB973}"/>
                  </a:ext>
                </a:extLst>
              </p:cNvPr>
              <p:cNvSpPr/>
              <p:nvPr/>
            </p:nvSpPr>
            <p:spPr>
              <a:xfrm rot="5400000">
                <a:off x="7681445" y="2510636"/>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2D4708D3-77C3-71D8-C851-93A2442F0345}"/>
                  </a:ext>
                </a:extLst>
              </p:cNvPr>
              <p:cNvSpPr/>
              <p:nvPr/>
            </p:nvSpPr>
            <p:spPr>
              <a:xfrm rot="5400000">
                <a:off x="7658585" y="3983903"/>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BFFCEC84-AB2D-95CB-36CB-838AC3BFF683}"/>
                </a:ext>
              </a:extLst>
            </p:cNvPr>
            <p:cNvSpPr txBox="1"/>
            <p:nvPr/>
          </p:nvSpPr>
          <p:spPr>
            <a:xfrm>
              <a:off x="8445503" y="2919709"/>
              <a:ext cx="1218967" cy="1145635"/>
            </a:xfrm>
            <a:prstGeom prst="rect">
              <a:avLst/>
            </a:prstGeom>
            <a:noFill/>
          </p:spPr>
          <p:txBody>
            <a:bodyPr wrap="square" rtlCol="0" anchor="ctr">
              <a:spAutoFit/>
            </a:bodyPr>
            <a:lstStyle/>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Regulatory</a:t>
              </a:r>
            </a:p>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Clinicals</a:t>
              </a:r>
            </a:p>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Scale</a:t>
              </a:r>
            </a:p>
          </p:txBody>
        </p:sp>
      </p:grpSp>
      <p:pic>
        <p:nvPicPr>
          <p:cNvPr id="22" name="Picture 21">
            <a:extLst>
              <a:ext uri="{FF2B5EF4-FFF2-40B4-BE49-F238E27FC236}">
                <a16:creationId xmlns:a16="http://schemas.microsoft.com/office/drawing/2014/main" id="{7E20EED3-0208-DDC0-8F4E-CB5FA0F791B8}"/>
              </a:ext>
            </a:extLst>
          </p:cNvPr>
          <p:cNvPicPr>
            <a:picLocks noChangeAspect="1"/>
          </p:cNvPicPr>
          <p:nvPr/>
        </p:nvPicPr>
        <p:blipFill>
          <a:blip r:embed="rId4"/>
          <a:srcRect/>
          <a:stretch/>
        </p:blipFill>
        <p:spPr>
          <a:xfrm>
            <a:off x="397247" y="2112422"/>
            <a:ext cx="1992194" cy="1992194"/>
          </a:xfrm>
          <a:prstGeom prst="rect">
            <a:avLst/>
          </a:prstGeom>
        </p:spPr>
      </p:pic>
      <p:grpSp>
        <p:nvGrpSpPr>
          <p:cNvPr id="31" name="Group 30">
            <a:extLst>
              <a:ext uri="{FF2B5EF4-FFF2-40B4-BE49-F238E27FC236}">
                <a16:creationId xmlns:a16="http://schemas.microsoft.com/office/drawing/2014/main" id="{45DF3251-8B74-B8D2-A17A-A5137EA040E0}"/>
              </a:ext>
            </a:extLst>
          </p:cNvPr>
          <p:cNvGrpSpPr/>
          <p:nvPr/>
        </p:nvGrpSpPr>
        <p:grpSpPr>
          <a:xfrm>
            <a:off x="2857988" y="1967708"/>
            <a:ext cx="1992194" cy="461665"/>
            <a:chOff x="2857988" y="2209256"/>
            <a:chExt cx="1992194" cy="461665"/>
          </a:xfrm>
        </p:grpSpPr>
        <p:sp>
          <p:nvSpPr>
            <p:cNvPr id="13" name="TextBox 12">
              <a:extLst>
                <a:ext uri="{FF2B5EF4-FFF2-40B4-BE49-F238E27FC236}">
                  <a16:creationId xmlns:a16="http://schemas.microsoft.com/office/drawing/2014/main" id="{59AC444A-2CE6-566C-AC64-2DE5CF0F2573}"/>
                </a:ext>
              </a:extLst>
            </p:cNvPr>
            <p:cNvSpPr txBox="1"/>
            <p:nvPr/>
          </p:nvSpPr>
          <p:spPr>
            <a:xfrm>
              <a:off x="2857988" y="2209256"/>
              <a:ext cx="1992194" cy="461665"/>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HEALTH </a:t>
              </a:r>
            </a:p>
            <a:p>
              <a:pPr algn="ctr"/>
              <a:r>
                <a:rPr lang="en-US" sz="1200" b="1">
                  <a:latin typeface="Arial" panose="020B0604020202020204" pitchFamily="34" charset="0"/>
                  <a:ea typeface="Acid Grotesk Bold" panose="020B0003030200060204" pitchFamily="34" charset="77"/>
                  <a:cs typeface="Arial" panose="020B0604020202020204" pitchFamily="34" charset="0"/>
                </a:rPr>
                <a:t>INDICATION</a:t>
              </a:r>
            </a:p>
          </p:txBody>
        </p:sp>
        <p:cxnSp>
          <p:nvCxnSpPr>
            <p:cNvPr id="23" name="Straight Connector 22">
              <a:extLst>
                <a:ext uri="{FF2B5EF4-FFF2-40B4-BE49-F238E27FC236}">
                  <a16:creationId xmlns:a16="http://schemas.microsoft.com/office/drawing/2014/main" id="{8819805D-9570-B591-5E1A-8FABAAA5B822}"/>
                </a:ext>
              </a:extLst>
            </p:cNvPr>
            <p:cNvCxnSpPr>
              <a:cxnSpLocks/>
            </p:cNvCxnSpPr>
            <p:nvPr/>
          </p:nvCxnSpPr>
          <p:spPr>
            <a:xfrm>
              <a:off x="338375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ECB5949-297C-E5A7-877D-E3E75A219DD1}"/>
              </a:ext>
            </a:extLst>
          </p:cNvPr>
          <p:cNvGrpSpPr/>
          <p:nvPr/>
        </p:nvGrpSpPr>
        <p:grpSpPr>
          <a:xfrm>
            <a:off x="4898331" y="1967708"/>
            <a:ext cx="1266439" cy="461665"/>
            <a:chOff x="4898331" y="2209256"/>
            <a:chExt cx="1266439" cy="461665"/>
          </a:xfrm>
        </p:grpSpPr>
        <p:sp>
          <p:nvSpPr>
            <p:cNvPr id="15" name="TextBox 14">
              <a:extLst>
                <a:ext uri="{FF2B5EF4-FFF2-40B4-BE49-F238E27FC236}">
                  <a16:creationId xmlns:a16="http://schemas.microsoft.com/office/drawing/2014/main" id="{560CD97B-DCAD-2C38-B2C7-2397789C60DB}"/>
                </a:ext>
              </a:extLst>
            </p:cNvPr>
            <p:cNvSpPr txBox="1"/>
            <p:nvPr/>
          </p:nvSpPr>
          <p:spPr>
            <a:xfrm>
              <a:off x="4898331" y="2209256"/>
              <a:ext cx="1266439" cy="461665"/>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MECHANISMS </a:t>
              </a:r>
            </a:p>
            <a:p>
              <a:pPr algn="ctr"/>
              <a:r>
                <a:rPr lang="en-US" sz="1200" b="1">
                  <a:latin typeface="Arial" panose="020B0604020202020204" pitchFamily="34" charset="0"/>
                  <a:ea typeface="Acid Grotesk Bold" panose="020B0003030200060204" pitchFamily="34" charset="77"/>
                  <a:cs typeface="Arial" panose="020B0604020202020204" pitchFamily="34" charset="0"/>
                </a:rPr>
                <a:t>OF ACTION</a:t>
              </a:r>
            </a:p>
          </p:txBody>
        </p:sp>
        <p:cxnSp>
          <p:nvCxnSpPr>
            <p:cNvPr id="27" name="Straight Connector 26">
              <a:extLst>
                <a:ext uri="{FF2B5EF4-FFF2-40B4-BE49-F238E27FC236}">
                  <a16:creationId xmlns:a16="http://schemas.microsoft.com/office/drawing/2014/main" id="{D4FF2187-7517-5B56-D677-8A202F129656}"/>
                </a:ext>
              </a:extLst>
            </p:cNvPr>
            <p:cNvCxnSpPr>
              <a:cxnSpLocks/>
            </p:cNvCxnSpPr>
            <p:nvPr/>
          </p:nvCxnSpPr>
          <p:spPr>
            <a:xfrm>
              <a:off x="50525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29BFE89-1B32-8992-7E26-CC019EDCEE58}"/>
              </a:ext>
            </a:extLst>
          </p:cNvPr>
          <p:cNvGrpSpPr/>
          <p:nvPr/>
        </p:nvGrpSpPr>
        <p:grpSpPr>
          <a:xfrm>
            <a:off x="6288937" y="1783042"/>
            <a:ext cx="1767076" cy="646331"/>
            <a:chOff x="6288937" y="2024590"/>
            <a:chExt cx="1767076" cy="646331"/>
          </a:xfrm>
        </p:grpSpPr>
        <p:sp>
          <p:nvSpPr>
            <p:cNvPr id="24" name="TextBox 23">
              <a:extLst>
                <a:ext uri="{FF2B5EF4-FFF2-40B4-BE49-F238E27FC236}">
                  <a16:creationId xmlns:a16="http://schemas.microsoft.com/office/drawing/2014/main" id="{A3CD958C-BCC0-B452-87CA-5DDC694AB87F}"/>
                </a:ext>
              </a:extLst>
            </p:cNvPr>
            <p:cNvSpPr txBox="1"/>
            <p:nvPr/>
          </p:nvSpPr>
          <p:spPr>
            <a:xfrm>
              <a:off x="6288937" y="2024590"/>
              <a:ext cx="1767076" cy="646331"/>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STRAIN IDENTIFICATION/</a:t>
              </a:r>
              <a:br>
                <a:rPr lang="en-US" sz="1200" b="1">
                  <a:latin typeface="Arial" panose="020B0604020202020204" pitchFamily="34" charset="0"/>
                  <a:ea typeface="Acid Grotesk Bold" panose="020B0003030200060204" pitchFamily="34" charset="77"/>
                  <a:cs typeface="Arial" panose="020B0604020202020204" pitchFamily="34" charset="0"/>
                </a:rPr>
              </a:br>
              <a:r>
                <a:rPr lang="en-US" sz="1200" b="1">
                  <a:latin typeface="Arial" panose="020B0604020202020204" pitchFamily="34" charset="0"/>
                  <a:ea typeface="Acid Grotesk Bold" panose="020B0003030200060204" pitchFamily="34" charset="77"/>
                  <a:cs typeface="Arial" panose="020B0604020202020204" pitchFamily="34" charset="0"/>
                </a:rPr>
                <a:t>OPTIMIZATION</a:t>
              </a:r>
            </a:p>
          </p:txBody>
        </p:sp>
        <p:cxnSp>
          <p:nvCxnSpPr>
            <p:cNvPr id="29" name="Straight Connector 28">
              <a:extLst>
                <a:ext uri="{FF2B5EF4-FFF2-40B4-BE49-F238E27FC236}">
                  <a16:creationId xmlns:a16="http://schemas.microsoft.com/office/drawing/2014/main" id="{E10C0818-1448-2421-9E7B-1C191EEEB5F3}"/>
                </a:ext>
              </a:extLst>
            </p:cNvPr>
            <p:cNvCxnSpPr>
              <a:cxnSpLocks/>
            </p:cNvCxnSpPr>
            <p:nvPr/>
          </p:nvCxnSpPr>
          <p:spPr>
            <a:xfrm>
              <a:off x="66908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986FC77-C051-F897-CF94-D7D7B8CA8878}"/>
              </a:ext>
            </a:extLst>
          </p:cNvPr>
          <p:cNvGrpSpPr/>
          <p:nvPr/>
        </p:nvGrpSpPr>
        <p:grpSpPr>
          <a:xfrm>
            <a:off x="2925510" y="2533295"/>
            <a:ext cx="1804617" cy="1895333"/>
            <a:chOff x="2925510" y="2533295"/>
            <a:chExt cx="1804617" cy="1895333"/>
          </a:xfrm>
        </p:grpSpPr>
        <p:pic>
          <p:nvPicPr>
            <p:cNvPr id="6" name="Picture 5">
              <a:extLst>
                <a:ext uri="{FF2B5EF4-FFF2-40B4-BE49-F238E27FC236}">
                  <a16:creationId xmlns:a16="http://schemas.microsoft.com/office/drawing/2014/main" id="{58FEF20D-702B-B447-0F55-C493A872D681}"/>
                </a:ext>
              </a:extLst>
            </p:cNvPr>
            <p:cNvPicPr>
              <a:picLocks noChangeAspect="1"/>
            </p:cNvPicPr>
            <p:nvPr/>
          </p:nvPicPr>
          <p:blipFill>
            <a:blip r:embed="rId5"/>
            <a:srcRect/>
            <a:stretch/>
          </p:blipFill>
          <p:spPr>
            <a:xfrm>
              <a:off x="3087439" y="2533295"/>
              <a:ext cx="1538785" cy="1538785"/>
            </a:xfrm>
            <a:prstGeom prst="rect">
              <a:avLst/>
            </a:prstGeom>
          </p:spPr>
        </p:pic>
        <p:sp>
          <p:nvSpPr>
            <p:cNvPr id="11" name="TextBox 10">
              <a:extLst>
                <a:ext uri="{FF2B5EF4-FFF2-40B4-BE49-F238E27FC236}">
                  <a16:creationId xmlns:a16="http://schemas.microsoft.com/office/drawing/2014/main" id="{6662823A-3A9D-539E-81A0-B078AE2AD535}"/>
                </a:ext>
              </a:extLst>
            </p:cNvPr>
            <p:cNvSpPr txBox="1"/>
            <p:nvPr/>
          </p:nvSpPr>
          <p:spPr>
            <a:xfrm>
              <a:off x="2925510" y="4151629"/>
              <a:ext cx="1804617" cy="276999"/>
            </a:xfrm>
            <a:prstGeom prst="rect">
              <a:avLst/>
            </a:prstGeom>
            <a:noFill/>
          </p:spPr>
          <p:txBody>
            <a:bodyPr wrap="square" lIns="91440" tIns="45720" rIns="91440" bIns="45720" rtlCol="0" anchor="t">
              <a:spAutoFit/>
            </a:bodyPr>
            <a:lstStyle/>
            <a:p>
              <a:pPr algn="ctr"/>
              <a:r>
                <a:rPr lang="en-US" sz="1200" dirty="0">
                  <a:latin typeface="Arial" panose="020B0604020202020204" pitchFamily="34" charset="0"/>
                  <a:cs typeface="Arial" panose="020B0604020202020204" pitchFamily="34" charset="0"/>
                </a:rPr>
                <a:t>Anxiety/Aggression</a:t>
              </a:r>
            </a:p>
          </p:txBody>
        </p:sp>
      </p:grpSp>
      <p:grpSp>
        <p:nvGrpSpPr>
          <p:cNvPr id="17" name="Group 16">
            <a:extLst>
              <a:ext uri="{FF2B5EF4-FFF2-40B4-BE49-F238E27FC236}">
                <a16:creationId xmlns:a16="http://schemas.microsoft.com/office/drawing/2014/main" id="{21F4671D-7212-01C0-58AB-9C875F54C96F}"/>
              </a:ext>
            </a:extLst>
          </p:cNvPr>
          <p:cNvGrpSpPr/>
          <p:nvPr/>
        </p:nvGrpSpPr>
        <p:grpSpPr>
          <a:xfrm>
            <a:off x="4750152" y="2533295"/>
            <a:ext cx="1538785" cy="2436995"/>
            <a:chOff x="4750152" y="2533295"/>
            <a:chExt cx="1538785" cy="2436995"/>
          </a:xfrm>
        </p:grpSpPr>
        <p:pic>
          <p:nvPicPr>
            <p:cNvPr id="8" name="Picture 7">
              <a:extLst>
                <a:ext uri="{FF2B5EF4-FFF2-40B4-BE49-F238E27FC236}">
                  <a16:creationId xmlns:a16="http://schemas.microsoft.com/office/drawing/2014/main" id="{689769D9-047E-97FE-F588-BD68AF7BA1AD}"/>
                </a:ext>
              </a:extLst>
            </p:cNvPr>
            <p:cNvPicPr>
              <a:picLocks noChangeAspect="1"/>
            </p:cNvPicPr>
            <p:nvPr/>
          </p:nvPicPr>
          <p:blipFill>
            <a:blip r:embed="rId6"/>
            <a:srcRect/>
            <a:stretch/>
          </p:blipFill>
          <p:spPr>
            <a:xfrm>
              <a:off x="4750152" y="2533295"/>
              <a:ext cx="1538785" cy="1538785"/>
            </a:xfrm>
            <a:prstGeom prst="rect">
              <a:avLst/>
            </a:prstGeom>
          </p:spPr>
        </p:pic>
        <p:sp>
          <p:nvSpPr>
            <p:cNvPr id="12" name="TextBox 11">
              <a:extLst>
                <a:ext uri="{FF2B5EF4-FFF2-40B4-BE49-F238E27FC236}">
                  <a16:creationId xmlns:a16="http://schemas.microsoft.com/office/drawing/2014/main" id="{4302D5AF-AEC8-B41F-5BA9-1A8C589587DF}"/>
                </a:ext>
              </a:extLst>
            </p:cNvPr>
            <p:cNvSpPr txBox="1"/>
            <p:nvPr/>
          </p:nvSpPr>
          <p:spPr>
            <a:xfrm>
              <a:off x="4890463" y="4139293"/>
              <a:ext cx="1280669" cy="830997"/>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Enables sustained GABA production</a:t>
              </a:r>
            </a:p>
          </p:txBody>
        </p:sp>
      </p:grpSp>
      <p:grpSp>
        <p:nvGrpSpPr>
          <p:cNvPr id="19" name="Group 18">
            <a:extLst>
              <a:ext uri="{FF2B5EF4-FFF2-40B4-BE49-F238E27FC236}">
                <a16:creationId xmlns:a16="http://schemas.microsoft.com/office/drawing/2014/main" id="{363C7F2F-97C4-1C27-BB2E-F00668B1DB09}"/>
              </a:ext>
            </a:extLst>
          </p:cNvPr>
          <p:cNvGrpSpPr/>
          <p:nvPr/>
        </p:nvGrpSpPr>
        <p:grpSpPr>
          <a:xfrm>
            <a:off x="6304212" y="2533295"/>
            <a:ext cx="1668684" cy="2436995"/>
            <a:chOff x="6304212" y="2533295"/>
            <a:chExt cx="1668684" cy="2436995"/>
          </a:xfrm>
        </p:grpSpPr>
        <p:pic>
          <p:nvPicPr>
            <p:cNvPr id="9" name="Picture 8">
              <a:extLst>
                <a:ext uri="{FF2B5EF4-FFF2-40B4-BE49-F238E27FC236}">
                  <a16:creationId xmlns:a16="http://schemas.microsoft.com/office/drawing/2014/main" id="{0526B7F5-42B4-3415-67AE-04CF2203F019}"/>
                </a:ext>
              </a:extLst>
            </p:cNvPr>
            <p:cNvPicPr>
              <a:picLocks noChangeAspect="1"/>
            </p:cNvPicPr>
            <p:nvPr/>
          </p:nvPicPr>
          <p:blipFill>
            <a:blip r:embed="rId7"/>
            <a:srcRect/>
            <a:stretch/>
          </p:blipFill>
          <p:spPr>
            <a:xfrm>
              <a:off x="6402765" y="2533295"/>
              <a:ext cx="1538785" cy="1538785"/>
            </a:xfrm>
            <a:prstGeom prst="rect">
              <a:avLst/>
            </a:prstGeom>
          </p:spPr>
        </p:pic>
        <p:sp>
          <p:nvSpPr>
            <p:cNvPr id="14" name="TextBox 13">
              <a:extLst>
                <a:ext uri="{FF2B5EF4-FFF2-40B4-BE49-F238E27FC236}">
                  <a16:creationId xmlns:a16="http://schemas.microsoft.com/office/drawing/2014/main" id="{3A84E5FD-56A6-B4EF-7972-42938472C558}"/>
                </a:ext>
              </a:extLst>
            </p:cNvPr>
            <p:cNvSpPr txBox="1"/>
            <p:nvPr/>
          </p:nvSpPr>
          <p:spPr>
            <a:xfrm>
              <a:off x="6304212" y="4139293"/>
              <a:ext cx="1668684" cy="830997"/>
            </a:xfrm>
            <a:prstGeom prst="rect">
              <a:avLst/>
            </a:prstGeom>
            <a:noFill/>
          </p:spPr>
          <p:txBody>
            <a:bodyPr wrap="square" rtlCol="0">
              <a:spAutoFit/>
            </a:bodyPr>
            <a:lstStyle/>
            <a:p>
              <a:pPr algn="ctr"/>
              <a:r>
                <a:rPr lang="en-US" sz="1200" i="1" err="1">
                  <a:latin typeface="Arial" panose="020B0604020202020204" pitchFamily="34" charset="0"/>
                  <a:cs typeface="Arial" panose="020B0604020202020204" pitchFamily="34" charset="0"/>
                </a:rPr>
                <a:t>Lactiplantibacillus</a:t>
              </a:r>
              <a:r>
                <a:rPr lang="en-US" sz="1200" i="1">
                  <a:latin typeface="Arial" panose="020B0604020202020204" pitchFamily="34" charset="0"/>
                  <a:cs typeface="Arial" panose="020B0604020202020204" pitchFamily="34" charset="0"/>
                </a:rPr>
                <a:t> plantarum</a:t>
              </a:r>
              <a:r>
                <a:rPr lang="en-US" sz="1200" b="1">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 LP815™, a proprietary strain of lactic acid bacteria </a:t>
              </a:r>
            </a:p>
          </p:txBody>
        </p:sp>
      </p:grpSp>
      <p:sp>
        <p:nvSpPr>
          <p:cNvPr id="3" name="TextBox 2">
            <a:extLst>
              <a:ext uri="{FF2B5EF4-FFF2-40B4-BE49-F238E27FC236}">
                <a16:creationId xmlns:a16="http://schemas.microsoft.com/office/drawing/2014/main" id="{BE2FDA3D-8AB5-5393-B763-0FB91003491B}"/>
              </a:ext>
            </a:extLst>
          </p:cNvPr>
          <p:cNvSpPr txBox="1"/>
          <p:nvPr/>
        </p:nvSpPr>
        <p:spPr>
          <a:xfrm>
            <a:off x="559585" y="753961"/>
            <a:ext cx="8920128" cy="707886"/>
          </a:xfrm>
          <a:prstGeom prst="rect">
            <a:avLst/>
          </a:prstGeom>
          <a:noFill/>
        </p:spPr>
        <p:txBody>
          <a:bodyPr wrap="square" rtlCol="0">
            <a:spAutoFit/>
          </a:bodyPr>
          <a:lstStyle/>
          <a:p>
            <a:r>
              <a:rPr lang="en-US" sz="4000">
                <a:latin typeface="Arial" panose="020B0604020202020204" pitchFamily="34" charset="0"/>
                <a:ea typeface="Acid Grotesk" panose="020B0003030200060204" pitchFamily="34" charset="77"/>
                <a:cs typeface="Arial" panose="020B0604020202020204" pitchFamily="34" charset="0"/>
              </a:rPr>
              <a:t>Function first, intentional design</a:t>
            </a:r>
          </a:p>
        </p:txBody>
      </p:sp>
      <p:sp>
        <p:nvSpPr>
          <p:cNvPr id="2" name="TextBox 1">
            <a:extLst>
              <a:ext uri="{FF2B5EF4-FFF2-40B4-BE49-F238E27FC236}">
                <a16:creationId xmlns:a16="http://schemas.microsoft.com/office/drawing/2014/main" id="{25C81B0E-A28C-D139-1DF3-FDBAD7B9CD7B}"/>
              </a:ext>
            </a:extLst>
          </p:cNvPr>
          <p:cNvSpPr txBox="1"/>
          <p:nvPr/>
        </p:nvSpPr>
        <p:spPr>
          <a:xfrm>
            <a:off x="199522" y="5776234"/>
            <a:ext cx="946494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800">
                <a:latin typeface="Arial"/>
                <a:cs typeface="Calibri"/>
                <a:sym typeface="Calibri"/>
              </a:rPr>
              <a:t>Non-GMO, Kosher, Allergen-Free</a:t>
            </a:r>
            <a:r>
              <a:rPr lang="en-US">
                <a:latin typeface="Arial"/>
                <a:cs typeface="Calibri"/>
                <a:sym typeface="Calibri"/>
              </a:rPr>
              <a:t>, </a:t>
            </a:r>
            <a:r>
              <a:rPr lang="en-US" sz="1800">
                <a:latin typeface="Arial"/>
                <a:cs typeface="Calibri"/>
                <a:sym typeface="Calibri"/>
              </a:rPr>
              <a:t>Self-affirmed GRAS</a:t>
            </a:r>
            <a:endParaRPr lang="en-US" sz="1800">
              <a:latin typeface="Arial"/>
              <a:cs typeface="Calibri"/>
            </a:endParaRPr>
          </a:p>
          <a:p>
            <a:pPr marL="285750" indent="-285750">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F8BE4B82-D08B-B58F-57D2-815D68DE419E}"/>
              </a:ext>
            </a:extLst>
          </p:cNvPr>
          <p:cNvSpPr txBox="1"/>
          <p:nvPr/>
        </p:nvSpPr>
        <p:spPr>
          <a:xfrm>
            <a:off x="571789" y="4192923"/>
            <a:ext cx="2042709"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cs typeface="Arial"/>
              </a:rPr>
              <a:t>LP815 </a:t>
            </a:r>
            <a:br>
              <a:rPr lang="en-US" sz="3200" b="1" dirty="0">
                <a:cs typeface="Arial"/>
              </a:rPr>
            </a:br>
            <a:r>
              <a:rPr lang="en-US" sz="2000" b="1" dirty="0">
                <a:cs typeface="Arial"/>
              </a:rPr>
              <a:t>for Pets</a:t>
            </a:r>
          </a:p>
        </p:txBody>
      </p:sp>
      <p:sp>
        <p:nvSpPr>
          <p:cNvPr id="5" name="Slide Number Placeholder 15">
            <a:extLst>
              <a:ext uri="{FF2B5EF4-FFF2-40B4-BE49-F238E27FC236}">
                <a16:creationId xmlns:a16="http://schemas.microsoft.com/office/drawing/2014/main" id="{2D8DEF5E-CD34-40EC-3DEC-65E8C686114A}"/>
              </a:ext>
            </a:extLst>
          </p:cNvPr>
          <p:cNvSpPr txBox="1">
            <a:spLocks/>
          </p:cNvSpPr>
          <p:nvPr/>
        </p:nvSpPr>
        <p:spPr>
          <a:xfrm>
            <a:off x="10955660" y="6339046"/>
            <a:ext cx="805051" cy="365125"/>
          </a:xfrm>
          <a:prstGeom prst="rect">
            <a:avLst/>
          </a:prstGeom>
        </p:spPr>
        <p:txBody>
          <a:bodyPr/>
          <a:lstStyle>
            <a:defPPr>
              <a:defRPr lang="en-US"/>
            </a:defPPr>
            <a:lvl1pPr marL="0" algn="l"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tx1"/>
                </a:solidFill>
              </a:rPr>
              <a:t>PAGE </a:t>
            </a:r>
            <a:fld id="{BDBF9DCE-55C5-154E-AC34-7A0AB594817D}" type="slidenum">
              <a:rPr lang="en-US" smtClean="0">
                <a:solidFill>
                  <a:schemeClr val="tx1"/>
                </a:solidFill>
              </a:rPr>
              <a:pPr algn="r"/>
              <a:t>69</a:t>
            </a:fld>
            <a:endParaRPr lang="en-US">
              <a:solidFill>
                <a:schemeClr val="tx1"/>
              </a:solidFill>
            </a:endParaRPr>
          </a:p>
        </p:txBody>
      </p:sp>
    </p:spTree>
    <p:extLst>
      <p:ext uri="{BB962C8B-B14F-4D97-AF65-F5344CB8AC3E}">
        <p14:creationId xmlns:p14="http://schemas.microsoft.com/office/powerpoint/2010/main" val="2258378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4D0CC-9012-7859-0600-D0C3B2D637FB}"/>
            </a:ext>
          </a:extLst>
        </p:cNvPr>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BF92D894-0807-2BA1-3124-043DF4C76692}"/>
              </a:ext>
            </a:extLst>
          </p:cNvPr>
          <p:cNvCxnSpPr>
            <a:cxnSpLocks/>
          </p:cNvCxnSpPr>
          <p:nvPr/>
        </p:nvCxnSpPr>
        <p:spPr>
          <a:xfrm>
            <a:off x="2984306" y="1420601"/>
            <a:ext cx="50273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085232-9E1B-69ED-594C-41EE142A9395}"/>
              </a:ext>
            </a:extLst>
          </p:cNvPr>
          <p:cNvCxnSpPr>
            <a:cxnSpLocks/>
          </p:cNvCxnSpPr>
          <p:nvPr/>
        </p:nvCxnSpPr>
        <p:spPr>
          <a:xfrm>
            <a:off x="2984307" y="2298390"/>
            <a:ext cx="50273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descr="A circle with water and circles&#10;&#10;Description automatically generated">
            <a:extLst>
              <a:ext uri="{FF2B5EF4-FFF2-40B4-BE49-F238E27FC236}">
                <a16:creationId xmlns:a16="http://schemas.microsoft.com/office/drawing/2014/main" id="{11310B84-71A2-527A-7708-084FC15617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94" y="-10036"/>
            <a:ext cx="3897309" cy="4300513"/>
          </a:xfrm>
          <a:prstGeom prst="rect">
            <a:avLst/>
          </a:prstGeom>
        </p:spPr>
      </p:pic>
      <p:sp>
        <p:nvSpPr>
          <p:cNvPr id="9" name="Slide Number Placeholder 15">
            <a:extLst>
              <a:ext uri="{FF2B5EF4-FFF2-40B4-BE49-F238E27FC236}">
                <a16:creationId xmlns:a16="http://schemas.microsoft.com/office/drawing/2014/main" id="{8AD0D7B9-8FDA-73C0-70AB-C3608735DCF6}"/>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7</a:t>
            </a:fld>
            <a:endParaRPr lang="en-US"/>
          </a:p>
        </p:txBody>
      </p:sp>
      <p:sp>
        <p:nvSpPr>
          <p:cNvPr id="10" name="Text Placeholder 4">
            <a:extLst>
              <a:ext uri="{FF2B5EF4-FFF2-40B4-BE49-F238E27FC236}">
                <a16:creationId xmlns:a16="http://schemas.microsoft.com/office/drawing/2014/main" id="{3BCE5F40-BD98-5265-EA6F-AF06F4DEC1FA}"/>
              </a:ext>
            </a:extLst>
          </p:cNvPr>
          <p:cNvSpPr>
            <a:spLocks noGrp="1"/>
          </p:cNvSpPr>
          <p:nvPr>
            <p:ph type="body" sz="quarter" idx="4294967295"/>
          </p:nvPr>
        </p:nvSpPr>
        <p:spPr>
          <a:xfrm>
            <a:off x="-5283151" y="4129087"/>
            <a:ext cx="3386138" cy="5457825"/>
          </a:xfrm>
        </p:spPr>
        <p:txBody>
          <a:bodyPr anchor="b"/>
          <a:lstStyle/>
          <a:p>
            <a:pPr marL="0" marR="0" lvl="0" indent="0" algn="l" defTabSz="914400" rtl="0" eaLnBrk="1" fontAlgn="auto" latinLnBrk="0" hangingPunct="1">
              <a:lnSpc>
                <a:spcPct val="90000"/>
              </a:lnSpc>
              <a:spcBef>
                <a:spcPct val="0"/>
              </a:spcBef>
              <a:spcAft>
                <a:spcPts val="0"/>
              </a:spcAft>
              <a:buClrTx/>
              <a:buSzTx/>
              <a:buFontTx/>
              <a:buNone/>
              <a:tabLst/>
              <a:defRPr sz="5400">
                <a:solidFill>
                  <a:srgbClr val="B7D7FE">
                    <a:hueOff val="114395"/>
                    <a:lumOff val="-24975"/>
                  </a:srgbClr>
                </a:solidFill>
                <a:latin typeface="Helvetica Neue Thin"/>
                <a:ea typeface="Helvetica Neue Thin"/>
                <a:cs typeface="Helvetica Neue Thin"/>
                <a:sym typeface="Helvetica Neue Thin"/>
              </a:defRPr>
            </a:pPr>
            <a:r>
              <a:rPr kumimoji="0" lang="en-US" sz="2400" b="0" i="0" u="none" strike="noStrike" kern="1200" cap="none" spc="0" normalizeH="0" baseline="0" noProof="0">
                <a:ln>
                  <a:noFill/>
                </a:ln>
                <a:solidFill>
                  <a:srgbClr val="FFFFFF"/>
                </a:solidFill>
                <a:effectLst/>
                <a:uLnTx/>
                <a:uFillTx/>
                <a:latin typeface="Arial"/>
                <a:sym typeface="Helvetica Neue Thin"/>
              </a:rPr>
              <a:t>=</a:t>
            </a:r>
          </a:p>
        </p:txBody>
      </p:sp>
      <p:sp>
        <p:nvSpPr>
          <p:cNvPr id="4" name="Title 1">
            <a:extLst>
              <a:ext uri="{FF2B5EF4-FFF2-40B4-BE49-F238E27FC236}">
                <a16:creationId xmlns:a16="http://schemas.microsoft.com/office/drawing/2014/main" id="{5ED13839-2C58-6F67-3C10-39C1D1F49B5E}"/>
              </a:ext>
            </a:extLst>
          </p:cNvPr>
          <p:cNvSpPr txBox="1">
            <a:spLocks/>
          </p:cNvSpPr>
          <p:nvPr/>
        </p:nvSpPr>
        <p:spPr>
          <a:xfrm>
            <a:off x="3412203" y="1218604"/>
            <a:ext cx="530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600">
                <a:latin typeface="Arial"/>
                <a:cs typeface="Arial"/>
              </a:rPr>
              <a:t>Keystone Postbiotic</a:t>
            </a:r>
            <a:r>
              <a:rPr lang="en-US" sz="2800" baseline="30000">
                <a:latin typeface="Arial"/>
                <a:cs typeface="Arial"/>
              </a:rPr>
              <a:t>®</a:t>
            </a:r>
            <a:endParaRPr lang="en-US" sz="3600" baseline="30000">
              <a:latin typeface="Arial"/>
              <a:cs typeface="Arial"/>
            </a:endParaRPr>
          </a:p>
        </p:txBody>
      </p:sp>
      <p:pic>
        <p:nvPicPr>
          <p:cNvPr id="14" name="Picture 13">
            <a:extLst>
              <a:ext uri="{FF2B5EF4-FFF2-40B4-BE49-F238E27FC236}">
                <a16:creationId xmlns:a16="http://schemas.microsoft.com/office/drawing/2014/main" id="{2E87AA93-1CEA-5F61-0881-AD086ADC8E76}"/>
              </a:ext>
            </a:extLst>
          </p:cNvPr>
          <p:cNvPicPr>
            <a:picLocks noChangeAspect="1"/>
          </p:cNvPicPr>
          <p:nvPr/>
        </p:nvPicPr>
        <p:blipFill>
          <a:blip r:embed="rId4"/>
          <a:stretch>
            <a:fillRect/>
          </a:stretch>
        </p:blipFill>
        <p:spPr>
          <a:xfrm>
            <a:off x="913563" y="2368571"/>
            <a:ext cx="3839230" cy="3623253"/>
          </a:xfrm>
          <a:prstGeom prst="rect">
            <a:avLst/>
          </a:prstGeom>
        </p:spPr>
      </p:pic>
      <p:pic>
        <p:nvPicPr>
          <p:cNvPr id="16" name="Picture 15">
            <a:extLst>
              <a:ext uri="{FF2B5EF4-FFF2-40B4-BE49-F238E27FC236}">
                <a16:creationId xmlns:a16="http://schemas.microsoft.com/office/drawing/2014/main" id="{FCE8F0A6-2453-2250-1281-6D0D404BBF6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369879" y="2349317"/>
            <a:ext cx="3773162" cy="3649041"/>
          </a:xfrm>
          <a:prstGeom prst="rect">
            <a:avLst/>
          </a:prstGeom>
        </p:spPr>
      </p:pic>
      <p:pic>
        <p:nvPicPr>
          <p:cNvPr id="18" name="Picture 17" descr="A square blue and black background&#10;&#10;Description automatically generated">
            <a:extLst>
              <a:ext uri="{FF2B5EF4-FFF2-40B4-BE49-F238E27FC236}">
                <a16:creationId xmlns:a16="http://schemas.microsoft.com/office/drawing/2014/main" id="{356AB68B-39F4-84C9-1FCC-42509E56BE7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20000"/>
                    </a14:imgEffect>
                  </a14:imgLayer>
                </a14:imgProps>
              </a:ext>
            </a:extLst>
          </a:blip>
          <a:stretch>
            <a:fillRect/>
          </a:stretch>
        </p:blipFill>
        <p:spPr>
          <a:xfrm>
            <a:off x="7760127" y="2333411"/>
            <a:ext cx="3839230" cy="3693572"/>
          </a:xfrm>
          <a:prstGeom prst="rect">
            <a:avLst/>
          </a:prstGeom>
        </p:spPr>
      </p:pic>
      <p:sp>
        <p:nvSpPr>
          <p:cNvPr id="20" name="TextBox 19">
            <a:extLst>
              <a:ext uri="{FF2B5EF4-FFF2-40B4-BE49-F238E27FC236}">
                <a16:creationId xmlns:a16="http://schemas.microsoft.com/office/drawing/2014/main" id="{D27598BD-E76C-4E3F-EBE2-3CA7A2C1AB5B}"/>
              </a:ext>
            </a:extLst>
          </p:cNvPr>
          <p:cNvSpPr txBox="1"/>
          <p:nvPr/>
        </p:nvSpPr>
        <p:spPr>
          <a:xfrm>
            <a:off x="1344852" y="3421955"/>
            <a:ext cx="3199660" cy="2262158"/>
          </a:xfrm>
          <a:prstGeom prst="rect">
            <a:avLst/>
          </a:prstGeom>
          <a:noFill/>
        </p:spPr>
        <p:txBody>
          <a:bodyPr wrap="square" lIns="91440" tIns="45720" rIns="91440" bIns="45720" anchor="t">
            <a:spAutoFit/>
          </a:bodyPr>
          <a:lstStyle/>
          <a:p>
            <a:pPr marL="285750" indent="-285750">
              <a:spcAft>
                <a:spcPts val="600"/>
              </a:spcAft>
              <a:buFont typeface="Arial" panose="020B0604020202020204" pitchFamily="34" charset="0"/>
              <a:buChar char="•"/>
            </a:pPr>
            <a:r>
              <a:rPr lang="en-US" dirty="0">
                <a:solidFill>
                  <a:schemeClr val="bg1"/>
                </a:solidFill>
              </a:rPr>
              <a:t>Supports microbiome balance</a:t>
            </a:r>
            <a:endParaRPr lang="en-US" dirty="0">
              <a:solidFill>
                <a:schemeClr val="bg1"/>
              </a:solidFill>
              <a:cs typeface="Arial"/>
            </a:endParaRPr>
          </a:p>
          <a:p>
            <a:pPr marL="285750" indent="-285750">
              <a:spcAft>
                <a:spcPts val="600"/>
              </a:spcAft>
              <a:buFont typeface="Arial" panose="020B0604020202020204" pitchFamily="34" charset="0"/>
              <a:buChar char="•"/>
            </a:pPr>
            <a:r>
              <a:rPr lang="en-US" dirty="0">
                <a:solidFill>
                  <a:schemeClr val="bg1"/>
                </a:solidFill>
                <a:cs typeface="Arial"/>
              </a:rPr>
              <a:t>Supports emotional wellbeing &amp; mood</a:t>
            </a:r>
          </a:p>
          <a:p>
            <a:pPr marL="285750" indent="-285750">
              <a:spcAft>
                <a:spcPts val="600"/>
              </a:spcAft>
              <a:buFont typeface="Arial" panose="020B0604020202020204" pitchFamily="34" charset="0"/>
              <a:buChar char="•"/>
            </a:pPr>
            <a:r>
              <a:rPr lang="en-US" dirty="0">
                <a:solidFill>
                  <a:schemeClr val="bg1"/>
                </a:solidFill>
                <a:cs typeface="Arial"/>
              </a:rPr>
              <a:t>Supports GI health and immune performance</a:t>
            </a:r>
          </a:p>
          <a:p>
            <a:pPr marL="285750" indent="-285750">
              <a:spcAft>
                <a:spcPts val="600"/>
              </a:spcAft>
              <a:buFont typeface="Arial" panose="020B0604020202020204" pitchFamily="34" charset="0"/>
              <a:buChar char="•"/>
            </a:pPr>
            <a:r>
              <a:rPr lang="en-US" dirty="0">
                <a:solidFill>
                  <a:schemeClr val="bg1"/>
                </a:solidFill>
                <a:cs typeface="Arial"/>
              </a:rPr>
              <a:t>Gas</a:t>
            </a:r>
            <a:r>
              <a:rPr lang="en-US" dirty="0">
                <a:solidFill>
                  <a:schemeClr val="bg1"/>
                </a:solidFill>
              </a:rPr>
              <a:t> &amp; Bloat relief</a:t>
            </a:r>
            <a:endParaRPr lang="en-US" dirty="0">
              <a:solidFill>
                <a:schemeClr val="bg1"/>
              </a:solidFill>
              <a:cs typeface="Arial"/>
            </a:endParaRPr>
          </a:p>
        </p:txBody>
      </p:sp>
      <p:sp>
        <p:nvSpPr>
          <p:cNvPr id="24" name="TextBox 23">
            <a:extLst>
              <a:ext uri="{FF2B5EF4-FFF2-40B4-BE49-F238E27FC236}">
                <a16:creationId xmlns:a16="http://schemas.microsoft.com/office/drawing/2014/main" id="{A3C96C40-B090-74BD-1E0A-B77919EB0B57}"/>
              </a:ext>
            </a:extLst>
          </p:cNvPr>
          <p:cNvSpPr txBox="1"/>
          <p:nvPr/>
        </p:nvSpPr>
        <p:spPr>
          <a:xfrm>
            <a:off x="1348364" y="2872852"/>
            <a:ext cx="2832292" cy="369332"/>
          </a:xfrm>
          <a:prstGeom prst="rect">
            <a:avLst/>
          </a:prstGeom>
          <a:noFill/>
        </p:spPr>
        <p:txBody>
          <a:bodyPr wrap="square">
            <a:spAutoFit/>
          </a:bodyPr>
          <a:lstStyle/>
          <a:p>
            <a:pPr algn="ctr"/>
            <a:r>
              <a:rPr lang="en-US" b="1">
                <a:solidFill>
                  <a:schemeClr val="bg1"/>
                </a:solidFill>
              </a:rPr>
              <a:t>MULTI BENEFIT</a:t>
            </a:r>
          </a:p>
        </p:txBody>
      </p:sp>
      <p:sp>
        <p:nvSpPr>
          <p:cNvPr id="26" name="TextBox 25">
            <a:extLst>
              <a:ext uri="{FF2B5EF4-FFF2-40B4-BE49-F238E27FC236}">
                <a16:creationId xmlns:a16="http://schemas.microsoft.com/office/drawing/2014/main" id="{959006DC-9810-EE9B-05BB-C95513D8F9E3}"/>
              </a:ext>
            </a:extLst>
          </p:cNvPr>
          <p:cNvSpPr txBox="1"/>
          <p:nvPr/>
        </p:nvSpPr>
        <p:spPr>
          <a:xfrm>
            <a:off x="4890588" y="3497684"/>
            <a:ext cx="9233208" cy="923330"/>
          </a:xfrm>
          <a:prstGeom prst="rect">
            <a:avLst/>
          </a:prstGeom>
          <a:noFill/>
        </p:spPr>
        <p:txBody>
          <a:bodyPr wrap="square">
            <a:spAutoFit/>
          </a:bodyPr>
          <a:lstStyle/>
          <a:p>
            <a:pPr marL="342900" indent="-342900">
              <a:buFont typeface="Arial" panose="020B0604020202020204" pitchFamily="34" charset="0"/>
              <a:buChar char="•"/>
            </a:pPr>
            <a:r>
              <a:rPr lang="en-US">
                <a:solidFill>
                  <a:schemeClr val="bg1"/>
                </a:solidFill>
              </a:rPr>
              <a:t>Suggested dose:</a:t>
            </a:r>
          </a:p>
          <a:p>
            <a:r>
              <a:rPr lang="en-US">
                <a:solidFill>
                  <a:schemeClr val="bg1"/>
                </a:solidFill>
              </a:rPr>
              <a:t>      300 mg daily</a:t>
            </a:r>
            <a:br>
              <a:rPr lang="en-US">
                <a:solidFill>
                  <a:schemeClr val="bg1"/>
                </a:solidFill>
              </a:rPr>
            </a:br>
            <a:endParaRPr lang="en-US">
              <a:solidFill>
                <a:schemeClr val="bg1"/>
              </a:solidFill>
            </a:endParaRPr>
          </a:p>
        </p:txBody>
      </p:sp>
      <p:sp>
        <p:nvSpPr>
          <p:cNvPr id="28" name="TextBox 27">
            <a:extLst>
              <a:ext uri="{FF2B5EF4-FFF2-40B4-BE49-F238E27FC236}">
                <a16:creationId xmlns:a16="http://schemas.microsoft.com/office/drawing/2014/main" id="{123EE448-1FBD-5416-6F42-48169B9B53B5}"/>
              </a:ext>
            </a:extLst>
          </p:cNvPr>
          <p:cNvSpPr txBox="1"/>
          <p:nvPr/>
        </p:nvSpPr>
        <p:spPr>
          <a:xfrm>
            <a:off x="5147142" y="2885406"/>
            <a:ext cx="2218635" cy="369332"/>
          </a:xfrm>
          <a:prstGeom prst="rect">
            <a:avLst/>
          </a:prstGeom>
          <a:noFill/>
        </p:spPr>
        <p:txBody>
          <a:bodyPr wrap="square">
            <a:spAutoFit/>
          </a:bodyPr>
          <a:lstStyle/>
          <a:p>
            <a:pPr marL="0" indent="0" algn="ctr">
              <a:lnSpc>
                <a:spcPct val="100000"/>
              </a:lnSpc>
              <a:spcBef>
                <a:spcPts val="0"/>
              </a:spcBef>
              <a:spcAft>
                <a:spcPts val="600"/>
              </a:spcAft>
              <a:buFont typeface="Arial" panose="020B0604020202020204" pitchFamily="34" charset="0"/>
              <a:buNone/>
            </a:pPr>
            <a:r>
              <a:rPr lang="en-US" b="1">
                <a:solidFill>
                  <a:schemeClr val="bg1"/>
                </a:solidFill>
                <a:ea typeface="+mn-lt"/>
                <a:cs typeface="+mn-lt"/>
                <a:sym typeface="Calibri"/>
              </a:rPr>
              <a:t>LOW DAILY DOSE</a:t>
            </a:r>
          </a:p>
        </p:txBody>
      </p:sp>
      <p:sp>
        <p:nvSpPr>
          <p:cNvPr id="31" name="TextBox 30">
            <a:extLst>
              <a:ext uri="{FF2B5EF4-FFF2-40B4-BE49-F238E27FC236}">
                <a16:creationId xmlns:a16="http://schemas.microsoft.com/office/drawing/2014/main" id="{A8739050-5C8F-6D74-5293-7C2C5906A0F4}"/>
              </a:ext>
            </a:extLst>
          </p:cNvPr>
          <p:cNvSpPr txBox="1"/>
          <p:nvPr/>
        </p:nvSpPr>
        <p:spPr>
          <a:xfrm>
            <a:off x="8200809" y="3136047"/>
            <a:ext cx="3177422" cy="646331"/>
          </a:xfrm>
          <a:prstGeom prst="rect">
            <a:avLst/>
          </a:prstGeom>
          <a:noFill/>
        </p:spPr>
        <p:txBody>
          <a:bodyPr wrap="square">
            <a:spAutoFit/>
          </a:bodyPr>
          <a:lstStyle/>
          <a:p>
            <a:endParaRPr lang="en-US">
              <a:solidFill>
                <a:schemeClr val="bg1"/>
              </a:solidFill>
            </a:endParaRPr>
          </a:p>
          <a:p>
            <a:endParaRPr lang="en-US">
              <a:solidFill>
                <a:schemeClr val="bg1"/>
              </a:solidFill>
            </a:endParaRPr>
          </a:p>
        </p:txBody>
      </p:sp>
      <p:grpSp>
        <p:nvGrpSpPr>
          <p:cNvPr id="2" name="Group 1">
            <a:extLst>
              <a:ext uri="{FF2B5EF4-FFF2-40B4-BE49-F238E27FC236}">
                <a16:creationId xmlns:a16="http://schemas.microsoft.com/office/drawing/2014/main" id="{F40F12BD-F607-1263-7CD2-7B3D6426C2EC}"/>
              </a:ext>
            </a:extLst>
          </p:cNvPr>
          <p:cNvGrpSpPr/>
          <p:nvPr/>
        </p:nvGrpSpPr>
        <p:grpSpPr>
          <a:xfrm>
            <a:off x="8139883" y="1407211"/>
            <a:ext cx="1148006" cy="885712"/>
            <a:chOff x="9049586" y="1524920"/>
            <a:chExt cx="1148006" cy="885712"/>
          </a:xfrm>
        </p:grpSpPr>
        <p:sp>
          <p:nvSpPr>
            <p:cNvPr id="3" name="Rectangle: Rounded Corners 2">
              <a:extLst>
                <a:ext uri="{FF2B5EF4-FFF2-40B4-BE49-F238E27FC236}">
                  <a16:creationId xmlns:a16="http://schemas.microsoft.com/office/drawing/2014/main" id="{99392D6B-AAD3-71AD-D882-47B0603BB95A}"/>
                </a:ext>
              </a:extLst>
            </p:cNvPr>
            <p:cNvSpPr/>
            <p:nvPr/>
          </p:nvSpPr>
          <p:spPr>
            <a:xfrm>
              <a:off x="9049586" y="1524920"/>
              <a:ext cx="1148006" cy="885712"/>
            </a:xfrm>
            <a:prstGeom prst="roundRect">
              <a:avLst>
                <a:gd name="adj" fmla="val 463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58E165D6-6ED0-EE5E-200D-CE5E7DAE0C4B}"/>
                </a:ext>
              </a:extLst>
            </p:cNvPr>
            <p:cNvSpPr/>
            <p:nvPr/>
          </p:nvSpPr>
          <p:spPr>
            <a:xfrm>
              <a:off x="9084549" y="1559788"/>
              <a:ext cx="1076325" cy="815975"/>
            </a:xfrm>
            <a:prstGeom prst="roundRect">
              <a:avLst>
                <a:gd name="adj" fmla="val 46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lack and white sign with a butterfly and a plant&#10;&#10;AI-generated content may be incorrect.">
              <a:extLst>
                <a:ext uri="{FF2B5EF4-FFF2-40B4-BE49-F238E27FC236}">
                  <a16:creationId xmlns:a16="http://schemas.microsoft.com/office/drawing/2014/main" id="{379C8B43-278C-BCE1-A376-ECE7DD891E3E}"/>
                </a:ext>
              </a:extLst>
            </p:cNvPr>
            <p:cNvPicPr>
              <a:picLocks noChangeAspect="1"/>
            </p:cNvPicPr>
            <p:nvPr/>
          </p:nvPicPr>
          <p:blipFill>
            <a:blip r:embed="rId9"/>
            <a:stretch>
              <a:fillRect/>
            </a:stretch>
          </p:blipFill>
          <p:spPr>
            <a:xfrm>
              <a:off x="9114048" y="1587888"/>
              <a:ext cx="1017326" cy="759773"/>
            </a:xfrm>
            <a:prstGeom prst="rect">
              <a:avLst/>
            </a:prstGeom>
          </p:spPr>
        </p:pic>
      </p:grpSp>
      <p:sp>
        <p:nvSpPr>
          <p:cNvPr id="8" name="TextBox 7">
            <a:extLst>
              <a:ext uri="{FF2B5EF4-FFF2-40B4-BE49-F238E27FC236}">
                <a16:creationId xmlns:a16="http://schemas.microsoft.com/office/drawing/2014/main" id="{ECF3D3A0-A1A2-FEC1-7061-7734E503034B}"/>
              </a:ext>
            </a:extLst>
          </p:cNvPr>
          <p:cNvSpPr txBox="1"/>
          <p:nvPr/>
        </p:nvSpPr>
        <p:spPr>
          <a:xfrm>
            <a:off x="8139883" y="2891904"/>
            <a:ext cx="3238348" cy="2893100"/>
          </a:xfrm>
          <a:prstGeom prst="rect">
            <a:avLst/>
          </a:prstGeom>
          <a:noFill/>
        </p:spPr>
        <p:txBody>
          <a:bodyPr wrap="square">
            <a:spAutoFit/>
          </a:bodyPr>
          <a:lstStyle/>
          <a:p>
            <a:pPr algn="ctr"/>
            <a:r>
              <a:rPr lang="en-US" sz="2000" b="1">
                <a:solidFill>
                  <a:schemeClr val="bg1"/>
                </a:solidFill>
                <a:latin typeface="+mj-lt"/>
              </a:rPr>
              <a:t>SUPPLY CHAIN</a:t>
            </a:r>
          </a:p>
          <a:p>
            <a:endParaRPr lang="en-US" b="1">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Manufactured in USA</a:t>
            </a:r>
          </a:p>
          <a:p>
            <a:pPr marL="285750" indent="-285750">
              <a:buFont typeface="Arial" panose="020B0604020202020204" pitchFamily="34" charset="0"/>
              <a:buChar char="•"/>
            </a:pPr>
            <a:r>
              <a:rPr lang="en-US">
                <a:solidFill>
                  <a:schemeClr val="bg1"/>
                </a:solidFill>
                <a:latin typeface="+mj-lt"/>
              </a:rPr>
              <a:t>Scaled to meet demand</a:t>
            </a:r>
          </a:p>
          <a:p>
            <a:pPr marL="285750" indent="-285750">
              <a:buFont typeface="Arial" panose="020B0604020202020204" pitchFamily="34" charset="0"/>
              <a:buChar char="•"/>
            </a:pPr>
            <a:r>
              <a:rPr lang="en-US">
                <a:solidFill>
                  <a:schemeClr val="bg1"/>
                </a:solidFill>
                <a:latin typeface="+mj-lt"/>
              </a:rPr>
              <a:t>Non-GMO Project Verified</a:t>
            </a:r>
          </a:p>
          <a:p>
            <a:pPr marL="285750" indent="-285750">
              <a:buFont typeface="Arial" panose="020B0604020202020204" pitchFamily="34" charset="0"/>
              <a:buChar char="•"/>
            </a:pPr>
            <a:r>
              <a:rPr lang="en-US">
                <a:solidFill>
                  <a:schemeClr val="bg1"/>
                </a:solidFill>
                <a:latin typeface="+mj-lt"/>
              </a:rPr>
              <a:t>Allergen-free</a:t>
            </a:r>
          </a:p>
          <a:p>
            <a:pPr marL="285750" indent="-285750">
              <a:buFont typeface="Arial" panose="020B0604020202020204" pitchFamily="34" charset="0"/>
              <a:buChar char="•"/>
            </a:pPr>
            <a:r>
              <a:rPr lang="en-US">
                <a:solidFill>
                  <a:schemeClr val="bg1"/>
                </a:solidFill>
                <a:latin typeface="+mj-lt"/>
              </a:rPr>
              <a:t>Kosher</a:t>
            </a:r>
          </a:p>
          <a:p>
            <a:pPr marL="285750" indent="-285750">
              <a:buFont typeface="Arial" panose="020B0604020202020204" pitchFamily="34" charset="0"/>
              <a:buChar char="•"/>
            </a:pPr>
            <a:r>
              <a:rPr lang="en-US">
                <a:solidFill>
                  <a:schemeClr val="bg1"/>
                </a:solidFill>
                <a:latin typeface="+mj-lt"/>
              </a:rPr>
              <a:t>Self-affirmed GRAS</a:t>
            </a:r>
          </a:p>
          <a:p>
            <a:endParaRPr lang="en-US">
              <a:solidFill>
                <a:schemeClr val="bg1"/>
              </a:solidFill>
              <a:latin typeface="+mj-lt"/>
            </a:endParaRPr>
          </a:p>
          <a:p>
            <a:r>
              <a:rPr lang="en-US">
                <a:solidFill>
                  <a:schemeClr val="bg1"/>
                </a:solidFill>
                <a:latin typeface="+mj-lt"/>
              </a:rPr>
              <a:t> </a:t>
            </a:r>
          </a:p>
        </p:txBody>
      </p:sp>
    </p:spTree>
    <p:extLst>
      <p:ext uri="{BB962C8B-B14F-4D97-AF65-F5344CB8AC3E}">
        <p14:creationId xmlns:p14="http://schemas.microsoft.com/office/powerpoint/2010/main" val="51905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D7968-370C-CF8C-6A0E-D9E72D919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1A430-FA06-7BCA-2619-E3C955F2ED39}"/>
              </a:ext>
            </a:extLst>
          </p:cNvPr>
          <p:cNvSpPr>
            <a:spLocks noGrp="1"/>
          </p:cNvSpPr>
          <p:nvPr>
            <p:ph type="title"/>
          </p:nvPr>
        </p:nvSpPr>
        <p:spPr>
          <a:xfrm>
            <a:off x="411958" y="172574"/>
            <a:ext cx="11368083" cy="1325563"/>
          </a:xfrm>
        </p:spPr>
        <p:txBody>
          <a:bodyPr>
            <a:normAutofit/>
          </a:bodyPr>
          <a:lstStyle/>
          <a:p>
            <a:r>
              <a:rPr lang="en-US" sz="4000"/>
              <a:t>Companion Animal: GABA Probiotic study design</a:t>
            </a:r>
            <a:endParaRPr lang="en-US" sz="1000" i="1"/>
          </a:p>
        </p:txBody>
      </p:sp>
      <p:sp>
        <p:nvSpPr>
          <p:cNvPr id="6" name="Slide Number Placeholder 15">
            <a:extLst>
              <a:ext uri="{FF2B5EF4-FFF2-40B4-BE49-F238E27FC236}">
                <a16:creationId xmlns:a16="http://schemas.microsoft.com/office/drawing/2014/main" id="{24080713-0AD0-19E1-9EDD-AB0ACBF826FA}"/>
              </a:ext>
            </a:extLst>
          </p:cNvPr>
          <p:cNvSpPr>
            <a:spLocks noGrp="1"/>
          </p:cNvSpPr>
          <p:nvPr>
            <p:ph type="sldNum" sz="quarter" idx="14"/>
          </p:nvPr>
        </p:nvSpPr>
        <p:spPr>
          <a:xfrm>
            <a:off x="11135937" y="6310312"/>
            <a:ext cx="805051" cy="365125"/>
          </a:xfrm>
          <a:prstGeom prst="rect">
            <a:avLst/>
          </a:prstGeom>
        </p:spPr>
        <p:txBody>
          <a:bodyPr/>
          <a:lstStyle>
            <a:lvl1pPr>
              <a:defRPr sz="1000">
                <a:solidFill>
                  <a:srgbClr val="1E8197"/>
                </a:solidFill>
              </a:defRPr>
            </a:lvl1pPr>
          </a:lstStyle>
          <a:p>
            <a:pPr algn="r"/>
            <a:r>
              <a:rPr lang="en-US" b="1">
                <a:solidFill>
                  <a:schemeClr val="tx1"/>
                </a:solidFill>
              </a:rPr>
              <a:t>PAGE </a:t>
            </a:r>
            <a:fld id="{BDBF9DCE-55C5-154E-AC34-7A0AB594817D}" type="slidenum">
              <a:rPr lang="en-US" b="1" smtClean="0">
                <a:solidFill>
                  <a:schemeClr val="tx1"/>
                </a:solidFill>
              </a:rPr>
              <a:pPr algn="r"/>
              <a:t>70</a:t>
            </a:fld>
            <a:endParaRPr lang="en-US" b="1">
              <a:solidFill>
                <a:schemeClr val="tx1"/>
              </a:solidFill>
            </a:endParaRPr>
          </a:p>
        </p:txBody>
      </p:sp>
      <p:sp>
        <p:nvSpPr>
          <p:cNvPr id="9" name="TextBox 8">
            <a:extLst>
              <a:ext uri="{FF2B5EF4-FFF2-40B4-BE49-F238E27FC236}">
                <a16:creationId xmlns:a16="http://schemas.microsoft.com/office/drawing/2014/main" id="{2E117571-365A-A968-9349-4FDC5EC3D716}"/>
              </a:ext>
            </a:extLst>
          </p:cNvPr>
          <p:cNvSpPr txBox="1"/>
          <p:nvPr/>
        </p:nvSpPr>
        <p:spPr>
          <a:xfrm>
            <a:off x="-749282" y="1192056"/>
            <a:ext cx="5524482" cy="461665"/>
          </a:xfrm>
          <a:prstGeom prst="rect">
            <a:avLst/>
          </a:prstGeom>
          <a:noFill/>
        </p:spPr>
        <p:txBody>
          <a:bodyPr wrap="square">
            <a:spAutoFit/>
          </a:bodyPr>
          <a:lstStyle/>
          <a:p>
            <a:pPr algn="r"/>
            <a:r>
              <a:rPr lang="en-US" sz="2400" b="1"/>
              <a:t>Start: </a:t>
            </a:r>
            <a:r>
              <a:rPr lang="en-US" sz="2400"/>
              <a:t>Q3 2024  </a:t>
            </a:r>
            <a:r>
              <a:rPr lang="en-US" sz="2400" b="1"/>
              <a:t>End: </a:t>
            </a:r>
            <a:r>
              <a:rPr lang="en-US" sz="2400"/>
              <a:t>Q4 2025</a:t>
            </a:r>
          </a:p>
        </p:txBody>
      </p:sp>
      <p:sp>
        <p:nvSpPr>
          <p:cNvPr id="3" name="Rounded Rectangle 2">
            <a:extLst>
              <a:ext uri="{FF2B5EF4-FFF2-40B4-BE49-F238E27FC236}">
                <a16:creationId xmlns:a16="http://schemas.microsoft.com/office/drawing/2014/main" id="{4BC66DB7-F601-C6FD-5E7A-FEAF4CFF5043}"/>
              </a:ext>
            </a:extLst>
          </p:cNvPr>
          <p:cNvSpPr/>
          <p:nvPr/>
        </p:nvSpPr>
        <p:spPr>
          <a:xfrm>
            <a:off x="569334" y="1973418"/>
            <a:ext cx="10882761" cy="1863823"/>
          </a:xfrm>
          <a:prstGeom prst="roundRect">
            <a:avLst>
              <a:gd name="adj" fmla="val 9611"/>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0EA8DE5-63AC-6DDD-6803-E1E5FE15C811}"/>
              </a:ext>
            </a:extLst>
          </p:cNvPr>
          <p:cNvGrpSpPr/>
          <p:nvPr/>
        </p:nvGrpSpPr>
        <p:grpSpPr>
          <a:xfrm>
            <a:off x="686783" y="2460695"/>
            <a:ext cx="10609964" cy="1229486"/>
            <a:chOff x="199441" y="2176191"/>
            <a:chExt cx="10609964" cy="1229486"/>
          </a:xfrm>
        </p:grpSpPr>
        <p:grpSp>
          <p:nvGrpSpPr>
            <p:cNvPr id="10" name="Group 9">
              <a:extLst>
                <a:ext uri="{FF2B5EF4-FFF2-40B4-BE49-F238E27FC236}">
                  <a16:creationId xmlns:a16="http://schemas.microsoft.com/office/drawing/2014/main" id="{0DDAE53E-43B2-3DD3-3B0C-E32EC85EC0EF}"/>
                </a:ext>
              </a:extLst>
            </p:cNvPr>
            <p:cNvGrpSpPr/>
            <p:nvPr/>
          </p:nvGrpSpPr>
          <p:grpSpPr>
            <a:xfrm>
              <a:off x="199441" y="2176192"/>
              <a:ext cx="2338487" cy="1171578"/>
              <a:chOff x="2912087" y="5501898"/>
              <a:chExt cx="2338487" cy="1139302"/>
            </a:xfrm>
          </p:grpSpPr>
          <p:sp>
            <p:nvSpPr>
              <p:cNvPr id="23" name="Rounded Rectangle 22">
                <a:extLst>
                  <a:ext uri="{FF2B5EF4-FFF2-40B4-BE49-F238E27FC236}">
                    <a16:creationId xmlns:a16="http://schemas.microsoft.com/office/drawing/2014/main" id="{D47ED2E5-C3D9-2B06-79BF-C199F8D10707}"/>
                  </a:ext>
                </a:extLst>
              </p:cNvPr>
              <p:cNvSpPr/>
              <p:nvPr/>
            </p:nvSpPr>
            <p:spPr>
              <a:xfrm>
                <a:off x="2912087" y="5501898"/>
                <a:ext cx="2338487"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273086-2BD6-2C0F-8653-ED65E616DB2E}"/>
                  </a:ext>
                </a:extLst>
              </p:cNvPr>
              <p:cNvSpPr txBox="1"/>
              <p:nvPr/>
            </p:nvSpPr>
            <p:spPr>
              <a:xfrm>
                <a:off x="2946717" y="5520030"/>
                <a:ext cx="2207740" cy="628525"/>
              </a:xfrm>
              <a:prstGeom prst="rect">
                <a:avLst/>
              </a:prstGeom>
              <a:noFill/>
            </p:spPr>
            <p:txBody>
              <a:bodyPr wrap="square">
                <a:spAutoFit/>
              </a:bodyPr>
              <a:lstStyle/>
              <a:p>
                <a:r>
                  <a:rPr lang="en-US"/>
                  <a:t>Randomized</a:t>
                </a:r>
              </a:p>
              <a:p>
                <a:r>
                  <a:rPr lang="en-US"/>
                  <a:t>Placebo-controlled</a:t>
                </a:r>
              </a:p>
            </p:txBody>
          </p:sp>
        </p:grpSp>
        <p:grpSp>
          <p:nvGrpSpPr>
            <p:cNvPr id="11" name="Group 10">
              <a:extLst>
                <a:ext uri="{FF2B5EF4-FFF2-40B4-BE49-F238E27FC236}">
                  <a16:creationId xmlns:a16="http://schemas.microsoft.com/office/drawing/2014/main" id="{77CCBDBE-8C20-27C0-2F11-CD8AD6296700}"/>
                </a:ext>
              </a:extLst>
            </p:cNvPr>
            <p:cNvGrpSpPr/>
            <p:nvPr/>
          </p:nvGrpSpPr>
          <p:grpSpPr>
            <a:xfrm>
              <a:off x="2593592" y="2184204"/>
              <a:ext cx="1407609" cy="1171578"/>
              <a:chOff x="2599224" y="5509689"/>
              <a:chExt cx="2496821" cy="1139302"/>
            </a:xfrm>
          </p:grpSpPr>
          <p:sp>
            <p:nvSpPr>
              <p:cNvPr id="21" name="Rounded Rectangle 20">
                <a:extLst>
                  <a:ext uri="{FF2B5EF4-FFF2-40B4-BE49-F238E27FC236}">
                    <a16:creationId xmlns:a16="http://schemas.microsoft.com/office/drawing/2014/main" id="{6A11F5B3-B545-5421-447E-F00BDDAF6B36}"/>
                  </a:ext>
                </a:extLst>
              </p:cNvPr>
              <p:cNvSpPr/>
              <p:nvPr/>
            </p:nvSpPr>
            <p:spPr>
              <a:xfrm>
                <a:off x="2599224" y="5509689"/>
                <a:ext cx="2496821"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C98874D-35D6-9C41-EC1B-F89E3823929A}"/>
                  </a:ext>
                </a:extLst>
              </p:cNvPr>
              <p:cNvSpPr txBox="1"/>
              <p:nvPr/>
            </p:nvSpPr>
            <p:spPr>
              <a:xfrm>
                <a:off x="2603233" y="5534427"/>
                <a:ext cx="2207741" cy="369332"/>
              </a:xfrm>
              <a:prstGeom prst="rect">
                <a:avLst/>
              </a:prstGeom>
              <a:noFill/>
            </p:spPr>
            <p:txBody>
              <a:bodyPr wrap="square">
                <a:spAutoFit/>
              </a:bodyPr>
              <a:lstStyle/>
              <a:p>
                <a:r>
                  <a:rPr lang="en-US"/>
                  <a:t>5 weeks</a:t>
                </a:r>
              </a:p>
            </p:txBody>
          </p:sp>
        </p:grpSp>
        <p:grpSp>
          <p:nvGrpSpPr>
            <p:cNvPr id="12" name="Group 11">
              <a:extLst>
                <a:ext uri="{FF2B5EF4-FFF2-40B4-BE49-F238E27FC236}">
                  <a16:creationId xmlns:a16="http://schemas.microsoft.com/office/drawing/2014/main" id="{C9599A1E-7643-C1E7-BBE5-55489FA57DD4}"/>
                </a:ext>
              </a:extLst>
            </p:cNvPr>
            <p:cNvGrpSpPr/>
            <p:nvPr/>
          </p:nvGrpSpPr>
          <p:grpSpPr>
            <a:xfrm>
              <a:off x="3991332" y="2176191"/>
              <a:ext cx="3196212" cy="1200329"/>
              <a:chOff x="3437419" y="4204611"/>
              <a:chExt cx="3196212" cy="1167261"/>
            </a:xfrm>
          </p:grpSpPr>
          <p:sp>
            <p:nvSpPr>
              <p:cNvPr id="19" name="Rounded Rectangle 18">
                <a:extLst>
                  <a:ext uri="{FF2B5EF4-FFF2-40B4-BE49-F238E27FC236}">
                    <a16:creationId xmlns:a16="http://schemas.microsoft.com/office/drawing/2014/main" id="{3D6208A4-73A9-601B-E4CA-3F76F69EBFA2}"/>
                  </a:ext>
                </a:extLst>
              </p:cNvPr>
              <p:cNvSpPr/>
              <p:nvPr/>
            </p:nvSpPr>
            <p:spPr>
              <a:xfrm>
                <a:off x="3525587" y="4209503"/>
                <a:ext cx="2935575"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FD2B0A2-E18D-05D8-80B7-1E70EF3AA726}"/>
                  </a:ext>
                </a:extLst>
              </p:cNvPr>
              <p:cNvSpPr txBox="1"/>
              <p:nvPr/>
            </p:nvSpPr>
            <p:spPr>
              <a:xfrm>
                <a:off x="3437419" y="4204611"/>
                <a:ext cx="3196212" cy="1167261"/>
              </a:xfrm>
              <a:prstGeom prst="rect">
                <a:avLst/>
              </a:prstGeom>
              <a:noFill/>
            </p:spPr>
            <p:txBody>
              <a:bodyPr wrap="square">
                <a:spAutoFit/>
              </a:bodyPr>
              <a:lstStyle/>
              <a:p>
                <a:r>
                  <a:rPr lang="en-US" sz="1800" b="0" kern="1200">
                    <a:solidFill>
                      <a:schemeClr val="dk1"/>
                    </a:solidFill>
                    <a:effectLst/>
                    <a:latin typeface="+mn-lt"/>
                    <a:ea typeface="+mn-ea"/>
                    <a:cs typeface="+mn-cs"/>
                  </a:rPr>
                  <a:t>Adult (1-12 </a:t>
                </a:r>
                <a:r>
                  <a:rPr lang="en-US" sz="1800" b="0" kern="1200" err="1">
                    <a:solidFill>
                      <a:schemeClr val="dk1"/>
                    </a:solidFill>
                    <a:effectLst/>
                    <a:latin typeface="+mn-lt"/>
                    <a:ea typeface="+mn-ea"/>
                    <a:cs typeface="+mn-cs"/>
                  </a:rPr>
                  <a:t>y.o</a:t>
                </a:r>
                <a:r>
                  <a:rPr lang="en-US" sz="1800" b="0" kern="1200">
                    <a:solidFill>
                      <a:schemeClr val="dk1"/>
                    </a:solidFill>
                    <a:effectLst/>
                    <a:latin typeface="+mn-lt"/>
                    <a:ea typeface="+mn-ea"/>
                    <a:cs typeface="+mn-cs"/>
                  </a:rPr>
                  <a:t>) home-owned dogs. All breeds and sizes with existing anxiety and/or </a:t>
                </a:r>
                <a:r>
                  <a:rPr lang="en-US">
                    <a:solidFill>
                      <a:schemeClr val="dk1"/>
                    </a:solidFill>
                  </a:rPr>
                  <a:t>aggression </a:t>
                </a:r>
                <a:r>
                  <a:rPr lang="en-US" sz="1800" b="0" kern="1200">
                    <a:solidFill>
                      <a:schemeClr val="dk1"/>
                    </a:solidFill>
                    <a:effectLst/>
                    <a:latin typeface="+mn-lt"/>
                    <a:ea typeface="+mn-ea"/>
                    <a:cs typeface="+mn-cs"/>
                  </a:rPr>
                  <a:t>conditions</a:t>
                </a:r>
              </a:p>
            </p:txBody>
          </p:sp>
        </p:grpSp>
        <p:grpSp>
          <p:nvGrpSpPr>
            <p:cNvPr id="13" name="Group 12">
              <a:extLst>
                <a:ext uri="{FF2B5EF4-FFF2-40B4-BE49-F238E27FC236}">
                  <a16:creationId xmlns:a16="http://schemas.microsoft.com/office/drawing/2014/main" id="{3A22C597-2C66-07EA-62A1-362D635DAF23}"/>
                </a:ext>
              </a:extLst>
            </p:cNvPr>
            <p:cNvGrpSpPr/>
            <p:nvPr/>
          </p:nvGrpSpPr>
          <p:grpSpPr>
            <a:xfrm>
              <a:off x="7081490" y="2176191"/>
              <a:ext cx="2416221" cy="1229486"/>
              <a:chOff x="3954620" y="4209503"/>
              <a:chExt cx="2416221" cy="1195615"/>
            </a:xfrm>
          </p:grpSpPr>
          <p:sp>
            <p:nvSpPr>
              <p:cNvPr id="17" name="Rounded Rectangle 16">
                <a:extLst>
                  <a:ext uri="{FF2B5EF4-FFF2-40B4-BE49-F238E27FC236}">
                    <a16:creationId xmlns:a16="http://schemas.microsoft.com/office/drawing/2014/main" id="{424D6914-824C-F7C5-D292-5D02E276A3C2}"/>
                  </a:ext>
                </a:extLst>
              </p:cNvPr>
              <p:cNvSpPr/>
              <p:nvPr/>
            </p:nvSpPr>
            <p:spPr>
              <a:xfrm>
                <a:off x="3954620" y="4209503"/>
                <a:ext cx="24162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C30DFF-A9C2-24EA-B45E-32883CA8A4A2}"/>
                  </a:ext>
                </a:extLst>
              </p:cNvPr>
              <p:cNvSpPr txBox="1"/>
              <p:nvPr/>
            </p:nvSpPr>
            <p:spPr>
              <a:xfrm>
                <a:off x="3966504" y="4237857"/>
                <a:ext cx="2207740" cy="1167261"/>
              </a:xfrm>
              <a:prstGeom prst="rect">
                <a:avLst/>
              </a:prstGeom>
              <a:noFill/>
            </p:spPr>
            <p:txBody>
              <a:bodyPr wrap="square">
                <a:spAutoFit/>
              </a:bodyPr>
              <a:lstStyle/>
              <a:p>
                <a:r>
                  <a:rPr lang="en-US"/>
                  <a:t>1B CFU/25 pounds  GABA Probiotic </a:t>
                </a:r>
              </a:p>
              <a:p>
                <a:r>
                  <a:rPr lang="en-US"/>
                  <a:t>(n = 35)</a:t>
                </a:r>
              </a:p>
              <a:p>
                <a:r>
                  <a:rPr lang="en-US"/>
                  <a:t>Placebo (n = 15)</a:t>
                </a:r>
              </a:p>
            </p:txBody>
          </p:sp>
        </p:grpSp>
        <p:grpSp>
          <p:nvGrpSpPr>
            <p:cNvPr id="14" name="Group 13">
              <a:extLst>
                <a:ext uri="{FF2B5EF4-FFF2-40B4-BE49-F238E27FC236}">
                  <a16:creationId xmlns:a16="http://schemas.microsoft.com/office/drawing/2014/main" id="{BCE6A38A-7DF8-6BD9-F581-F20006824600}"/>
                </a:ext>
              </a:extLst>
            </p:cNvPr>
            <p:cNvGrpSpPr/>
            <p:nvPr/>
          </p:nvGrpSpPr>
          <p:grpSpPr>
            <a:xfrm>
              <a:off x="9564127" y="2184204"/>
              <a:ext cx="1245278" cy="1171578"/>
              <a:chOff x="3200031" y="5501898"/>
              <a:chExt cx="2208877" cy="1139302"/>
            </a:xfrm>
          </p:grpSpPr>
          <p:sp>
            <p:nvSpPr>
              <p:cNvPr id="15" name="Rounded Rectangle 14">
                <a:extLst>
                  <a:ext uri="{FF2B5EF4-FFF2-40B4-BE49-F238E27FC236}">
                    <a16:creationId xmlns:a16="http://schemas.microsoft.com/office/drawing/2014/main" id="{76C5363C-3EF3-2973-9619-E30C442D17A6}"/>
                  </a:ext>
                </a:extLst>
              </p:cNvPr>
              <p:cNvSpPr/>
              <p:nvPr/>
            </p:nvSpPr>
            <p:spPr>
              <a:xfrm>
                <a:off x="3221115" y="5501898"/>
                <a:ext cx="2187793"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AC248DC-8B2D-D008-B3B2-3DD411CEC123}"/>
                  </a:ext>
                </a:extLst>
              </p:cNvPr>
              <p:cNvSpPr txBox="1"/>
              <p:nvPr/>
            </p:nvSpPr>
            <p:spPr>
              <a:xfrm>
                <a:off x="3200031" y="5522460"/>
                <a:ext cx="2207740" cy="369332"/>
              </a:xfrm>
              <a:prstGeom prst="rect">
                <a:avLst/>
              </a:prstGeom>
              <a:noFill/>
            </p:spPr>
            <p:txBody>
              <a:bodyPr wrap="square">
                <a:spAutoFit/>
              </a:bodyPr>
              <a:lstStyle/>
              <a:p>
                <a:r>
                  <a:rPr lang="en-US"/>
                  <a:t>USA</a:t>
                </a:r>
              </a:p>
            </p:txBody>
          </p:sp>
        </p:grpSp>
      </p:grpSp>
      <p:sp>
        <p:nvSpPr>
          <p:cNvPr id="27" name="Rounded Rectangle 26">
            <a:extLst>
              <a:ext uri="{FF2B5EF4-FFF2-40B4-BE49-F238E27FC236}">
                <a16:creationId xmlns:a16="http://schemas.microsoft.com/office/drawing/2014/main" id="{D49C5E54-37F7-BEF1-9A00-5614539A53BF}"/>
              </a:ext>
            </a:extLst>
          </p:cNvPr>
          <p:cNvSpPr/>
          <p:nvPr/>
        </p:nvSpPr>
        <p:spPr>
          <a:xfrm>
            <a:off x="686783"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DESIGN</a:t>
            </a:r>
          </a:p>
        </p:txBody>
      </p:sp>
      <p:sp>
        <p:nvSpPr>
          <p:cNvPr id="28" name="Rounded Rectangle 27">
            <a:extLst>
              <a:ext uri="{FF2B5EF4-FFF2-40B4-BE49-F238E27FC236}">
                <a16:creationId xmlns:a16="http://schemas.microsoft.com/office/drawing/2014/main" id="{AF7AD436-4FFF-B33A-489D-405594754539}"/>
              </a:ext>
            </a:extLst>
          </p:cNvPr>
          <p:cNvSpPr/>
          <p:nvPr/>
        </p:nvSpPr>
        <p:spPr>
          <a:xfrm>
            <a:off x="2657773" y="1920382"/>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DURATION</a:t>
            </a:r>
          </a:p>
        </p:txBody>
      </p:sp>
      <p:sp>
        <p:nvSpPr>
          <p:cNvPr id="29" name="Rounded Rectangle 28">
            <a:extLst>
              <a:ext uri="{FF2B5EF4-FFF2-40B4-BE49-F238E27FC236}">
                <a16:creationId xmlns:a16="http://schemas.microsoft.com/office/drawing/2014/main" id="{C4ACDCEE-CBF9-C4C3-B808-EF3D4261ADFA}"/>
              </a:ext>
            </a:extLst>
          </p:cNvPr>
          <p:cNvSpPr/>
          <p:nvPr/>
        </p:nvSpPr>
        <p:spPr>
          <a:xfrm>
            <a:off x="4887287"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SUBJECTS</a:t>
            </a:r>
          </a:p>
        </p:txBody>
      </p:sp>
      <p:sp>
        <p:nvSpPr>
          <p:cNvPr id="30" name="Rounded Rectangle 29">
            <a:extLst>
              <a:ext uri="{FF2B5EF4-FFF2-40B4-BE49-F238E27FC236}">
                <a16:creationId xmlns:a16="http://schemas.microsoft.com/office/drawing/2014/main" id="{ACBA2944-4CEC-3D50-8E98-6D2555E5AA98}"/>
              </a:ext>
            </a:extLst>
          </p:cNvPr>
          <p:cNvSpPr/>
          <p:nvPr/>
        </p:nvSpPr>
        <p:spPr>
          <a:xfrm>
            <a:off x="7640485" y="1906596"/>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ARMS</a:t>
            </a:r>
          </a:p>
        </p:txBody>
      </p:sp>
      <p:sp>
        <p:nvSpPr>
          <p:cNvPr id="31" name="Rounded Rectangle 30">
            <a:extLst>
              <a:ext uri="{FF2B5EF4-FFF2-40B4-BE49-F238E27FC236}">
                <a16:creationId xmlns:a16="http://schemas.microsoft.com/office/drawing/2014/main" id="{9EEB917B-9CD2-A0BA-1745-E418DDFA66ED}"/>
              </a:ext>
            </a:extLst>
          </p:cNvPr>
          <p:cNvSpPr/>
          <p:nvPr/>
        </p:nvSpPr>
        <p:spPr>
          <a:xfrm>
            <a:off x="9549834" y="191484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SITE</a:t>
            </a:r>
          </a:p>
        </p:txBody>
      </p:sp>
      <p:sp>
        <p:nvSpPr>
          <p:cNvPr id="32" name="TextBox 31">
            <a:extLst>
              <a:ext uri="{FF2B5EF4-FFF2-40B4-BE49-F238E27FC236}">
                <a16:creationId xmlns:a16="http://schemas.microsoft.com/office/drawing/2014/main" id="{E46F07C7-7C73-06B3-67EF-F38D686148FE}"/>
              </a:ext>
            </a:extLst>
          </p:cNvPr>
          <p:cNvSpPr txBox="1"/>
          <p:nvPr/>
        </p:nvSpPr>
        <p:spPr>
          <a:xfrm>
            <a:off x="618829" y="4512029"/>
            <a:ext cx="10139367" cy="1508105"/>
          </a:xfrm>
          <a:prstGeom prst="rect">
            <a:avLst/>
          </a:prstGeom>
          <a:noFill/>
        </p:spPr>
        <p:txBody>
          <a:bodyPr wrap="square" lIns="91440" tIns="45720" rIns="91440" bIns="45720" anchor="t">
            <a:spAutoFit/>
          </a:bodyPr>
          <a:lstStyle/>
          <a:p>
            <a:pPr>
              <a:spcBef>
                <a:spcPts val="0"/>
              </a:spcBef>
              <a:spcAft>
                <a:spcPts val="600"/>
              </a:spcAft>
            </a:pPr>
            <a:r>
              <a:rPr lang="en-US" sz="2000" b="1">
                <a:effectLst/>
              </a:rPr>
              <a:t>ENDPOINTS:</a:t>
            </a:r>
            <a:br>
              <a:rPr lang="en-US" b="1"/>
            </a:br>
            <a:r>
              <a:rPr lang="en-US" b="1" kern="0">
                <a:effectLst/>
                <a:ea typeface="Times New Roman" panose="02020603050405020304" pitchFamily="18" charset="0"/>
                <a:cs typeface="Calibri"/>
              </a:rPr>
              <a:t>Primary: </a:t>
            </a:r>
            <a:r>
              <a:rPr lang="en-US" kern="0">
                <a:effectLst/>
                <a:ea typeface="Times New Roman" panose="02020603050405020304" pitchFamily="18" charset="0"/>
                <a:cs typeface="Calibri"/>
              </a:rPr>
              <a:t>User-reported questionnaire (Q-BARK framework for Behavioral Changes)</a:t>
            </a:r>
            <a:br>
              <a:rPr lang="en-US" kern="0">
                <a:effectLst/>
                <a:ea typeface="Times New Roman" panose="02020603050405020304" pitchFamily="18" charset="0"/>
                <a:cs typeface="Calibri" panose="020F0502020204030204" pitchFamily="34" charset="0"/>
              </a:rPr>
            </a:br>
            <a:r>
              <a:rPr lang="en-US" b="1" kern="0">
                <a:effectLst/>
                <a:ea typeface="Times New Roman" panose="02020603050405020304" pitchFamily="18" charset="0"/>
                <a:cs typeface="Calibri"/>
              </a:rPr>
              <a:t>Secondary: </a:t>
            </a:r>
            <a:r>
              <a:rPr lang="en-US" kern="0">
                <a:effectLst/>
                <a:ea typeface="Times New Roman" panose="02020603050405020304" pitchFamily="18" charset="0"/>
                <a:cs typeface="Calibri"/>
              </a:rPr>
              <a:t>Activity monitor via </a:t>
            </a:r>
            <a:r>
              <a:rPr lang="en-US" kern="0" err="1">
                <a:effectLst/>
                <a:ea typeface="Times New Roman" panose="02020603050405020304" pitchFamily="18" charset="0"/>
                <a:cs typeface="Calibri"/>
              </a:rPr>
              <a:t>FitBark</a:t>
            </a:r>
            <a:r>
              <a:rPr lang="en-US" kern="0">
                <a:effectLst/>
                <a:ea typeface="Times New Roman" panose="02020603050405020304" pitchFamily="18" charset="0"/>
                <a:cs typeface="Calibri"/>
              </a:rPr>
              <a:t> activity tracker (daily activity, separation anxiety and sleep changes)</a:t>
            </a:r>
            <a:br>
              <a:rPr lang="en-US" kern="100">
                <a:ea typeface="Times New Roman" panose="02020603050405020304" pitchFamily="18" charset="0"/>
                <a:cs typeface="Times New Roman" panose="02020603050405020304" pitchFamily="18" charset="0"/>
              </a:rPr>
            </a:br>
            <a:r>
              <a:rPr lang="en-US" b="1" kern="0">
                <a:effectLst/>
                <a:ea typeface="Times New Roman" panose="02020603050405020304" pitchFamily="18" charset="0"/>
                <a:cs typeface="Calibri"/>
              </a:rPr>
              <a:t>Safety:</a:t>
            </a:r>
            <a:r>
              <a:rPr lang="en-US" kern="0">
                <a:effectLst/>
                <a:ea typeface="Times New Roman" panose="02020603050405020304" pitchFamily="18" charset="0"/>
                <a:cs typeface="Calibri"/>
              </a:rPr>
              <a:t> tolerance</a:t>
            </a:r>
            <a:endParaRPr lang="en-US" kern="100">
              <a:effectLst/>
              <a:ea typeface="Calibri" panose="020F0502020204030204" pitchFamily="34" charset="0"/>
              <a:cs typeface="Calibri"/>
            </a:endParaRPr>
          </a:p>
        </p:txBody>
      </p:sp>
    </p:spTree>
    <p:extLst>
      <p:ext uri="{BB962C8B-B14F-4D97-AF65-F5344CB8AC3E}">
        <p14:creationId xmlns:p14="http://schemas.microsoft.com/office/powerpoint/2010/main" val="3666085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E724-D414-499E-AF5E-6E083A0E9FCB}"/>
              </a:ext>
            </a:extLst>
          </p:cNvPr>
          <p:cNvSpPr>
            <a:spLocks noGrp="1"/>
          </p:cNvSpPr>
          <p:nvPr>
            <p:ph type="title"/>
          </p:nvPr>
        </p:nvSpPr>
        <p:spPr>
          <a:xfrm>
            <a:off x="361138" y="420927"/>
            <a:ext cx="10515600" cy="1325563"/>
          </a:xfrm>
        </p:spPr>
        <p:txBody>
          <a:bodyPr/>
          <a:lstStyle/>
          <a:p>
            <a:r>
              <a:rPr lang="en-US" sz="3600"/>
              <a:t>GABA Probiotic – Data in Dogs</a:t>
            </a:r>
            <a:endParaRPr lang="en-US"/>
          </a:p>
        </p:txBody>
      </p:sp>
      <p:sp>
        <p:nvSpPr>
          <p:cNvPr id="3" name="Slide Number Placeholder 2">
            <a:extLst>
              <a:ext uri="{FF2B5EF4-FFF2-40B4-BE49-F238E27FC236}">
                <a16:creationId xmlns:a16="http://schemas.microsoft.com/office/drawing/2014/main" id="{A8CB4D1E-EF36-82A0-477D-48F42AC68055}"/>
              </a:ext>
            </a:extLst>
          </p:cNvPr>
          <p:cNvSpPr>
            <a:spLocks noGrp="1"/>
          </p:cNvSpPr>
          <p:nvPr>
            <p:ph type="sldNum" sz="quarter" idx="14"/>
          </p:nvPr>
        </p:nvSpPr>
        <p:spPr/>
        <p:txBody>
          <a:bodyPr/>
          <a:lstStyle/>
          <a:p>
            <a:r>
              <a:rPr lang="en-US"/>
              <a:t>PAGE </a:t>
            </a:r>
            <a:fld id="{BDBF9DCE-55C5-154E-AC34-7A0AB594817D}" type="slidenum">
              <a:rPr lang="en-US" smtClean="0"/>
              <a:pPr/>
              <a:t>71</a:t>
            </a:fld>
            <a:endParaRPr lang="en-US"/>
          </a:p>
        </p:txBody>
      </p:sp>
      <p:sp>
        <p:nvSpPr>
          <p:cNvPr id="5" name="TextBox 4">
            <a:extLst>
              <a:ext uri="{FF2B5EF4-FFF2-40B4-BE49-F238E27FC236}">
                <a16:creationId xmlns:a16="http://schemas.microsoft.com/office/drawing/2014/main" id="{38513F65-F750-4D44-2CA5-502C18FC48F9}"/>
              </a:ext>
            </a:extLst>
          </p:cNvPr>
          <p:cNvSpPr txBox="1"/>
          <p:nvPr/>
        </p:nvSpPr>
        <p:spPr>
          <a:xfrm>
            <a:off x="361138" y="1756746"/>
            <a:ext cx="10187609" cy="3354765"/>
          </a:xfrm>
          <a:prstGeom prst="rect">
            <a:avLst/>
          </a:prstGeom>
          <a:noFill/>
        </p:spPr>
        <p:txBody>
          <a:bodyPr wrap="square">
            <a:spAutoFit/>
          </a:bodyPr>
          <a:lstStyle/>
          <a:p>
            <a:pPr marL="0" lvl="0" indent="0" algn="l" rtl="0">
              <a:spcBef>
                <a:spcPts val="0"/>
              </a:spcBef>
              <a:spcAft>
                <a:spcPts val="0"/>
              </a:spcAft>
              <a:buNone/>
            </a:pPr>
            <a:r>
              <a:rPr lang="en-US" sz="2400">
                <a:solidFill>
                  <a:srgbClr val="13778D"/>
                </a:solidFill>
                <a:latin typeface="Arial" panose="020B0604020202020204" pitchFamily="34" charset="0"/>
                <a:ea typeface="Poppins"/>
                <a:cs typeface="Arial" panose="020B0604020202020204" pitchFamily="34" charset="0"/>
                <a:sym typeface="Poppins"/>
              </a:rPr>
              <a:t>The GABA Pet, LP815</a:t>
            </a:r>
            <a:r>
              <a:rPr lang="en-US" sz="2400" baseline="30000">
                <a:solidFill>
                  <a:srgbClr val="13778D"/>
                </a:solidFill>
                <a:latin typeface="Arial" panose="020B0604020202020204" pitchFamily="34" charset="0"/>
                <a:ea typeface="Poppins"/>
                <a:cs typeface="Arial" panose="020B0604020202020204" pitchFamily="34" charset="0"/>
                <a:sym typeface="Poppins"/>
              </a:rPr>
              <a:t>®</a:t>
            </a:r>
            <a:r>
              <a:rPr lang="en-US" sz="2400">
                <a:solidFill>
                  <a:srgbClr val="13778D"/>
                </a:solidFill>
                <a:latin typeface="Arial" panose="020B0604020202020204" pitchFamily="34" charset="0"/>
                <a:ea typeface="Poppins"/>
                <a:cs typeface="Arial" panose="020B0604020202020204" pitchFamily="34" charset="0"/>
                <a:sym typeface="Poppins"/>
              </a:rPr>
              <a:t> supplement:</a:t>
            </a:r>
          </a:p>
          <a:p>
            <a:pPr marL="0" lvl="0" indent="0" algn="l" rtl="0">
              <a:spcBef>
                <a:spcPts val="1200"/>
              </a:spcBef>
              <a:spcAft>
                <a:spcPts val="0"/>
              </a:spcAft>
              <a:buNone/>
            </a:pPr>
            <a:r>
              <a:rPr lang="en" sz="2400">
                <a:solidFill>
                  <a:srgbClr val="13778D"/>
                </a:solidFill>
                <a:latin typeface="Arial" panose="020B0604020202020204" pitchFamily="34" charset="0"/>
                <a:ea typeface="Poppins"/>
                <a:cs typeface="Arial" panose="020B0604020202020204" pitchFamily="34" charset="0"/>
                <a:sym typeface="Poppins"/>
              </a:rPr>
              <a:t>✔ </a:t>
            </a:r>
            <a:r>
              <a:rPr lang="en-US" sz="2400">
                <a:solidFill>
                  <a:srgbClr val="13778D"/>
                </a:solidFill>
                <a:latin typeface="Arial" panose="020B0604020202020204" pitchFamily="34" charset="0"/>
                <a:ea typeface="Poppins"/>
                <a:cs typeface="Arial" panose="020B0604020202020204" pitchFamily="34" charset="0"/>
                <a:sym typeface="Poppins"/>
              </a:rPr>
              <a:t>Decreased anxiety &amp; aggression markers </a:t>
            </a:r>
            <a:br>
              <a:rPr lang="en-US" sz="2400">
                <a:solidFill>
                  <a:srgbClr val="13778D"/>
                </a:solidFill>
                <a:latin typeface="Arial" panose="020B0604020202020204" pitchFamily="34" charset="0"/>
                <a:ea typeface="Poppins"/>
                <a:cs typeface="Arial" panose="020B0604020202020204" pitchFamily="34" charset="0"/>
                <a:sym typeface="Poppins"/>
              </a:rPr>
            </a:br>
            <a:r>
              <a:rPr lang="en" sz="2400">
                <a:solidFill>
                  <a:srgbClr val="13778D"/>
                </a:solidFill>
                <a:latin typeface="Arial" panose="020B0604020202020204" pitchFamily="34" charset="0"/>
                <a:ea typeface="Poppins"/>
                <a:cs typeface="Arial" panose="020B0604020202020204" pitchFamily="34" charset="0"/>
                <a:sym typeface="Poppins"/>
              </a:rPr>
              <a:t>✔ </a:t>
            </a:r>
            <a:r>
              <a:rPr lang="en-US" sz="2400">
                <a:solidFill>
                  <a:srgbClr val="13778D"/>
                </a:solidFill>
                <a:latin typeface="Arial" panose="020B0604020202020204" pitchFamily="34" charset="0"/>
                <a:ea typeface="Poppins"/>
                <a:cs typeface="Arial" panose="020B0604020202020204" pitchFamily="34" charset="0"/>
                <a:sym typeface="Poppins"/>
              </a:rPr>
              <a:t>Decreased activity levels without lethargy</a:t>
            </a:r>
            <a:br>
              <a:rPr lang="en-US" sz="2400">
                <a:solidFill>
                  <a:srgbClr val="13778D"/>
                </a:solidFill>
                <a:latin typeface="Arial" panose="020B0604020202020204" pitchFamily="34" charset="0"/>
                <a:ea typeface="Poppins"/>
                <a:cs typeface="Arial" panose="020B0604020202020204" pitchFamily="34" charset="0"/>
                <a:sym typeface="Poppins"/>
              </a:rPr>
            </a:br>
            <a:r>
              <a:rPr lang="en" sz="2400">
                <a:solidFill>
                  <a:srgbClr val="13778D"/>
                </a:solidFill>
                <a:latin typeface="Arial" panose="020B0604020202020204" pitchFamily="34" charset="0"/>
                <a:ea typeface="Poppins"/>
                <a:cs typeface="Arial" panose="020B0604020202020204" pitchFamily="34" charset="0"/>
                <a:sym typeface="Poppins"/>
              </a:rPr>
              <a:t>✔ </a:t>
            </a:r>
            <a:r>
              <a:rPr lang="en-US" sz="2400">
                <a:solidFill>
                  <a:srgbClr val="13778D"/>
                </a:solidFill>
                <a:latin typeface="Arial" panose="020B0604020202020204" pitchFamily="34" charset="0"/>
                <a:ea typeface="Poppins"/>
                <a:cs typeface="Arial" panose="020B0604020202020204" pitchFamily="34" charset="0"/>
                <a:sym typeface="Poppins"/>
              </a:rPr>
              <a:t>Increased sleep consistency</a:t>
            </a:r>
            <a:br>
              <a:rPr lang="en-US" sz="2400">
                <a:solidFill>
                  <a:srgbClr val="13778D"/>
                </a:solidFill>
                <a:latin typeface="Arial" panose="020B0604020202020204" pitchFamily="34" charset="0"/>
                <a:ea typeface="Poppins"/>
                <a:cs typeface="Arial" panose="020B0604020202020204" pitchFamily="34" charset="0"/>
                <a:sym typeface="Poppins"/>
              </a:rPr>
            </a:br>
            <a:r>
              <a:rPr lang="en" sz="2400">
                <a:solidFill>
                  <a:srgbClr val="13778D"/>
                </a:solidFill>
                <a:latin typeface="Arial" panose="020B0604020202020204" pitchFamily="34" charset="0"/>
                <a:ea typeface="Poppins"/>
                <a:cs typeface="Arial" panose="020B0604020202020204" pitchFamily="34" charset="0"/>
                <a:sym typeface="Poppins"/>
              </a:rPr>
              <a:t>✔ </a:t>
            </a:r>
            <a:r>
              <a:rPr lang="en-US" sz="2400">
                <a:solidFill>
                  <a:srgbClr val="13778D"/>
                </a:solidFill>
                <a:latin typeface="Arial" panose="020B0604020202020204" pitchFamily="34" charset="0"/>
                <a:ea typeface="Poppins"/>
                <a:cs typeface="Arial" panose="020B0604020202020204" pitchFamily="34" charset="0"/>
                <a:sym typeface="Poppins"/>
              </a:rPr>
              <a:t>Increased morning energy levels</a:t>
            </a:r>
            <a:br>
              <a:rPr lang="en-US" sz="2400">
                <a:solidFill>
                  <a:srgbClr val="13778D"/>
                </a:solidFill>
                <a:latin typeface="Arial" panose="020B0604020202020204" pitchFamily="34" charset="0"/>
                <a:ea typeface="Poppins"/>
                <a:cs typeface="Arial" panose="020B0604020202020204" pitchFamily="34" charset="0"/>
                <a:sym typeface="Poppins"/>
              </a:rPr>
            </a:br>
            <a:r>
              <a:rPr lang="en" sz="2400">
                <a:solidFill>
                  <a:srgbClr val="13778D"/>
                </a:solidFill>
                <a:latin typeface="Arial" panose="020B0604020202020204" pitchFamily="34" charset="0"/>
                <a:ea typeface="Poppins"/>
                <a:cs typeface="Arial" panose="020B0604020202020204" pitchFamily="34" charset="0"/>
                <a:sym typeface="Poppins"/>
              </a:rPr>
              <a:t>✔ </a:t>
            </a:r>
            <a:r>
              <a:rPr lang="en-US" sz="2400">
                <a:solidFill>
                  <a:srgbClr val="13778D"/>
                </a:solidFill>
                <a:latin typeface="Arial" panose="020B0604020202020204" pitchFamily="34" charset="0"/>
                <a:ea typeface="Poppins"/>
                <a:cs typeface="Arial" panose="020B0604020202020204" pitchFamily="34" charset="0"/>
                <a:sym typeface="Poppins"/>
              </a:rPr>
              <a:t>Decreased settling down time when left alone</a:t>
            </a:r>
            <a:endParaRPr lang="en-US" sz="2400" u="sng">
              <a:solidFill>
                <a:srgbClr val="13778D"/>
              </a:solidFill>
              <a:latin typeface="Arial" panose="020B0604020202020204" pitchFamily="34" charset="0"/>
              <a:ea typeface="Poppins"/>
              <a:cs typeface="Arial" panose="020B0604020202020204" pitchFamily="34" charset="0"/>
              <a:sym typeface="Poppins"/>
            </a:endParaRPr>
          </a:p>
          <a:p>
            <a:pPr marL="0" lvl="0" indent="0" algn="l" rtl="0">
              <a:spcBef>
                <a:spcPts val="1200"/>
              </a:spcBef>
              <a:spcAft>
                <a:spcPts val="1200"/>
              </a:spcAft>
              <a:buNone/>
            </a:pPr>
            <a:br>
              <a:rPr lang="en-US" sz="2400">
                <a:solidFill>
                  <a:srgbClr val="13778D"/>
                </a:solidFill>
                <a:latin typeface="Arial" panose="020B0604020202020204" pitchFamily="34" charset="0"/>
                <a:ea typeface="Poppins"/>
                <a:cs typeface="Arial" panose="020B0604020202020204" pitchFamily="34" charset="0"/>
                <a:sym typeface="Poppins"/>
              </a:rPr>
            </a:br>
            <a:r>
              <a:rPr lang="en-US" sz="2400">
                <a:solidFill>
                  <a:srgbClr val="13778D"/>
                </a:solidFill>
                <a:latin typeface="Arial" panose="020B0604020202020204" pitchFamily="34" charset="0"/>
                <a:ea typeface="Poppins"/>
                <a:cs typeface="Arial" panose="020B0604020202020204" pitchFamily="34" charset="0"/>
                <a:sym typeface="Poppins"/>
              </a:rPr>
              <a:t>In dogs with existing behavioral concerns.</a:t>
            </a:r>
          </a:p>
        </p:txBody>
      </p:sp>
      <p:pic>
        <p:nvPicPr>
          <p:cNvPr id="6" name="Picture 5" descr="A dog with a blue and green circle&#10;&#10;AI-generated content may be incorrect.">
            <a:extLst>
              <a:ext uri="{FF2B5EF4-FFF2-40B4-BE49-F238E27FC236}">
                <a16:creationId xmlns:a16="http://schemas.microsoft.com/office/drawing/2014/main" id="{2BB5999C-52F8-7A60-A364-C6C3A43FC99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17" b="90976" l="10000" r="91558">
                        <a14:foregroundMark x1="44805" y1="9172" x2="52857" y2="9467"/>
                        <a14:foregroundMark x1="91818" y1="48225" x2="89481" y2="37278"/>
                        <a14:foregroundMark x1="89481" y1="37278" x2="89481" y2="37278"/>
                        <a14:foregroundMark x1="64545" y1="90828" x2="50000" y2="91124"/>
                        <a14:foregroundMark x1="52597" y1="12130" x2="51558" y2="5917"/>
                      </a14:backgroundRemoval>
                    </a14:imgEffect>
                  </a14:imgLayer>
                </a14:imgProps>
              </a:ext>
            </a:extLst>
          </a:blip>
          <a:stretch>
            <a:fillRect/>
          </a:stretch>
        </p:blipFill>
        <p:spPr>
          <a:xfrm>
            <a:off x="7308490" y="1083708"/>
            <a:ext cx="5021296" cy="4408304"/>
          </a:xfrm>
          <a:prstGeom prst="rect">
            <a:avLst/>
          </a:prstGeom>
        </p:spPr>
      </p:pic>
    </p:spTree>
    <p:extLst>
      <p:ext uri="{BB962C8B-B14F-4D97-AF65-F5344CB8AC3E}">
        <p14:creationId xmlns:p14="http://schemas.microsoft.com/office/powerpoint/2010/main" val="37002730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B608D-AAD8-7DBA-F82A-09C5A1899A05}"/>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5FAA3F5-04EC-8A97-AA24-A74C993C2E09}"/>
              </a:ext>
            </a:extLst>
          </p:cNvPr>
          <p:cNvCxnSpPr>
            <a:cxnSpLocks/>
          </p:cNvCxnSpPr>
          <p:nvPr/>
        </p:nvCxnSpPr>
        <p:spPr>
          <a:xfrm>
            <a:off x="2499871" y="2430424"/>
            <a:ext cx="55021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73775D-5E49-0D8C-255D-427325547D49}"/>
              </a:ext>
            </a:extLst>
          </p:cNvPr>
          <p:cNvCxnSpPr>
            <a:cxnSpLocks/>
          </p:cNvCxnSpPr>
          <p:nvPr/>
        </p:nvCxnSpPr>
        <p:spPr>
          <a:xfrm>
            <a:off x="2755950" y="1573362"/>
            <a:ext cx="51802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2D7F8C9-B90B-2101-D8D2-725B8702EE9E}"/>
              </a:ext>
            </a:extLst>
          </p:cNvPr>
          <p:cNvPicPr>
            <a:picLocks noChangeAspect="1"/>
          </p:cNvPicPr>
          <p:nvPr/>
        </p:nvPicPr>
        <p:blipFill>
          <a:blip r:embed="rId3"/>
          <a:srcRect l="-1" t="19069" r="18715"/>
          <a:stretch/>
        </p:blipFill>
        <p:spPr>
          <a:xfrm flipH="1">
            <a:off x="2340" y="0"/>
            <a:ext cx="3800118" cy="3783493"/>
          </a:xfrm>
          <a:prstGeom prst="rect">
            <a:avLst/>
          </a:prstGeom>
        </p:spPr>
      </p:pic>
      <p:sp>
        <p:nvSpPr>
          <p:cNvPr id="9" name="Slide Number Placeholder 15">
            <a:extLst>
              <a:ext uri="{FF2B5EF4-FFF2-40B4-BE49-F238E27FC236}">
                <a16:creationId xmlns:a16="http://schemas.microsoft.com/office/drawing/2014/main" id="{C4E9ED30-C05A-9D2D-DE52-E2BA53E2ADEA}"/>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72</a:t>
            </a:fld>
            <a:endParaRPr lang="en-US"/>
          </a:p>
        </p:txBody>
      </p:sp>
      <p:pic>
        <p:nvPicPr>
          <p:cNvPr id="40" name="Picture 39">
            <a:extLst>
              <a:ext uri="{FF2B5EF4-FFF2-40B4-BE49-F238E27FC236}">
                <a16:creationId xmlns:a16="http://schemas.microsoft.com/office/drawing/2014/main" id="{AA57CCE3-4AFB-F299-647D-F7BF0FD791C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830814" y="2429876"/>
            <a:ext cx="3773162" cy="3638951"/>
          </a:xfrm>
          <a:prstGeom prst="rect">
            <a:avLst/>
          </a:prstGeom>
        </p:spPr>
      </p:pic>
      <p:sp>
        <p:nvSpPr>
          <p:cNvPr id="26" name="TextBox 25">
            <a:extLst>
              <a:ext uri="{FF2B5EF4-FFF2-40B4-BE49-F238E27FC236}">
                <a16:creationId xmlns:a16="http://schemas.microsoft.com/office/drawing/2014/main" id="{26DFE339-679F-F6C5-CB65-65E559DC8E25}"/>
              </a:ext>
            </a:extLst>
          </p:cNvPr>
          <p:cNvSpPr txBox="1"/>
          <p:nvPr/>
        </p:nvSpPr>
        <p:spPr>
          <a:xfrm>
            <a:off x="5335448" y="2948313"/>
            <a:ext cx="2746126" cy="1908215"/>
          </a:xfrm>
          <a:prstGeom prst="rect">
            <a:avLst/>
          </a:prstGeom>
          <a:noFill/>
        </p:spPr>
        <p:txBody>
          <a:bodyPr wrap="square" lIns="91440" tIns="45720" rIns="91440" bIns="45720" anchor="t">
            <a:spAutoFit/>
          </a:bodyPr>
          <a:lstStyle/>
          <a:p>
            <a:pPr marL="0" indent="0" algn="ctr">
              <a:lnSpc>
                <a:spcPct val="100000"/>
              </a:lnSpc>
              <a:spcBef>
                <a:spcPts val="0"/>
              </a:spcBef>
              <a:spcAft>
                <a:spcPts val="600"/>
              </a:spcAft>
              <a:buFont typeface="Arial" panose="020B0604020202020204" pitchFamily="34" charset="0"/>
              <a:buNone/>
            </a:pPr>
            <a:r>
              <a:rPr lang="en-US" b="1">
                <a:solidFill>
                  <a:schemeClr val="bg1"/>
                </a:solidFill>
                <a:ea typeface="+mn-lt"/>
                <a:cs typeface="+mn-lt"/>
                <a:sym typeface="Calibri"/>
              </a:rPr>
              <a:t>LOW DAILY DOSE</a:t>
            </a:r>
          </a:p>
          <a:p>
            <a:pPr marL="0" indent="0">
              <a:lnSpc>
                <a:spcPct val="100000"/>
              </a:lnSpc>
              <a:spcBef>
                <a:spcPts val="0"/>
              </a:spcBef>
              <a:spcAft>
                <a:spcPts val="600"/>
              </a:spcAft>
              <a:buFont typeface="Arial" panose="020B0604020202020204" pitchFamily="34" charset="0"/>
              <a:buNone/>
            </a:pPr>
            <a:endParaRPr lang="en-US" b="1">
              <a:solidFill>
                <a:schemeClr val="bg1"/>
              </a:solidFill>
              <a:ea typeface="+mn-lt"/>
              <a:cs typeface="+mn-lt"/>
              <a:sym typeface="Calibri"/>
            </a:endParaRPr>
          </a:p>
          <a:p>
            <a:pPr marL="285750" indent="-285750">
              <a:buFont typeface="Arial" panose="020B0604020202020204" pitchFamily="34" charset="0"/>
              <a:buChar char="•"/>
            </a:pPr>
            <a:r>
              <a:rPr lang="en-US">
                <a:solidFill>
                  <a:schemeClr val="bg1"/>
                </a:solidFill>
                <a:latin typeface="Arial"/>
                <a:cs typeface="Arial"/>
              </a:rPr>
              <a:t>1 Billion CFU (10mg) per 25 </a:t>
            </a:r>
            <a:r>
              <a:rPr lang="en-US" err="1">
                <a:solidFill>
                  <a:schemeClr val="bg1"/>
                </a:solidFill>
                <a:latin typeface="Arial"/>
                <a:cs typeface="Arial"/>
              </a:rPr>
              <a:t>lbs</a:t>
            </a:r>
            <a:r>
              <a:rPr lang="en-US">
                <a:solidFill>
                  <a:schemeClr val="bg1"/>
                </a:solidFill>
                <a:latin typeface="Arial"/>
                <a:cs typeface="Arial"/>
              </a:rPr>
              <a:t> body weight </a:t>
            </a:r>
            <a:endParaRPr lang="en-US" sz="1800">
              <a:solidFill>
                <a:schemeClr val="bg1"/>
              </a:solidFill>
              <a:latin typeface="Arial" panose="020B0604020202020204" pitchFamily="34" charset="0"/>
              <a:cs typeface="Arial" panose="020B0604020202020204" pitchFamily="34" charset="0"/>
            </a:endParaRPr>
          </a:p>
          <a:p>
            <a:endParaRPr lang="en-US" sz="1800">
              <a:solidFill>
                <a:schemeClr val="bg1"/>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0873A86F-400D-081B-45BD-76D4126712BE}"/>
              </a:ext>
            </a:extLst>
          </p:cNvPr>
          <p:cNvSpPr txBox="1">
            <a:spLocks/>
          </p:cNvSpPr>
          <p:nvPr/>
        </p:nvSpPr>
        <p:spPr>
          <a:xfrm>
            <a:off x="3646599" y="1366198"/>
            <a:ext cx="56393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400">
                <a:latin typeface="Arial"/>
                <a:cs typeface="Arial"/>
              </a:rPr>
              <a:t>GABA Pet, LP815</a:t>
            </a:r>
          </a:p>
        </p:txBody>
      </p:sp>
      <p:pic>
        <p:nvPicPr>
          <p:cNvPr id="41" name="Picture 40" descr="A square blue and black background&#10;&#10;Description automatically generated">
            <a:extLst>
              <a:ext uri="{FF2B5EF4-FFF2-40B4-BE49-F238E27FC236}">
                <a16:creationId xmlns:a16="http://schemas.microsoft.com/office/drawing/2014/main" id="{1036947F-027E-8F60-D42C-FFD2ACC2EAE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300000"/>
                    </a14:imgEffect>
                    <a14:imgEffect>
                      <a14:brightnessContrast contrast="-20000"/>
                    </a14:imgEffect>
                  </a14:imgLayer>
                </a14:imgProps>
              </a:ext>
            </a:extLst>
          </a:blip>
          <a:stretch>
            <a:fillRect/>
          </a:stretch>
        </p:blipFill>
        <p:spPr>
          <a:xfrm>
            <a:off x="8224486" y="2364608"/>
            <a:ext cx="3839230" cy="3644595"/>
          </a:xfrm>
          <a:prstGeom prst="rect">
            <a:avLst/>
          </a:prstGeom>
        </p:spPr>
      </p:pic>
      <p:sp>
        <p:nvSpPr>
          <p:cNvPr id="29" name="TextBox 28">
            <a:extLst>
              <a:ext uri="{FF2B5EF4-FFF2-40B4-BE49-F238E27FC236}">
                <a16:creationId xmlns:a16="http://schemas.microsoft.com/office/drawing/2014/main" id="{E6AA534C-38ED-96BF-4C90-6E1A7B948F23}"/>
              </a:ext>
            </a:extLst>
          </p:cNvPr>
          <p:cNvSpPr txBox="1"/>
          <p:nvPr/>
        </p:nvSpPr>
        <p:spPr>
          <a:xfrm>
            <a:off x="8596802" y="2916337"/>
            <a:ext cx="3079354" cy="2585323"/>
          </a:xfrm>
          <a:prstGeom prst="rect">
            <a:avLst/>
          </a:prstGeom>
          <a:noFill/>
        </p:spPr>
        <p:txBody>
          <a:bodyPr wrap="square" lIns="91440" tIns="45720" rIns="91440" bIns="45720" anchor="t">
            <a:spAutoFit/>
          </a:bodyPr>
          <a:lstStyle/>
          <a:p>
            <a:pPr algn="ctr"/>
            <a:r>
              <a:rPr lang="en-US" b="1">
                <a:solidFill>
                  <a:schemeClr val="bg1"/>
                </a:solidFill>
                <a:latin typeface="+mj-lt"/>
              </a:rPr>
              <a:t>APPLICATIONS</a:t>
            </a:r>
          </a:p>
          <a:p>
            <a:endParaRPr lang="en-US" b="1">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Food topping powders</a:t>
            </a:r>
            <a:endParaRPr lang="en-US">
              <a:solidFill>
                <a:schemeClr val="bg1"/>
              </a:solidFill>
              <a:latin typeface="+mj-lt"/>
              <a:cs typeface="Arial"/>
            </a:endParaRPr>
          </a:p>
          <a:p>
            <a:pPr marL="285750" indent="-285750">
              <a:buFont typeface="Arial" panose="020B0604020202020204" pitchFamily="34" charset="0"/>
              <a:buChar char="•"/>
            </a:pPr>
            <a:endParaRPr lang="en-US">
              <a:solidFill>
                <a:schemeClr val="bg1"/>
              </a:solidFill>
              <a:latin typeface="+mj-lt"/>
              <a:cs typeface="Arial"/>
            </a:endParaRPr>
          </a:p>
          <a:p>
            <a:pPr marL="285750" indent="-285750">
              <a:buFont typeface="Arial" panose="020B0604020202020204" pitchFamily="34" charset="0"/>
              <a:buChar char="•"/>
            </a:pPr>
            <a:r>
              <a:rPr lang="en-US">
                <a:solidFill>
                  <a:schemeClr val="bg1"/>
                </a:solidFill>
                <a:latin typeface="+mj-lt"/>
                <a:cs typeface="Arial"/>
              </a:rPr>
              <a:t>Hard chews</a:t>
            </a:r>
          </a:p>
          <a:p>
            <a:pPr marL="285750" indent="-285750">
              <a:buFont typeface="Arial" panose="020B0604020202020204" pitchFamily="34" charset="0"/>
              <a:buChar char="•"/>
            </a:pPr>
            <a:endParaRPr lang="en-US">
              <a:solidFill>
                <a:schemeClr val="bg1"/>
              </a:solidFill>
              <a:latin typeface="+mj-lt"/>
              <a:cs typeface="Arial"/>
            </a:endParaRPr>
          </a:p>
          <a:p>
            <a:pPr marL="285750" indent="-285750">
              <a:buFont typeface="Arial" panose="020B0604020202020204" pitchFamily="34" charset="0"/>
              <a:buChar char="•"/>
            </a:pPr>
            <a:r>
              <a:rPr lang="en-US">
                <a:solidFill>
                  <a:schemeClr val="bg1"/>
                </a:solidFill>
                <a:latin typeface="+mj-lt"/>
                <a:cs typeface="Arial"/>
              </a:rPr>
              <a:t>Capsules</a:t>
            </a:r>
          </a:p>
          <a:p>
            <a:endParaRPr lang="en-US">
              <a:solidFill>
                <a:schemeClr val="bg1"/>
              </a:solidFill>
              <a:latin typeface="+mj-lt"/>
            </a:endParaRPr>
          </a:p>
          <a:p>
            <a:r>
              <a:rPr lang="en-US">
                <a:solidFill>
                  <a:schemeClr val="bg1"/>
                </a:solidFill>
                <a:latin typeface="+mj-lt"/>
              </a:rPr>
              <a:t> </a:t>
            </a:r>
            <a:endParaRPr lang="en-US">
              <a:solidFill>
                <a:schemeClr val="bg1"/>
              </a:solidFill>
              <a:latin typeface="+mj-lt"/>
              <a:cs typeface="Arial"/>
            </a:endParaRPr>
          </a:p>
        </p:txBody>
      </p:sp>
      <p:grpSp>
        <p:nvGrpSpPr>
          <p:cNvPr id="10" name="Group 9">
            <a:extLst>
              <a:ext uri="{FF2B5EF4-FFF2-40B4-BE49-F238E27FC236}">
                <a16:creationId xmlns:a16="http://schemas.microsoft.com/office/drawing/2014/main" id="{457C326A-086A-7CEB-2374-9B7ABA1EFBC9}"/>
              </a:ext>
            </a:extLst>
          </p:cNvPr>
          <p:cNvGrpSpPr/>
          <p:nvPr/>
        </p:nvGrpSpPr>
        <p:grpSpPr>
          <a:xfrm>
            <a:off x="7925947" y="1571396"/>
            <a:ext cx="1148006" cy="885712"/>
            <a:chOff x="9049586" y="1524920"/>
            <a:chExt cx="1148006" cy="885712"/>
          </a:xfrm>
        </p:grpSpPr>
        <p:sp>
          <p:nvSpPr>
            <p:cNvPr id="5" name="Rectangle: Rounded Corners 4">
              <a:extLst>
                <a:ext uri="{FF2B5EF4-FFF2-40B4-BE49-F238E27FC236}">
                  <a16:creationId xmlns:a16="http://schemas.microsoft.com/office/drawing/2014/main" id="{33B34C26-633F-8CD1-B862-0DF60387C322}"/>
                </a:ext>
              </a:extLst>
            </p:cNvPr>
            <p:cNvSpPr/>
            <p:nvPr/>
          </p:nvSpPr>
          <p:spPr>
            <a:xfrm>
              <a:off x="9049586" y="1524920"/>
              <a:ext cx="1148006" cy="885712"/>
            </a:xfrm>
            <a:prstGeom prst="roundRect">
              <a:avLst>
                <a:gd name="adj" fmla="val 463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Rounded Corners 6">
              <a:extLst>
                <a:ext uri="{FF2B5EF4-FFF2-40B4-BE49-F238E27FC236}">
                  <a16:creationId xmlns:a16="http://schemas.microsoft.com/office/drawing/2014/main" id="{C9761229-546E-1BC7-A17D-083EE890494A}"/>
                </a:ext>
              </a:extLst>
            </p:cNvPr>
            <p:cNvSpPr/>
            <p:nvPr/>
          </p:nvSpPr>
          <p:spPr>
            <a:xfrm>
              <a:off x="9084549" y="1559788"/>
              <a:ext cx="1076325" cy="815975"/>
            </a:xfrm>
            <a:prstGeom prst="roundRect">
              <a:avLst>
                <a:gd name="adj" fmla="val 46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black and white sign with a butterfly and a plant&#10;&#10;AI-generated content may be incorrect.">
              <a:extLst>
                <a:ext uri="{FF2B5EF4-FFF2-40B4-BE49-F238E27FC236}">
                  <a16:creationId xmlns:a16="http://schemas.microsoft.com/office/drawing/2014/main" id="{08A81DD7-8173-42A1-51D4-946B9A04219C}"/>
                </a:ext>
              </a:extLst>
            </p:cNvPr>
            <p:cNvPicPr>
              <a:picLocks noChangeAspect="1"/>
            </p:cNvPicPr>
            <p:nvPr/>
          </p:nvPicPr>
          <p:blipFill>
            <a:blip r:embed="rId8"/>
            <a:stretch>
              <a:fillRect/>
            </a:stretch>
          </p:blipFill>
          <p:spPr>
            <a:xfrm>
              <a:off x="9114048" y="1587888"/>
              <a:ext cx="1017326" cy="759773"/>
            </a:xfrm>
            <a:prstGeom prst="rect">
              <a:avLst/>
            </a:prstGeom>
          </p:spPr>
        </p:pic>
      </p:grpSp>
      <p:pic>
        <p:nvPicPr>
          <p:cNvPr id="12" name="Picture 11" descr="A blue square with black border&#10;&#10;AI-generated content may be incorrect.">
            <a:extLst>
              <a:ext uri="{FF2B5EF4-FFF2-40B4-BE49-F238E27FC236}">
                <a16:creationId xmlns:a16="http://schemas.microsoft.com/office/drawing/2014/main" id="{C6F8A5E5-273E-A54D-384B-51FA2B6E731C}"/>
              </a:ext>
            </a:extLst>
          </p:cNvPr>
          <p:cNvPicPr>
            <a:picLocks noChangeAspect="1"/>
          </p:cNvPicPr>
          <p:nvPr/>
        </p:nvPicPr>
        <p:blipFill>
          <a:blip r:embed="rId9"/>
          <a:stretch>
            <a:fillRect/>
          </a:stretch>
        </p:blipFill>
        <p:spPr>
          <a:xfrm>
            <a:off x="1386528" y="2447399"/>
            <a:ext cx="3839230" cy="3623253"/>
          </a:xfrm>
          <a:prstGeom prst="rect">
            <a:avLst/>
          </a:prstGeom>
        </p:spPr>
      </p:pic>
      <p:sp>
        <p:nvSpPr>
          <p:cNvPr id="14" name="TextBox 13">
            <a:extLst>
              <a:ext uri="{FF2B5EF4-FFF2-40B4-BE49-F238E27FC236}">
                <a16:creationId xmlns:a16="http://schemas.microsoft.com/office/drawing/2014/main" id="{79A53434-1405-A408-1B6B-646E6E12A44D}"/>
              </a:ext>
            </a:extLst>
          </p:cNvPr>
          <p:cNvSpPr txBox="1"/>
          <p:nvPr/>
        </p:nvSpPr>
        <p:spPr>
          <a:xfrm>
            <a:off x="1761645" y="3416496"/>
            <a:ext cx="3199660" cy="1908215"/>
          </a:xfrm>
          <a:prstGeom prst="rect">
            <a:avLst/>
          </a:prstGeom>
          <a:noFill/>
        </p:spPr>
        <p:txBody>
          <a:bodyPr wrap="square" lIns="91440" tIns="45720" rIns="91440" bIns="45720" anchor="t">
            <a:spAutoFit/>
          </a:bodyPr>
          <a:lstStyle/>
          <a:p>
            <a:endParaRPr lang="en-US">
              <a:solidFill>
                <a:schemeClr val="bg1"/>
              </a:solidFill>
            </a:endParaRPr>
          </a:p>
          <a:p>
            <a:pPr marL="285750" indent="-285750">
              <a:spcAft>
                <a:spcPts val="600"/>
              </a:spcAft>
              <a:buFont typeface="Arial" panose="020B0604020202020204" pitchFamily="34" charset="0"/>
              <a:buChar char="•"/>
            </a:pPr>
            <a:r>
              <a:rPr lang="en-US">
                <a:solidFill>
                  <a:schemeClr val="bg1"/>
                </a:solidFill>
                <a:cs typeface="Arial"/>
              </a:rPr>
              <a:t>Supports decreased anxiety</a:t>
            </a:r>
          </a:p>
          <a:p>
            <a:pPr marL="285750" indent="-285750">
              <a:spcAft>
                <a:spcPts val="600"/>
              </a:spcAft>
              <a:buFont typeface="Arial" panose="020B0604020202020204" pitchFamily="34" charset="0"/>
              <a:buChar char="•"/>
            </a:pPr>
            <a:r>
              <a:rPr lang="en-US">
                <a:solidFill>
                  <a:schemeClr val="bg1"/>
                </a:solidFill>
                <a:cs typeface="Arial"/>
              </a:rPr>
              <a:t>Supports decreased aggression</a:t>
            </a:r>
          </a:p>
          <a:p>
            <a:pPr marL="285750" indent="-285750">
              <a:spcAft>
                <a:spcPts val="600"/>
              </a:spcAft>
              <a:buFont typeface="Arial" panose="020B0604020202020204" pitchFamily="34" charset="0"/>
              <a:buChar char="•"/>
            </a:pPr>
            <a:r>
              <a:rPr lang="en-US">
                <a:solidFill>
                  <a:schemeClr val="bg1"/>
                </a:solidFill>
                <a:cs typeface="Arial"/>
              </a:rPr>
              <a:t>Supports restorative sleep</a:t>
            </a:r>
          </a:p>
        </p:txBody>
      </p:sp>
      <p:sp>
        <p:nvSpPr>
          <p:cNvPr id="19" name="TextBox 18">
            <a:extLst>
              <a:ext uri="{FF2B5EF4-FFF2-40B4-BE49-F238E27FC236}">
                <a16:creationId xmlns:a16="http://schemas.microsoft.com/office/drawing/2014/main" id="{0E8C04D4-A61A-02D4-966F-4F55D35BC81B}"/>
              </a:ext>
            </a:extLst>
          </p:cNvPr>
          <p:cNvSpPr txBox="1"/>
          <p:nvPr/>
        </p:nvSpPr>
        <p:spPr>
          <a:xfrm>
            <a:off x="1821330" y="2951680"/>
            <a:ext cx="2832292" cy="369332"/>
          </a:xfrm>
          <a:prstGeom prst="rect">
            <a:avLst/>
          </a:prstGeom>
          <a:noFill/>
        </p:spPr>
        <p:txBody>
          <a:bodyPr wrap="square">
            <a:spAutoFit/>
          </a:bodyPr>
          <a:lstStyle/>
          <a:p>
            <a:pPr algn="ctr"/>
            <a:r>
              <a:rPr lang="en-US" b="1">
                <a:solidFill>
                  <a:schemeClr val="bg1"/>
                </a:solidFill>
              </a:rPr>
              <a:t>MULTI BENEFIT</a:t>
            </a:r>
          </a:p>
        </p:txBody>
      </p:sp>
    </p:spTree>
    <p:extLst>
      <p:ext uri="{BB962C8B-B14F-4D97-AF65-F5344CB8AC3E}">
        <p14:creationId xmlns:p14="http://schemas.microsoft.com/office/powerpoint/2010/main" val="3323180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6FBFD"/>
        </a:solidFill>
        <a:effectLst/>
      </p:bgPr>
    </p:bg>
    <p:spTree>
      <p:nvGrpSpPr>
        <p:cNvPr id="1" name="">
          <a:extLst>
            <a:ext uri="{FF2B5EF4-FFF2-40B4-BE49-F238E27FC236}">
              <a16:creationId xmlns:a16="http://schemas.microsoft.com/office/drawing/2014/main" id="{D3AE929F-F589-A444-941C-2C14435E6CD1}"/>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A2A19DA2-4FCA-E537-743B-4061E51505A5}"/>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076A61FB-D7C4-9C26-34EC-F3F09B4732B6}"/>
              </a:ext>
            </a:extLst>
          </p:cNvPr>
          <p:cNvPicPr>
            <a:picLocks noChangeAspect="1"/>
          </p:cNvPicPr>
          <p:nvPr/>
        </p:nvPicPr>
        <p:blipFill>
          <a:blip r:embed="rId3"/>
          <a:srcRect l="-1" t="19069" r="18715"/>
          <a:stretch/>
        </p:blipFill>
        <p:spPr>
          <a:xfrm>
            <a:off x="6911143" y="-259696"/>
            <a:ext cx="5326718" cy="5303500"/>
          </a:xfrm>
          <a:prstGeom prst="rect">
            <a:avLst/>
          </a:prstGeom>
        </p:spPr>
      </p:pic>
      <p:pic>
        <p:nvPicPr>
          <p:cNvPr id="9" name="Picture 8" descr="A close-up of a logo&#10;&#10;AI-generated content may be incorrect.">
            <a:extLst>
              <a:ext uri="{FF2B5EF4-FFF2-40B4-BE49-F238E27FC236}">
                <a16:creationId xmlns:a16="http://schemas.microsoft.com/office/drawing/2014/main" id="{0B737E1D-DE51-15BC-8F24-21E1BF53D571}"/>
              </a:ext>
            </a:extLst>
          </p:cNvPr>
          <p:cNvPicPr>
            <a:picLocks noChangeAspect="1"/>
          </p:cNvPicPr>
          <p:nvPr/>
        </p:nvPicPr>
        <p:blipFill>
          <a:blip r:embed="rId4"/>
          <a:stretch>
            <a:fillRect/>
          </a:stretch>
        </p:blipFill>
        <p:spPr>
          <a:xfrm>
            <a:off x="171710" y="3218243"/>
            <a:ext cx="6068063" cy="2983333"/>
          </a:xfrm>
          <a:prstGeom prst="rect">
            <a:avLst/>
          </a:prstGeom>
        </p:spPr>
      </p:pic>
    </p:spTree>
    <p:extLst>
      <p:ext uri="{BB962C8B-B14F-4D97-AF65-F5344CB8AC3E}">
        <p14:creationId xmlns:p14="http://schemas.microsoft.com/office/powerpoint/2010/main" val="28027117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2AADF1F-A34D-4B73-3B2D-5F8C2DEA402D}"/>
              </a:ext>
            </a:extLst>
          </p:cNvPr>
          <p:cNvGrpSpPr/>
          <p:nvPr/>
        </p:nvGrpSpPr>
        <p:grpSpPr>
          <a:xfrm>
            <a:off x="252151" y="328411"/>
            <a:ext cx="10963767" cy="6201177"/>
            <a:chOff x="-820847" y="320079"/>
            <a:chExt cx="11265408" cy="6336792"/>
          </a:xfrm>
        </p:grpSpPr>
        <p:pic>
          <p:nvPicPr>
            <p:cNvPr id="37" name="Picture 36" descr="A screenshot of a graph&#10;&#10;AI-generated content may be incorrect.">
              <a:extLst>
                <a:ext uri="{FF2B5EF4-FFF2-40B4-BE49-F238E27FC236}">
                  <a16:creationId xmlns:a16="http://schemas.microsoft.com/office/drawing/2014/main" id="{C0BE5957-54DE-8EA9-0CAE-53EE2091E85E}"/>
                </a:ext>
              </a:extLst>
            </p:cNvPr>
            <p:cNvPicPr>
              <a:picLocks noChangeAspect="1"/>
            </p:cNvPicPr>
            <p:nvPr/>
          </p:nvPicPr>
          <p:blipFill>
            <a:blip r:embed="rId2"/>
            <a:stretch>
              <a:fillRect/>
            </a:stretch>
          </p:blipFill>
          <p:spPr>
            <a:xfrm>
              <a:off x="-820847" y="320079"/>
              <a:ext cx="11265408" cy="6336792"/>
            </a:xfrm>
            <a:prstGeom prst="rect">
              <a:avLst/>
            </a:prstGeom>
          </p:spPr>
        </p:pic>
        <p:sp>
          <p:nvSpPr>
            <p:cNvPr id="10" name="TextBox 9">
              <a:extLst>
                <a:ext uri="{FF2B5EF4-FFF2-40B4-BE49-F238E27FC236}">
                  <a16:creationId xmlns:a16="http://schemas.microsoft.com/office/drawing/2014/main" id="{C4334FE1-B5B1-2D55-569C-B3882BC27F6C}"/>
                </a:ext>
              </a:extLst>
            </p:cNvPr>
            <p:cNvSpPr txBox="1"/>
            <p:nvPr/>
          </p:nvSpPr>
          <p:spPr>
            <a:xfrm>
              <a:off x="-187940" y="4755549"/>
              <a:ext cx="3094718" cy="1015663"/>
            </a:xfrm>
            <a:prstGeom prst="rect">
              <a:avLst/>
            </a:prstGeom>
            <a:noFill/>
          </p:spPr>
          <p:txBody>
            <a:bodyPr wrap="square" lIns="91440" tIns="45720" rIns="91440" bIns="45720" anchor="ctr">
              <a:spAutoFit/>
            </a:bodyPr>
            <a:lstStyle/>
            <a:p>
              <a:pPr algn="ctr">
                <a:lnSpc>
                  <a:spcPts val="2380"/>
                </a:lnSpc>
              </a:pPr>
              <a:r>
                <a:rPr lang="en-US" sz="1900"/>
                <a:t>of women struggle with </a:t>
              </a:r>
              <a:r>
                <a:rPr lang="en-US" sz="1900" b="1"/>
                <a:t>mental health </a:t>
              </a:r>
              <a:r>
                <a:rPr lang="en-US" sz="1900"/>
                <a:t>related symptoms</a:t>
              </a:r>
              <a:endParaRPr lang="en-US" sz="1900">
                <a:cs typeface="Arial"/>
              </a:endParaRPr>
            </a:p>
          </p:txBody>
        </p:sp>
        <p:sp>
          <p:nvSpPr>
            <p:cNvPr id="11" name="TextBox 10">
              <a:extLst>
                <a:ext uri="{FF2B5EF4-FFF2-40B4-BE49-F238E27FC236}">
                  <a16:creationId xmlns:a16="http://schemas.microsoft.com/office/drawing/2014/main" id="{B58DB06D-A331-D8E6-5959-FFCBE2358271}"/>
                </a:ext>
              </a:extLst>
            </p:cNvPr>
            <p:cNvSpPr txBox="1"/>
            <p:nvPr/>
          </p:nvSpPr>
          <p:spPr>
            <a:xfrm>
              <a:off x="3368555" y="4894131"/>
              <a:ext cx="2886604" cy="707886"/>
            </a:xfrm>
            <a:prstGeom prst="rect">
              <a:avLst/>
            </a:prstGeom>
            <a:noFill/>
          </p:spPr>
          <p:txBody>
            <a:bodyPr wrap="square" lIns="91440" tIns="45720" rIns="91440" bIns="45720" anchor="ctr">
              <a:spAutoFit/>
            </a:bodyPr>
            <a:lstStyle/>
            <a:p>
              <a:pPr algn="ctr">
                <a:lnSpc>
                  <a:spcPts val="2380"/>
                </a:lnSpc>
              </a:pPr>
              <a:r>
                <a:rPr lang="en-US" sz="2000"/>
                <a:t>of women struggle</a:t>
              </a:r>
              <a:endParaRPr lang="en-US" sz="2000" b="1">
                <a:cs typeface="Arial" panose="020B0604020202020204"/>
              </a:endParaRPr>
            </a:p>
            <a:p>
              <a:pPr algn="ctr">
                <a:lnSpc>
                  <a:spcPts val="2380"/>
                </a:lnSpc>
              </a:pPr>
              <a:r>
                <a:rPr lang="en-US" sz="2000"/>
                <a:t>with </a:t>
              </a:r>
              <a:r>
                <a:rPr lang="en-US" sz="2000" b="1"/>
                <a:t>stress</a:t>
              </a:r>
              <a:endParaRPr lang="en-US" sz="2000" b="1">
                <a:cs typeface="Arial"/>
              </a:endParaRPr>
            </a:p>
          </p:txBody>
        </p:sp>
        <p:sp>
          <p:nvSpPr>
            <p:cNvPr id="12" name="TextBox 11">
              <a:extLst>
                <a:ext uri="{FF2B5EF4-FFF2-40B4-BE49-F238E27FC236}">
                  <a16:creationId xmlns:a16="http://schemas.microsoft.com/office/drawing/2014/main" id="{035FCF9E-87F9-3C1A-A669-C585BB9F67C7}"/>
                </a:ext>
              </a:extLst>
            </p:cNvPr>
            <p:cNvSpPr txBox="1"/>
            <p:nvPr/>
          </p:nvSpPr>
          <p:spPr>
            <a:xfrm>
              <a:off x="6279493" y="4873765"/>
              <a:ext cx="4140734" cy="707886"/>
            </a:xfrm>
            <a:prstGeom prst="rect">
              <a:avLst/>
            </a:prstGeom>
            <a:noFill/>
          </p:spPr>
          <p:txBody>
            <a:bodyPr wrap="square" lIns="91440" tIns="45720" rIns="91440" bIns="45720" anchor="t">
              <a:spAutoFit/>
            </a:bodyPr>
            <a:lstStyle/>
            <a:p>
              <a:pPr algn="ctr">
                <a:lnSpc>
                  <a:spcPts val="2380"/>
                </a:lnSpc>
              </a:pPr>
              <a:r>
                <a:rPr lang="en-US" sz="2000"/>
                <a:t>of women suffer with </a:t>
              </a:r>
              <a:r>
                <a:rPr lang="en-US" sz="2000" b="1"/>
                <a:t>sleeplessness/insomnia</a:t>
              </a:r>
              <a:endParaRPr lang="en-US" sz="2000" b="1">
                <a:cs typeface="Arial"/>
              </a:endParaRPr>
            </a:p>
          </p:txBody>
        </p:sp>
      </p:gr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6ABC3ABF-040A-F7E9-1EA6-47493A590DE3}"/>
                  </a:ext>
                </a:extLst>
              </p14:cNvPr>
              <p14:cNvContentPartPr/>
              <p14:nvPr/>
            </p14:nvContentPartPr>
            <p14:xfrm>
              <a:off x="1656840" y="225227"/>
              <a:ext cx="360" cy="360"/>
            </p14:xfrm>
          </p:contentPart>
        </mc:Choice>
        <mc:Fallback xmlns="">
          <p:pic>
            <p:nvPicPr>
              <p:cNvPr id="16" name="Ink 15">
                <a:extLst>
                  <a:ext uri="{FF2B5EF4-FFF2-40B4-BE49-F238E27FC236}">
                    <a16:creationId xmlns:a16="http://schemas.microsoft.com/office/drawing/2014/main" id="{6ABC3ABF-040A-F7E9-1EA6-47493A590DE3}"/>
                  </a:ext>
                </a:extLst>
              </p:cNvPr>
              <p:cNvPicPr/>
              <p:nvPr/>
            </p:nvPicPr>
            <p:blipFill>
              <a:blip r:embed="rId4"/>
              <a:stretch>
                <a:fillRect/>
              </a:stretch>
            </p:blipFill>
            <p:spPr>
              <a:xfrm>
                <a:off x="1650720" y="219107"/>
                <a:ext cx="12600" cy="12600"/>
              </a:xfrm>
              <a:prstGeom prst="rect">
                <a:avLst/>
              </a:prstGeom>
            </p:spPr>
          </p:pic>
        </mc:Fallback>
      </mc:AlternateContent>
      <p:sp>
        <p:nvSpPr>
          <p:cNvPr id="35" name="Title 9">
            <a:extLst>
              <a:ext uri="{FF2B5EF4-FFF2-40B4-BE49-F238E27FC236}">
                <a16:creationId xmlns:a16="http://schemas.microsoft.com/office/drawing/2014/main" id="{A0D9BE2B-9F3D-C9DB-C173-A54D17BA2FF6}"/>
              </a:ext>
            </a:extLst>
          </p:cNvPr>
          <p:cNvSpPr txBox="1">
            <a:spLocks/>
          </p:cNvSpPr>
          <p:nvPr/>
        </p:nvSpPr>
        <p:spPr>
          <a:xfrm>
            <a:off x="417704" y="542533"/>
            <a:ext cx="11522145" cy="1662870"/>
          </a:xfrm>
          <a:prstGeom prst="rect">
            <a:avLst/>
          </a:prstGeom>
        </p:spPr>
        <p:txBody>
          <a:bodyPr>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600"/>
              <a:t>Mental health is a significant struggle for women</a:t>
            </a:r>
            <a:endParaRPr lang="en-US" sz="3600" b="1"/>
          </a:p>
        </p:txBody>
      </p:sp>
      <p:sp>
        <p:nvSpPr>
          <p:cNvPr id="40" name="TextBox 39">
            <a:extLst>
              <a:ext uri="{FF2B5EF4-FFF2-40B4-BE49-F238E27FC236}">
                <a16:creationId xmlns:a16="http://schemas.microsoft.com/office/drawing/2014/main" id="{A39793DE-68C3-1ACF-4E0E-5FC47434DB82}"/>
              </a:ext>
            </a:extLst>
          </p:cNvPr>
          <p:cNvSpPr txBox="1"/>
          <p:nvPr/>
        </p:nvSpPr>
        <p:spPr>
          <a:xfrm>
            <a:off x="252151" y="6505363"/>
            <a:ext cx="8716789" cy="215444"/>
          </a:xfrm>
          <a:prstGeom prst="rect">
            <a:avLst/>
          </a:prstGeom>
          <a:noFill/>
        </p:spPr>
        <p:txBody>
          <a:bodyPr wrap="square">
            <a:spAutoFit/>
          </a:bodyPr>
          <a:lstStyle/>
          <a:p>
            <a:r>
              <a:rPr lang="en-US" sz="800"/>
              <a:t>Source: Verb Biotics Consumer Health Survey, July 2024, N=2,018</a:t>
            </a:r>
          </a:p>
        </p:txBody>
      </p:sp>
      <p:sp>
        <p:nvSpPr>
          <p:cNvPr id="3" name="Slide Number Placeholder 2">
            <a:extLst>
              <a:ext uri="{FF2B5EF4-FFF2-40B4-BE49-F238E27FC236}">
                <a16:creationId xmlns:a16="http://schemas.microsoft.com/office/drawing/2014/main" id="{78CA3763-E578-DFA9-E20E-F95EE19AD58D}"/>
              </a:ext>
            </a:extLst>
          </p:cNvPr>
          <p:cNvSpPr txBox="1">
            <a:spLocks/>
          </p:cNvSpPr>
          <p:nvPr/>
        </p:nvSpPr>
        <p:spPr>
          <a:xfrm>
            <a:off x="10615521" y="6355682"/>
            <a:ext cx="742122" cy="365125"/>
          </a:xfrm>
          <a:prstGeom prst="rect">
            <a:avLst/>
          </a:prstGeom>
        </p:spPr>
        <p:txBody>
          <a:bodyPr/>
          <a:lstStyle>
            <a:defPPr>
              <a:defRPr lang="en-US"/>
            </a:defPPr>
            <a:lvl1pPr marL="0" algn="l"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BDBF9DCE-55C5-154E-AC34-7A0AB594817D}" type="slidenum">
              <a:rPr lang="en-US" smtClean="0"/>
              <a:pPr/>
              <a:t>74</a:t>
            </a:fld>
            <a:endParaRPr lang="en-US"/>
          </a:p>
        </p:txBody>
      </p:sp>
    </p:spTree>
    <p:extLst>
      <p:ext uri="{BB962C8B-B14F-4D97-AF65-F5344CB8AC3E}">
        <p14:creationId xmlns:p14="http://schemas.microsoft.com/office/powerpoint/2010/main" val="33985419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05BE9C6-E6BF-31D1-FD23-4A9B8FD0A1FE}"/>
              </a:ext>
            </a:extLst>
          </p:cNvPr>
          <p:cNvCxnSpPr>
            <a:cxnSpLocks/>
          </p:cNvCxnSpPr>
          <p:nvPr/>
        </p:nvCxnSpPr>
        <p:spPr>
          <a:xfrm>
            <a:off x="265508" y="1706281"/>
            <a:ext cx="34522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diagram of a pregnant person walking&#10;&#10;AI-generated content may be incorrect.">
            <a:extLst>
              <a:ext uri="{FF2B5EF4-FFF2-40B4-BE49-F238E27FC236}">
                <a16:creationId xmlns:a16="http://schemas.microsoft.com/office/drawing/2014/main" id="{9D7A9C28-14B1-E4B4-C427-94A86D7DB2DB}"/>
              </a:ext>
            </a:extLst>
          </p:cNvPr>
          <p:cNvPicPr>
            <a:picLocks noChangeAspect="1"/>
          </p:cNvPicPr>
          <p:nvPr/>
        </p:nvPicPr>
        <p:blipFill>
          <a:blip r:embed="rId2"/>
          <a:srcRect t="3338" r="1463" b="139"/>
          <a:stretch>
            <a:fillRect/>
          </a:stretch>
        </p:blipFill>
        <p:spPr>
          <a:xfrm>
            <a:off x="4260704" y="1113417"/>
            <a:ext cx="7655463" cy="4634721"/>
          </a:xfrm>
          <a:prstGeom prst="rect">
            <a:avLst/>
          </a:prstGeom>
        </p:spPr>
      </p:pic>
      <p:sp>
        <p:nvSpPr>
          <p:cNvPr id="13" name="TextBox 12">
            <a:extLst>
              <a:ext uri="{FF2B5EF4-FFF2-40B4-BE49-F238E27FC236}">
                <a16:creationId xmlns:a16="http://schemas.microsoft.com/office/drawing/2014/main" id="{E4AF48AB-5EAE-B5BE-FAF8-9E6C099E2EB4}"/>
              </a:ext>
            </a:extLst>
          </p:cNvPr>
          <p:cNvSpPr txBox="1"/>
          <p:nvPr/>
        </p:nvSpPr>
        <p:spPr>
          <a:xfrm>
            <a:off x="265508" y="1843950"/>
            <a:ext cx="3452250" cy="3170099"/>
          </a:xfrm>
          <a:prstGeom prst="rect">
            <a:avLst/>
          </a:prstGeom>
          <a:noFill/>
        </p:spPr>
        <p:txBody>
          <a:bodyPr wrap="square">
            <a:spAutoFit/>
          </a:bodyPr>
          <a:lstStyle/>
          <a:p>
            <a:r>
              <a:rPr lang="en-US" sz="2500">
                <a:solidFill>
                  <a:schemeClr val="bg1"/>
                </a:solidFill>
              </a:rPr>
              <a:t>GABA levels fluctuate with women's hormones. Supporting GABA during hormonal shifts helps maintain balance—promoting better mood, stress response, and sleep.</a:t>
            </a:r>
          </a:p>
        </p:txBody>
      </p:sp>
      <p:cxnSp>
        <p:nvCxnSpPr>
          <p:cNvPr id="21" name="Straight Connector 20">
            <a:extLst>
              <a:ext uri="{FF2B5EF4-FFF2-40B4-BE49-F238E27FC236}">
                <a16:creationId xmlns:a16="http://schemas.microsoft.com/office/drawing/2014/main" id="{E3DDB3B7-F46B-3EF9-4EB6-BD4883B41587}"/>
              </a:ext>
            </a:extLst>
          </p:cNvPr>
          <p:cNvCxnSpPr>
            <a:cxnSpLocks/>
          </p:cNvCxnSpPr>
          <p:nvPr/>
        </p:nvCxnSpPr>
        <p:spPr>
          <a:xfrm>
            <a:off x="265508" y="5143302"/>
            <a:ext cx="34522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2">
            <a:extLst>
              <a:ext uri="{FF2B5EF4-FFF2-40B4-BE49-F238E27FC236}">
                <a16:creationId xmlns:a16="http://schemas.microsoft.com/office/drawing/2014/main" id="{A38B8814-217D-89F0-E55D-1413733E5979}"/>
              </a:ext>
            </a:extLst>
          </p:cNvPr>
          <p:cNvSpPr>
            <a:spLocks noGrp="1"/>
          </p:cNvSpPr>
          <p:nvPr>
            <p:ph type="sldNum" sz="quarter" idx="14"/>
          </p:nvPr>
        </p:nvSpPr>
        <p:spPr>
          <a:xfrm>
            <a:off x="10611678" y="6346663"/>
            <a:ext cx="742122" cy="365125"/>
          </a:xfrm>
        </p:spPr>
        <p:txBody>
          <a:bodyPr/>
          <a:lstStyle/>
          <a:p>
            <a:r>
              <a:rPr lang="en-US"/>
              <a:t>PAGE </a:t>
            </a:r>
            <a:fld id="{BDBF9DCE-55C5-154E-AC34-7A0AB594817D}" type="slidenum">
              <a:rPr lang="en-US" smtClean="0"/>
              <a:pPr/>
              <a:t>75</a:t>
            </a:fld>
            <a:endParaRPr lang="en-US"/>
          </a:p>
        </p:txBody>
      </p:sp>
    </p:spTree>
    <p:extLst>
      <p:ext uri="{BB962C8B-B14F-4D97-AF65-F5344CB8AC3E}">
        <p14:creationId xmlns:p14="http://schemas.microsoft.com/office/powerpoint/2010/main" val="22180347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AA014-37C2-F07F-F6FB-064D4AF40F8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62426E-F7BC-CDDD-5B7A-2BAF6D520794}"/>
              </a:ext>
            </a:extLst>
          </p:cNvPr>
          <p:cNvSpPr>
            <a:spLocks noGrp="1"/>
          </p:cNvSpPr>
          <p:nvPr>
            <p:ph type="sldNum" sz="quarter" idx="14"/>
          </p:nvPr>
        </p:nvSpPr>
        <p:spPr/>
        <p:txBody>
          <a:bodyPr/>
          <a:lstStyle/>
          <a:p>
            <a:r>
              <a:rPr lang="en-US"/>
              <a:t>PAGE </a:t>
            </a:r>
            <a:fld id="{BDBF9DCE-55C5-154E-AC34-7A0AB594817D}" type="slidenum">
              <a:rPr lang="en-US" smtClean="0"/>
              <a:pPr/>
              <a:t>76</a:t>
            </a:fld>
            <a:endParaRPr lang="en-US"/>
          </a:p>
        </p:txBody>
      </p:sp>
      <p:pic>
        <p:nvPicPr>
          <p:cNvPr id="4" name="Picture 3" descr="A screenshot of a screen&#10;&#10;AI-generated content may be incorrect.">
            <a:extLst>
              <a:ext uri="{FF2B5EF4-FFF2-40B4-BE49-F238E27FC236}">
                <a16:creationId xmlns:a16="http://schemas.microsoft.com/office/drawing/2014/main" id="{437D5692-2117-8B8C-8000-89A066E9FC17}"/>
              </a:ext>
            </a:extLst>
          </p:cNvPr>
          <p:cNvPicPr>
            <a:picLocks noChangeAspect="1"/>
          </p:cNvPicPr>
          <p:nvPr/>
        </p:nvPicPr>
        <p:blipFill>
          <a:blip r:embed="rId3"/>
          <a:srcRect t="54685" r="1988" b="-260"/>
          <a:stretch>
            <a:fillRect/>
          </a:stretch>
        </p:blipFill>
        <p:spPr>
          <a:xfrm>
            <a:off x="4666307" y="3297086"/>
            <a:ext cx="6062145" cy="2818793"/>
          </a:xfrm>
          <a:prstGeom prst="rect">
            <a:avLst/>
          </a:prstGeom>
        </p:spPr>
      </p:pic>
      <p:sp>
        <p:nvSpPr>
          <p:cNvPr id="9" name="TextBox 8">
            <a:extLst>
              <a:ext uri="{FF2B5EF4-FFF2-40B4-BE49-F238E27FC236}">
                <a16:creationId xmlns:a16="http://schemas.microsoft.com/office/drawing/2014/main" id="{FCE56C5C-7200-9A4D-4A27-B779C45D18C9}"/>
              </a:ext>
            </a:extLst>
          </p:cNvPr>
          <p:cNvSpPr txBox="1"/>
          <p:nvPr/>
        </p:nvSpPr>
        <p:spPr>
          <a:xfrm>
            <a:off x="173848" y="2650025"/>
            <a:ext cx="3756548" cy="1877437"/>
          </a:xfrm>
          <a:prstGeom prst="rect">
            <a:avLst/>
          </a:prstGeom>
          <a:noFill/>
        </p:spPr>
        <p:txBody>
          <a:bodyPr wrap="square" lIns="91440" tIns="45720" rIns="91440" bIns="45720" anchor="t">
            <a:spAutoFit/>
          </a:bodyPr>
          <a:lstStyle/>
          <a:p>
            <a:pPr marL="342900" indent="-342900">
              <a:buClr>
                <a:schemeClr val="bg1"/>
              </a:buClr>
              <a:buFont typeface="Arial" panose="020B0604020202020204" pitchFamily="34" charset="0"/>
              <a:buChar char="•"/>
            </a:pPr>
            <a:r>
              <a:rPr lang="en-US" sz="2800" b="1">
                <a:solidFill>
                  <a:schemeClr val="bg1"/>
                </a:solidFill>
              </a:rPr>
              <a:t>66.7% </a:t>
            </a:r>
            <a:r>
              <a:rPr lang="en-US" sz="2200">
                <a:solidFill>
                  <a:schemeClr val="bg1"/>
                </a:solidFill>
              </a:rPr>
              <a:t>of women taking LP815 significantly reduced (5+ points) GAD-7 stress scores vs. 27.8% on the placebo</a:t>
            </a:r>
          </a:p>
        </p:txBody>
      </p:sp>
      <p:pic>
        <p:nvPicPr>
          <p:cNvPr id="5" name="Picture 4" descr="A screenshot of a screen&#10;&#10;AI-generated content may be incorrect.">
            <a:extLst>
              <a:ext uri="{FF2B5EF4-FFF2-40B4-BE49-F238E27FC236}">
                <a16:creationId xmlns:a16="http://schemas.microsoft.com/office/drawing/2014/main" id="{4EB7FA05-DDC8-0A25-F06D-C314846989D7}"/>
              </a:ext>
            </a:extLst>
          </p:cNvPr>
          <p:cNvPicPr>
            <a:picLocks noChangeAspect="1"/>
          </p:cNvPicPr>
          <p:nvPr/>
        </p:nvPicPr>
        <p:blipFill>
          <a:blip r:embed="rId3">
            <a:alphaModFix/>
          </a:blip>
          <a:srcRect l="-234" t="5664" r="2194" b="51584"/>
          <a:stretch>
            <a:fillRect/>
          </a:stretch>
        </p:blipFill>
        <p:spPr>
          <a:xfrm>
            <a:off x="4666307" y="443783"/>
            <a:ext cx="6016173" cy="2820864"/>
          </a:xfrm>
          <a:prstGeom prst="rect">
            <a:avLst/>
          </a:prstGeom>
        </p:spPr>
      </p:pic>
      <p:sp>
        <p:nvSpPr>
          <p:cNvPr id="8" name="TextBox 7">
            <a:extLst>
              <a:ext uri="{FF2B5EF4-FFF2-40B4-BE49-F238E27FC236}">
                <a16:creationId xmlns:a16="http://schemas.microsoft.com/office/drawing/2014/main" id="{C15A7528-4C57-9245-74DA-B46D5D09593A}"/>
              </a:ext>
            </a:extLst>
          </p:cNvPr>
          <p:cNvSpPr txBox="1"/>
          <p:nvPr/>
        </p:nvSpPr>
        <p:spPr>
          <a:xfrm>
            <a:off x="177304" y="4654243"/>
            <a:ext cx="3756548" cy="1446550"/>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200">
                <a:solidFill>
                  <a:schemeClr val="bg1"/>
                </a:solidFill>
              </a:rPr>
              <a:t>Women taking LP815 saw a </a:t>
            </a:r>
            <a:r>
              <a:rPr lang="en-US" sz="2200" b="1">
                <a:solidFill>
                  <a:schemeClr val="bg1"/>
                </a:solidFill>
              </a:rPr>
              <a:t>52.7%</a:t>
            </a:r>
            <a:r>
              <a:rPr lang="en-US" sz="2200">
                <a:solidFill>
                  <a:schemeClr val="bg1"/>
                </a:solidFill>
              </a:rPr>
              <a:t> drop in GAD-7 scores from baseline to week 6</a:t>
            </a:r>
          </a:p>
        </p:txBody>
      </p:sp>
      <p:sp>
        <p:nvSpPr>
          <p:cNvPr id="12" name="Title 11">
            <a:extLst>
              <a:ext uri="{FF2B5EF4-FFF2-40B4-BE49-F238E27FC236}">
                <a16:creationId xmlns:a16="http://schemas.microsoft.com/office/drawing/2014/main" id="{20A0ED60-8E4A-C861-0B3C-62CD04DBA41C}"/>
              </a:ext>
            </a:extLst>
          </p:cNvPr>
          <p:cNvSpPr>
            <a:spLocks noGrp="1"/>
          </p:cNvSpPr>
          <p:nvPr>
            <p:ph type="title"/>
          </p:nvPr>
        </p:nvSpPr>
        <p:spPr>
          <a:xfrm>
            <a:off x="259192" y="1324462"/>
            <a:ext cx="3671204" cy="1325563"/>
          </a:xfrm>
        </p:spPr>
        <p:txBody>
          <a:bodyPr>
            <a:normAutofit/>
          </a:bodyPr>
          <a:lstStyle/>
          <a:p>
            <a:r>
              <a:rPr lang="en-US" sz="2800">
                <a:solidFill>
                  <a:schemeClr val="bg1"/>
                </a:solidFill>
              </a:rPr>
              <a:t>LP815 significantly reduces stress</a:t>
            </a:r>
          </a:p>
        </p:txBody>
      </p:sp>
      <p:cxnSp>
        <p:nvCxnSpPr>
          <p:cNvPr id="13" name="Straight Connector 12">
            <a:extLst>
              <a:ext uri="{FF2B5EF4-FFF2-40B4-BE49-F238E27FC236}">
                <a16:creationId xmlns:a16="http://schemas.microsoft.com/office/drawing/2014/main" id="{1F241066-C0DB-C0FE-A3F9-467F5F2B76C1}"/>
              </a:ext>
            </a:extLst>
          </p:cNvPr>
          <p:cNvCxnSpPr>
            <a:cxnSpLocks/>
          </p:cNvCxnSpPr>
          <p:nvPr/>
        </p:nvCxnSpPr>
        <p:spPr>
          <a:xfrm>
            <a:off x="249665" y="6303958"/>
            <a:ext cx="36712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FA57D6-05AB-E145-30C7-5008F56CC664}"/>
              </a:ext>
            </a:extLst>
          </p:cNvPr>
          <p:cNvCxnSpPr>
            <a:cxnSpLocks/>
          </p:cNvCxnSpPr>
          <p:nvPr/>
        </p:nvCxnSpPr>
        <p:spPr>
          <a:xfrm>
            <a:off x="259192" y="2489382"/>
            <a:ext cx="3569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F500B9E-2C78-8A11-2E19-CD04B62D6ACC}"/>
              </a:ext>
            </a:extLst>
          </p:cNvPr>
          <p:cNvSpPr txBox="1"/>
          <p:nvPr/>
        </p:nvSpPr>
        <p:spPr>
          <a:xfrm rot="16200000">
            <a:off x="10143771" y="592168"/>
            <a:ext cx="1276448" cy="338554"/>
          </a:xfrm>
          <a:prstGeom prst="rect">
            <a:avLst/>
          </a:prstGeom>
          <a:noFill/>
        </p:spPr>
        <p:txBody>
          <a:bodyPr wrap="square" rtlCol="0">
            <a:spAutoFit/>
          </a:bodyPr>
          <a:lstStyle/>
          <a:p>
            <a:r>
              <a:rPr lang="en-US" sz="1600" b="1">
                <a:solidFill>
                  <a:srgbClr val="FAB3A3"/>
                </a:solidFill>
              </a:rPr>
              <a:t>Placebo</a:t>
            </a:r>
          </a:p>
        </p:txBody>
      </p:sp>
      <p:sp>
        <p:nvSpPr>
          <p:cNvPr id="16" name="TextBox 15">
            <a:extLst>
              <a:ext uri="{FF2B5EF4-FFF2-40B4-BE49-F238E27FC236}">
                <a16:creationId xmlns:a16="http://schemas.microsoft.com/office/drawing/2014/main" id="{B9C905FB-DC68-39B1-CFFA-EF22C4852545}"/>
              </a:ext>
            </a:extLst>
          </p:cNvPr>
          <p:cNvSpPr txBox="1"/>
          <p:nvPr/>
        </p:nvSpPr>
        <p:spPr>
          <a:xfrm rot="16200000">
            <a:off x="10329193" y="3485854"/>
            <a:ext cx="1036320" cy="338554"/>
          </a:xfrm>
          <a:prstGeom prst="rect">
            <a:avLst/>
          </a:prstGeom>
          <a:noFill/>
        </p:spPr>
        <p:txBody>
          <a:bodyPr wrap="square" rtlCol="0">
            <a:spAutoFit/>
          </a:bodyPr>
          <a:lstStyle/>
          <a:p>
            <a:r>
              <a:rPr lang="en-US" sz="1600" b="1">
                <a:solidFill>
                  <a:srgbClr val="15788D"/>
                </a:solidFill>
              </a:rPr>
              <a:t>LP815</a:t>
            </a:r>
          </a:p>
        </p:txBody>
      </p:sp>
      <p:sp>
        <p:nvSpPr>
          <p:cNvPr id="17" name="TextBox 16">
            <a:extLst>
              <a:ext uri="{FF2B5EF4-FFF2-40B4-BE49-F238E27FC236}">
                <a16:creationId xmlns:a16="http://schemas.microsoft.com/office/drawing/2014/main" id="{537B30F6-6ACC-D748-78DE-00693BBF29D2}"/>
              </a:ext>
            </a:extLst>
          </p:cNvPr>
          <p:cNvSpPr txBox="1"/>
          <p:nvPr/>
        </p:nvSpPr>
        <p:spPr>
          <a:xfrm>
            <a:off x="4528457" y="6245762"/>
            <a:ext cx="9985828" cy="523220"/>
          </a:xfrm>
          <a:prstGeom prst="rect">
            <a:avLst/>
          </a:prstGeom>
          <a:noFill/>
        </p:spPr>
        <p:txBody>
          <a:bodyPr wrap="square" lIns="91440" tIns="45720" rIns="91440" bIns="45720" anchor="t">
            <a:spAutoFit/>
          </a:bodyPr>
          <a:lstStyle/>
          <a:p>
            <a:r>
              <a:rPr lang="en-US" sz="1400"/>
              <a:t>n=33; n=18 placebo, n=15 5 billion CFU </a:t>
            </a:r>
            <a:br>
              <a:rPr lang="en-US" sz="1400"/>
            </a:br>
            <a:r>
              <a:rPr lang="en-US" sz="1400"/>
              <a:t>p&lt;0.05 at week 6 vs. placebo </a:t>
            </a:r>
            <a:endParaRPr lang="en-US" sz="1400">
              <a:cs typeface="Arial"/>
            </a:endParaRPr>
          </a:p>
        </p:txBody>
      </p:sp>
    </p:spTree>
    <p:extLst>
      <p:ext uri="{BB962C8B-B14F-4D97-AF65-F5344CB8AC3E}">
        <p14:creationId xmlns:p14="http://schemas.microsoft.com/office/powerpoint/2010/main" val="14939113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2E4C7-E1CB-8253-5009-A7463747C654}"/>
            </a:ext>
          </a:extLst>
        </p:cNvPr>
        <p:cNvGrpSpPr/>
        <p:nvPr/>
      </p:nvGrpSpPr>
      <p:grpSpPr>
        <a:xfrm>
          <a:off x="0" y="0"/>
          <a:ext cx="0" cy="0"/>
          <a:chOff x="0" y="0"/>
          <a:chExt cx="0" cy="0"/>
        </a:xfrm>
      </p:grpSpPr>
      <p:sp>
        <p:nvSpPr>
          <p:cNvPr id="19" name="Rounded Rectangle 18">
            <a:extLst>
              <a:ext uri="{FF2B5EF4-FFF2-40B4-BE49-F238E27FC236}">
                <a16:creationId xmlns:a16="http://schemas.microsoft.com/office/drawing/2014/main" id="{A9DCA391-79E9-29F5-AE30-9F2EEC1DA001}"/>
              </a:ext>
            </a:extLst>
          </p:cNvPr>
          <p:cNvSpPr/>
          <p:nvPr/>
        </p:nvSpPr>
        <p:spPr>
          <a:xfrm>
            <a:off x="417803" y="5520134"/>
            <a:ext cx="11330394" cy="63559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FFE4FD7-9ADE-BCC5-774D-EBCDA5298EEB}"/>
              </a:ext>
            </a:extLst>
          </p:cNvPr>
          <p:cNvSpPr>
            <a:spLocks noGrp="1"/>
          </p:cNvSpPr>
          <p:nvPr>
            <p:ph type="sldNum" sz="quarter" idx="14"/>
          </p:nvPr>
        </p:nvSpPr>
        <p:spPr/>
        <p:txBody>
          <a:bodyPr/>
          <a:lstStyle/>
          <a:p>
            <a:r>
              <a:rPr lang="en-US"/>
              <a:t>PAGE </a:t>
            </a:r>
            <a:fld id="{BDBF9DCE-55C5-154E-AC34-7A0AB594817D}" type="slidenum">
              <a:rPr lang="en-US" smtClean="0"/>
              <a:pPr/>
              <a:t>77</a:t>
            </a:fld>
            <a:endParaRPr lang="en-US"/>
          </a:p>
        </p:txBody>
      </p:sp>
      <p:sp>
        <p:nvSpPr>
          <p:cNvPr id="8" name="TextBox 7">
            <a:extLst>
              <a:ext uri="{FF2B5EF4-FFF2-40B4-BE49-F238E27FC236}">
                <a16:creationId xmlns:a16="http://schemas.microsoft.com/office/drawing/2014/main" id="{97DAEEFD-A45B-2134-4D5A-0AC7E74B9859}"/>
              </a:ext>
            </a:extLst>
          </p:cNvPr>
          <p:cNvSpPr txBox="1"/>
          <p:nvPr/>
        </p:nvSpPr>
        <p:spPr>
          <a:xfrm>
            <a:off x="443803" y="5573207"/>
            <a:ext cx="12874079" cy="584775"/>
          </a:xfrm>
          <a:prstGeom prst="rect">
            <a:avLst/>
          </a:prstGeom>
          <a:noFill/>
        </p:spPr>
        <p:txBody>
          <a:bodyPr wrap="square">
            <a:spAutoFit/>
          </a:bodyPr>
          <a:lstStyle/>
          <a:p>
            <a:r>
              <a:rPr lang="en-US" sz="1600"/>
              <a:t>By week 6, all women taking LP815 improved their ISI score by 4 points, compared to just 42.9% in the placebo group</a:t>
            </a:r>
            <a:br>
              <a:rPr lang="en-US" sz="1600"/>
            </a:br>
            <a:r>
              <a:rPr lang="en-US" sz="1600"/>
              <a:t>(</a:t>
            </a:r>
            <a:r>
              <a:rPr lang="en-US" sz="1600" i="1"/>
              <a:t>filtered for ISI scores of at least 1+) </a:t>
            </a:r>
          </a:p>
        </p:txBody>
      </p:sp>
      <p:cxnSp>
        <p:nvCxnSpPr>
          <p:cNvPr id="13" name="Straight Connector 12">
            <a:extLst>
              <a:ext uri="{FF2B5EF4-FFF2-40B4-BE49-F238E27FC236}">
                <a16:creationId xmlns:a16="http://schemas.microsoft.com/office/drawing/2014/main" id="{3C9EF25B-D1BA-04FC-5E89-E407323EE068}"/>
              </a:ext>
            </a:extLst>
          </p:cNvPr>
          <p:cNvCxnSpPr>
            <a:cxnSpLocks/>
          </p:cNvCxnSpPr>
          <p:nvPr/>
        </p:nvCxnSpPr>
        <p:spPr>
          <a:xfrm>
            <a:off x="111117" y="5292595"/>
            <a:ext cx="36712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7788E9-FDF4-B597-F2D9-EE7F9463DA4B}"/>
              </a:ext>
            </a:extLst>
          </p:cNvPr>
          <p:cNvCxnSpPr>
            <a:cxnSpLocks/>
          </p:cNvCxnSpPr>
          <p:nvPr/>
        </p:nvCxnSpPr>
        <p:spPr>
          <a:xfrm>
            <a:off x="212697" y="2071728"/>
            <a:ext cx="3569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CB45BC8-27F2-3EBC-4E0E-1B32C5EF2558}"/>
              </a:ext>
            </a:extLst>
          </p:cNvPr>
          <p:cNvSpPr txBox="1"/>
          <p:nvPr/>
        </p:nvSpPr>
        <p:spPr>
          <a:xfrm rot="16200000">
            <a:off x="10326064" y="3375982"/>
            <a:ext cx="1036320" cy="338554"/>
          </a:xfrm>
          <a:prstGeom prst="rect">
            <a:avLst/>
          </a:prstGeom>
          <a:noFill/>
        </p:spPr>
        <p:txBody>
          <a:bodyPr wrap="square" rtlCol="0">
            <a:spAutoFit/>
          </a:bodyPr>
          <a:lstStyle/>
          <a:p>
            <a:r>
              <a:rPr lang="en-US" sz="1600" b="1">
                <a:solidFill>
                  <a:srgbClr val="15788D"/>
                </a:solidFill>
              </a:rPr>
              <a:t>LP815</a:t>
            </a:r>
          </a:p>
        </p:txBody>
      </p:sp>
      <p:sp>
        <p:nvSpPr>
          <p:cNvPr id="10" name="TextBox 9">
            <a:extLst>
              <a:ext uri="{FF2B5EF4-FFF2-40B4-BE49-F238E27FC236}">
                <a16:creationId xmlns:a16="http://schemas.microsoft.com/office/drawing/2014/main" id="{84F3D3F4-EF2B-D531-06B0-190292467B91}"/>
              </a:ext>
            </a:extLst>
          </p:cNvPr>
          <p:cNvSpPr txBox="1"/>
          <p:nvPr/>
        </p:nvSpPr>
        <p:spPr>
          <a:xfrm>
            <a:off x="334493" y="499638"/>
            <a:ext cx="10509731" cy="615553"/>
          </a:xfrm>
          <a:prstGeom prst="rect">
            <a:avLst/>
          </a:prstGeom>
          <a:noFill/>
        </p:spPr>
        <p:txBody>
          <a:bodyPr wrap="square">
            <a:spAutoFit/>
          </a:bodyPr>
          <a:lstStyle/>
          <a:p>
            <a:r>
              <a:rPr lang="en-US" sz="3400" b="1"/>
              <a:t>100% </a:t>
            </a:r>
            <a:r>
              <a:rPr lang="en-US" sz="3400"/>
              <a:t>of women improved their sleep by week 6</a:t>
            </a:r>
          </a:p>
        </p:txBody>
      </p:sp>
      <p:grpSp>
        <p:nvGrpSpPr>
          <p:cNvPr id="21" name="Group 20">
            <a:extLst>
              <a:ext uri="{FF2B5EF4-FFF2-40B4-BE49-F238E27FC236}">
                <a16:creationId xmlns:a16="http://schemas.microsoft.com/office/drawing/2014/main" id="{36ABCB34-AB39-1198-64E6-49404B219A24}"/>
              </a:ext>
            </a:extLst>
          </p:cNvPr>
          <p:cNvGrpSpPr/>
          <p:nvPr/>
        </p:nvGrpSpPr>
        <p:grpSpPr>
          <a:xfrm>
            <a:off x="82608" y="1166937"/>
            <a:ext cx="12131718" cy="4162267"/>
            <a:chOff x="0" y="1074757"/>
            <a:chExt cx="12131718" cy="4162267"/>
          </a:xfrm>
        </p:grpSpPr>
        <p:pic>
          <p:nvPicPr>
            <p:cNvPr id="6" name="Picture 5" descr="A group of diagrams with numbers&#10;&#10;AI-generated content may be incorrect.">
              <a:extLst>
                <a:ext uri="{FF2B5EF4-FFF2-40B4-BE49-F238E27FC236}">
                  <a16:creationId xmlns:a16="http://schemas.microsoft.com/office/drawing/2014/main" id="{332E8955-C0E7-0A76-2F94-60D81D7F2C2C}"/>
                </a:ext>
              </a:extLst>
            </p:cNvPr>
            <p:cNvPicPr>
              <a:picLocks noChangeAspect="1"/>
            </p:cNvPicPr>
            <p:nvPr/>
          </p:nvPicPr>
          <p:blipFill>
            <a:blip r:embed="rId3"/>
            <a:srcRect r="49967" b="1907"/>
            <a:stretch>
              <a:fillRect/>
            </a:stretch>
          </p:blipFill>
          <p:spPr>
            <a:xfrm>
              <a:off x="0" y="1337866"/>
              <a:ext cx="5840083" cy="3899158"/>
            </a:xfrm>
            <a:prstGeom prst="rect">
              <a:avLst/>
            </a:prstGeom>
          </p:spPr>
        </p:pic>
        <p:sp>
          <p:nvSpPr>
            <p:cNvPr id="15" name="TextBox 14">
              <a:extLst>
                <a:ext uri="{FF2B5EF4-FFF2-40B4-BE49-F238E27FC236}">
                  <a16:creationId xmlns:a16="http://schemas.microsoft.com/office/drawing/2014/main" id="{2D8F8107-0D1E-FEFC-9F8E-AF4DBE85C95C}"/>
                </a:ext>
              </a:extLst>
            </p:cNvPr>
            <p:cNvSpPr txBox="1"/>
            <p:nvPr/>
          </p:nvSpPr>
          <p:spPr>
            <a:xfrm rot="16200000">
              <a:off x="5279209" y="1543704"/>
              <a:ext cx="1276448" cy="338554"/>
            </a:xfrm>
            <a:prstGeom prst="rect">
              <a:avLst/>
            </a:prstGeom>
            <a:noFill/>
          </p:spPr>
          <p:txBody>
            <a:bodyPr wrap="square" rtlCol="0">
              <a:spAutoFit/>
            </a:bodyPr>
            <a:lstStyle/>
            <a:p>
              <a:r>
                <a:rPr lang="en-US" sz="1600" b="1">
                  <a:solidFill>
                    <a:srgbClr val="FAB3A3"/>
                  </a:solidFill>
                </a:rPr>
                <a:t>Placebo</a:t>
              </a:r>
            </a:p>
          </p:txBody>
        </p:sp>
        <p:pic>
          <p:nvPicPr>
            <p:cNvPr id="20" name="Picture 19" descr="A group of diagrams with numbers&#10;&#10;AI-generated content may be incorrect.">
              <a:extLst>
                <a:ext uri="{FF2B5EF4-FFF2-40B4-BE49-F238E27FC236}">
                  <a16:creationId xmlns:a16="http://schemas.microsoft.com/office/drawing/2014/main" id="{5F86E65D-B26A-E156-06FD-20378D0F2B1D}"/>
                </a:ext>
              </a:extLst>
            </p:cNvPr>
            <p:cNvPicPr>
              <a:picLocks noChangeAspect="1"/>
            </p:cNvPicPr>
            <p:nvPr/>
          </p:nvPicPr>
          <p:blipFill>
            <a:blip r:embed="rId3"/>
            <a:srcRect l="49967" b="1907"/>
            <a:stretch>
              <a:fillRect/>
            </a:stretch>
          </p:blipFill>
          <p:spPr>
            <a:xfrm>
              <a:off x="6032003" y="1337866"/>
              <a:ext cx="5840082" cy="3899158"/>
            </a:xfrm>
            <a:prstGeom prst="rect">
              <a:avLst/>
            </a:prstGeom>
          </p:spPr>
        </p:pic>
        <p:sp>
          <p:nvSpPr>
            <p:cNvPr id="18" name="TextBox 17">
              <a:extLst>
                <a:ext uri="{FF2B5EF4-FFF2-40B4-BE49-F238E27FC236}">
                  <a16:creationId xmlns:a16="http://schemas.microsoft.com/office/drawing/2014/main" id="{7EC20907-639D-B66D-96EE-BFD993C58775}"/>
                </a:ext>
              </a:extLst>
            </p:cNvPr>
            <p:cNvSpPr txBox="1"/>
            <p:nvPr/>
          </p:nvSpPr>
          <p:spPr>
            <a:xfrm rot="16200000">
              <a:off x="11324217" y="1628789"/>
              <a:ext cx="1276448" cy="338554"/>
            </a:xfrm>
            <a:prstGeom prst="rect">
              <a:avLst/>
            </a:prstGeom>
            <a:noFill/>
          </p:spPr>
          <p:txBody>
            <a:bodyPr wrap="square" rtlCol="0">
              <a:spAutoFit/>
            </a:bodyPr>
            <a:lstStyle/>
            <a:p>
              <a:r>
                <a:rPr lang="en-US" sz="1600" b="1"/>
                <a:t>LP815</a:t>
              </a:r>
            </a:p>
          </p:txBody>
        </p:sp>
      </p:grpSp>
      <p:sp>
        <p:nvSpPr>
          <p:cNvPr id="17" name="TextBox 16">
            <a:extLst>
              <a:ext uri="{FF2B5EF4-FFF2-40B4-BE49-F238E27FC236}">
                <a16:creationId xmlns:a16="http://schemas.microsoft.com/office/drawing/2014/main" id="{73808197-7963-87AA-1E6A-5E7FA9596C30}"/>
              </a:ext>
            </a:extLst>
          </p:cNvPr>
          <p:cNvSpPr txBox="1"/>
          <p:nvPr/>
        </p:nvSpPr>
        <p:spPr>
          <a:xfrm>
            <a:off x="10264230" y="917943"/>
            <a:ext cx="2813233" cy="553998"/>
          </a:xfrm>
          <a:prstGeom prst="rect">
            <a:avLst/>
          </a:prstGeom>
          <a:noFill/>
        </p:spPr>
        <p:txBody>
          <a:bodyPr wrap="square" lIns="91440" tIns="45720" rIns="91440" bIns="45720" anchor="t">
            <a:spAutoFit/>
          </a:bodyPr>
          <a:lstStyle/>
          <a:p>
            <a:endParaRPr lang="en-US" sz="1400"/>
          </a:p>
          <a:p>
            <a:r>
              <a:rPr lang="en-US" sz="1600" b="1"/>
              <a:t>n=71; p=0.07 </a:t>
            </a:r>
            <a:endParaRPr lang="en-US" sz="1600" b="1">
              <a:cs typeface="Arial"/>
            </a:endParaRPr>
          </a:p>
        </p:txBody>
      </p:sp>
      <p:sp>
        <p:nvSpPr>
          <p:cNvPr id="4" name="Rectangle 3">
            <a:extLst>
              <a:ext uri="{FF2B5EF4-FFF2-40B4-BE49-F238E27FC236}">
                <a16:creationId xmlns:a16="http://schemas.microsoft.com/office/drawing/2014/main" id="{BAD361C1-7B83-AC56-EC7A-62C5A72EBA68}"/>
              </a:ext>
            </a:extLst>
          </p:cNvPr>
          <p:cNvSpPr/>
          <p:nvPr/>
        </p:nvSpPr>
        <p:spPr>
          <a:xfrm>
            <a:off x="6169318" y="1430046"/>
            <a:ext cx="5748156" cy="3899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9BF6DE-3906-1FF5-03BC-0737F6CAF27B}"/>
              </a:ext>
            </a:extLst>
          </p:cNvPr>
          <p:cNvSpPr/>
          <p:nvPr/>
        </p:nvSpPr>
        <p:spPr>
          <a:xfrm>
            <a:off x="8286280" y="1303872"/>
            <a:ext cx="1731323" cy="2211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blue squares with black dots&#10;&#10;Description automatically generated">
            <a:extLst>
              <a:ext uri="{FF2B5EF4-FFF2-40B4-BE49-F238E27FC236}">
                <a16:creationId xmlns:a16="http://schemas.microsoft.com/office/drawing/2014/main" id="{74493F80-F2CA-D0C8-B7B5-424C26038C0D}"/>
              </a:ext>
            </a:extLst>
          </p:cNvPr>
          <p:cNvPicPr>
            <a:picLocks noChangeAspect="1"/>
          </p:cNvPicPr>
          <p:nvPr/>
        </p:nvPicPr>
        <p:blipFill>
          <a:blip r:embed="rId4"/>
          <a:stretch>
            <a:fillRect/>
          </a:stretch>
        </p:blipFill>
        <p:spPr>
          <a:xfrm>
            <a:off x="6240559" y="1490245"/>
            <a:ext cx="5676915" cy="3820654"/>
          </a:xfrm>
          <a:prstGeom prst="rect">
            <a:avLst/>
          </a:prstGeom>
        </p:spPr>
      </p:pic>
    </p:spTree>
    <p:extLst>
      <p:ext uri="{BB962C8B-B14F-4D97-AF65-F5344CB8AC3E}">
        <p14:creationId xmlns:p14="http://schemas.microsoft.com/office/powerpoint/2010/main" val="912658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815B5-ABBB-1715-BD6D-B005991694C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A99579-2C22-0F2C-E7FB-CDC1A56BB0E9}"/>
              </a:ext>
            </a:extLst>
          </p:cNvPr>
          <p:cNvSpPr>
            <a:spLocks noGrp="1"/>
          </p:cNvSpPr>
          <p:nvPr>
            <p:ph type="sldNum" sz="quarter" idx="14"/>
          </p:nvPr>
        </p:nvSpPr>
        <p:spPr/>
        <p:txBody>
          <a:bodyPr/>
          <a:lstStyle/>
          <a:p>
            <a:r>
              <a:rPr lang="en-US"/>
              <a:t>PAGE </a:t>
            </a:r>
            <a:fld id="{BDBF9DCE-55C5-154E-AC34-7A0AB594817D}" type="slidenum">
              <a:rPr lang="en-US" smtClean="0"/>
              <a:pPr/>
              <a:t>78</a:t>
            </a:fld>
            <a:endParaRPr lang="en-US"/>
          </a:p>
        </p:txBody>
      </p:sp>
      <p:cxnSp>
        <p:nvCxnSpPr>
          <p:cNvPr id="13" name="Straight Connector 12">
            <a:extLst>
              <a:ext uri="{FF2B5EF4-FFF2-40B4-BE49-F238E27FC236}">
                <a16:creationId xmlns:a16="http://schemas.microsoft.com/office/drawing/2014/main" id="{A9709767-A9B7-47C5-3019-3C7EB7302A25}"/>
              </a:ext>
            </a:extLst>
          </p:cNvPr>
          <p:cNvCxnSpPr>
            <a:cxnSpLocks/>
          </p:cNvCxnSpPr>
          <p:nvPr/>
        </p:nvCxnSpPr>
        <p:spPr>
          <a:xfrm>
            <a:off x="111117" y="5292595"/>
            <a:ext cx="36712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63D54B-CE2A-E673-2C11-A6AB03B80E47}"/>
              </a:ext>
            </a:extLst>
          </p:cNvPr>
          <p:cNvCxnSpPr>
            <a:cxnSpLocks/>
          </p:cNvCxnSpPr>
          <p:nvPr/>
        </p:nvCxnSpPr>
        <p:spPr>
          <a:xfrm>
            <a:off x="212697" y="2071728"/>
            <a:ext cx="3569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3B0445-7472-B852-0619-0056C3E4A7C3}"/>
              </a:ext>
            </a:extLst>
          </p:cNvPr>
          <p:cNvSpPr txBox="1"/>
          <p:nvPr/>
        </p:nvSpPr>
        <p:spPr>
          <a:xfrm rot="16200000">
            <a:off x="10326064" y="3375982"/>
            <a:ext cx="1036320" cy="338554"/>
          </a:xfrm>
          <a:prstGeom prst="rect">
            <a:avLst/>
          </a:prstGeom>
          <a:noFill/>
        </p:spPr>
        <p:txBody>
          <a:bodyPr wrap="square" rtlCol="0">
            <a:spAutoFit/>
          </a:bodyPr>
          <a:lstStyle/>
          <a:p>
            <a:r>
              <a:rPr lang="en-US" sz="1600" b="1">
                <a:solidFill>
                  <a:srgbClr val="15788D"/>
                </a:solidFill>
              </a:rPr>
              <a:t>LP815</a:t>
            </a:r>
          </a:p>
        </p:txBody>
      </p:sp>
      <p:sp>
        <p:nvSpPr>
          <p:cNvPr id="10" name="TextBox 9">
            <a:extLst>
              <a:ext uri="{FF2B5EF4-FFF2-40B4-BE49-F238E27FC236}">
                <a16:creationId xmlns:a16="http://schemas.microsoft.com/office/drawing/2014/main" id="{E261ECCE-CB85-8224-7AE9-83122E3D553B}"/>
              </a:ext>
            </a:extLst>
          </p:cNvPr>
          <p:cNvSpPr txBox="1"/>
          <p:nvPr/>
        </p:nvSpPr>
        <p:spPr>
          <a:xfrm>
            <a:off x="396072" y="573534"/>
            <a:ext cx="12503060" cy="646331"/>
          </a:xfrm>
          <a:prstGeom prst="rect">
            <a:avLst/>
          </a:prstGeom>
          <a:noFill/>
        </p:spPr>
        <p:txBody>
          <a:bodyPr wrap="square">
            <a:spAutoFit/>
          </a:bodyPr>
          <a:lstStyle/>
          <a:p>
            <a:r>
              <a:rPr lang="en-US" sz="3600"/>
              <a:t>Improved </a:t>
            </a:r>
            <a:r>
              <a:rPr lang="en-US" sz="3600" dirty="0"/>
              <a:t>nighttime temperature comfort </a:t>
            </a:r>
          </a:p>
        </p:txBody>
      </p:sp>
      <p:pic>
        <p:nvPicPr>
          <p:cNvPr id="2" name="Picture 1" descr="A graph of different colored lines&#10;&#10;AI-generated content may be incorrect.">
            <a:extLst>
              <a:ext uri="{FF2B5EF4-FFF2-40B4-BE49-F238E27FC236}">
                <a16:creationId xmlns:a16="http://schemas.microsoft.com/office/drawing/2014/main" id="{AC4D1FFA-334B-37A6-64A8-A6A0757F96BB}"/>
              </a:ext>
            </a:extLst>
          </p:cNvPr>
          <p:cNvPicPr>
            <a:picLocks noChangeAspect="1"/>
          </p:cNvPicPr>
          <p:nvPr/>
        </p:nvPicPr>
        <p:blipFill>
          <a:blip r:embed="rId3"/>
          <a:srcRect l="1060" t="11663" r="50705" b="2409"/>
          <a:stretch>
            <a:fillRect/>
          </a:stretch>
        </p:blipFill>
        <p:spPr>
          <a:xfrm>
            <a:off x="196768" y="2065516"/>
            <a:ext cx="5609143" cy="3929834"/>
          </a:xfrm>
          <a:prstGeom prst="rect">
            <a:avLst/>
          </a:prstGeom>
        </p:spPr>
      </p:pic>
      <p:pic>
        <p:nvPicPr>
          <p:cNvPr id="4" name="Picture 3" descr="A graph of different colored lines&#10;&#10;AI-generated content may be incorrect.">
            <a:extLst>
              <a:ext uri="{FF2B5EF4-FFF2-40B4-BE49-F238E27FC236}">
                <a16:creationId xmlns:a16="http://schemas.microsoft.com/office/drawing/2014/main" id="{B3E9BD8C-6BBA-429A-E251-22167D43A804}"/>
              </a:ext>
            </a:extLst>
          </p:cNvPr>
          <p:cNvPicPr>
            <a:picLocks noChangeAspect="1"/>
          </p:cNvPicPr>
          <p:nvPr/>
        </p:nvPicPr>
        <p:blipFill>
          <a:blip r:embed="rId3"/>
          <a:srcRect l="50329" t="11114" r="1067" b="4578"/>
          <a:stretch>
            <a:fillRect/>
          </a:stretch>
        </p:blipFill>
        <p:spPr>
          <a:xfrm>
            <a:off x="5992755" y="2040278"/>
            <a:ext cx="5777403" cy="3941201"/>
          </a:xfrm>
          <a:prstGeom prst="rect">
            <a:avLst/>
          </a:prstGeom>
        </p:spPr>
      </p:pic>
      <p:sp>
        <p:nvSpPr>
          <p:cNvPr id="7" name="TextBox 6">
            <a:extLst>
              <a:ext uri="{FF2B5EF4-FFF2-40B4-BE49-F238E27FC236}">
                <a16:creationId xmlns:a16="http://schemas.microsoft.com/office/drawing/2014/main" id="{4AC04EA1-620D-130D-3144-670BF1DBD40D}"/>
              </a:ext>
            </a:extLst>
          </p:cNvPr>
          <p:cNvSpPr txBox="1"/>
          <p:nvPr/>
        </p:nvSpPr>
        <p:spPr>
          <a:xfrm>
            <a:off x="396072" y="1153018"/>
            <a:ext cx="9928716" cy="738664"/>
          </a:xfrm>
          <a:prstGeom prst="rect">
            <a:avLst/>
          </a:prstGeom>
          <a:noFill/>
        </p:spPr>
        <p:txBody>
          <a:bodyPr wrap="square">
            <a:spAutoFit/>
          </a:bodyPr>
          <a:lstStyle/>
          <a:p>
            <a:r>
              <a:rPr lang="en-US" sz="2100"/>
              <a:t>Regardless of age or ethnicity, LP815 had a </a:t>
            </a:r>
            <a:r>
              <a:rPr lang="en-US" sz="2100" i="1"/>
              <a:t>significant decrease </a:t>
            </a:r>
            <a:r>
              <a:rPr lang="en-US" sz="2100"/>
              <a:t>on elevated nighttime body heat over time</a:t>
            </a:r>
          </a:p>
        </p:txBody>
      </p:sp>
      <p:sp>
        <p:nvSpPr>
          <p:cNvPr id="15" name="TextBox 14">
            <a:extLst>
              <a:ext uri="{FF2B5EF4-FFF2-40B4-BE49-F238E27FC236}">
                <a16:creationId xmlns:a16="http://schemas.microsoft.com/office/drawing/2014/main" id="{F413E4D8-73AC-9E9C-B26F-BE9DD88D39D6}"/>
              </a:ext>
            </a:extLst>
          </p:cNvPr>
          <p:cNvSpPr txBox="1"/>
          <p:nvPr/>
        </p:nvSpPr>
        <p:spPr>
          <a:xfrm rot="16200000">
            <a:off x="5324422" y="2194569"/>
            <a:ext cx="1276448" cy="338554"/>
          </a:xfrm>
          <a:prstGeom prst="rect">
            <a:avLst/>
          </a:prstGeom>
          <a:noFill/>
        </p:spPr>
        <p:txBody>
          <a:bodyPr wrap="square" rtlCol="0">
            <a:spAutoFit/>
          </a:bodyPr>
          <a:lstStyle/>
          <a:p>
            <a:r>
              <a:rPr lang="en-US" sz="1600" b="1">
                <a:solidFill>
                  <a:srgbClr val="FAB3A3"/>
                </a:solidFill>
              </a:rPr>
              <a:t>Placebo</a:t>
            </a:r>
          </a:p>
        </p:txBody>
      </p:sp>
      <p:sp>
        <p:nvSpPr>
          <p:cNvPr id="18" name="TextBox 17">
            <a:extLst>
              <a:ext uri="{FF2B5EF4-FFF2-40B4-BE49-F238E27FC236}">
                <a16:creationId xmlns:a16="http://schemas.microsoft.com/office/drawing/2014/main" id="{50E4CAEC-3477-CE26-8FE7-C747F6EBB429}"/>
              </a:ext>
            </a:extLst>
          </p:cNvPr>
          <p:cNvSpPr txBox="1"/>
          <p:nvPr/>
        </p:nvSpPr>
        <p:spPr>
          <a:xfrm rot="16200000">
            <a:off x="11273382" y="1995212"/>
            <a:ext cx="1276448" cy="338554"/>
          </a:xfrm>
          <a:prstGeom prst="rect">
            <a:avLst/>
          </a:prstGeom>
          <a:noFill/>
        </p:spPr>
        <p:txBody>
          <a:bodyPr wrap="square" rtlCol="0">
            <a:spAutoFit/>
          </a:bodyPr>
          <a:lstStyle/>
          <a:p>
            <a:r>
              <a:rPr lang="en-US" sz="1600" b="1"/>
              <a:t>LP815</a:t>
            </a:r>
          </a:p>
        </p:txBody>
      </p:sp>
      <p:sp>
        <p:nvSpPr>
          <p:cNvPr id="6" name="TextBox 5">
            <a:extLst>
              <a:ext uri="{FF2B5EF4-FFF2-40B4-BE49-F238E27FC236}">
                <a16:creationId xmlns:a16="http://schemas.microsoft.com/office/drawing/2014/main" id="{29212766-A733-484B-7077-F8D773F8553D}"/>
              </a:ext>
            </a:extLst>
          </p:cNvPr>
          <p:cNvSpPr txBox="1"/>
          <p:nvPr/>
        </p:nvSpPr>
        <p:spPr>
          <a:xfrm>
            <a:off x="10850117" y="5493842"/>
            <a:ext cx="1061623" cy="769441"/>
          </a:xfrm>
          <a:prstGeom prst="rect">
            <a:avLst/>
          </a:prstGeom>
          <a:noFill/>
        </p:spPr>
        <p:txBody>
          <a:bodyPr wrap="square" lIns="91440" tIns="45720" rIns="91440" bIns="45720" anchor="t">
            <a:spAutoFit/>
          </a:bodyPr>
          <a:lstStyle/>
          <a:p>
            <a:endParaRPr lang="en-US" sz="1400"/>
          </a:p>
          <a:p>
            <a:r>
              <a:rPr lang="en-US" sz="1600" b="1"/>
              <a:t>n=71</a:t>
            </a:r>
            <a:endParaRPr lang="en-US" sz="1600" b="1">
              <a:cs typeface="Arial"/>
            </a:endParaRPr>
          </a:p>
          <a:p>
            <a:r>
              <a:rPr lang="en-US" sz="1400" b="1"/>
              <a:t> </a:t>
            </a:r>
            <a:endParaRPr lang="en-US" b="1">
              <a:cs typeface="Arial"/>
            </a:endParaRPr>
          </a:p>
        </p:txBody>
      </p:sp>
      <p:sp>
        <p:nvSpPr>
          <p:cNvPr id="5" name="TextBox 4">
            <a:extLst>
              <a:ext uri="{FF2B5EF4-FFF2-40B4-BE49-F238E27FC236}">
                <a16:creationId xmlns:a16="http://schemas.microsoft.com/office/drawing/2014/main" id="{CDB6B46E-D162-DC64-C3D0-A80B54E7C83D}"/>
              </a:ext>
            </a:extLst>
          </p:cNvPr>
          <p:cNvSpPr txBox="1"/>
          <p:nvPr/>
        </p:nvSpPr>
        <p:spPr>
          <a:xfrm>
            <a:off x="10196974" y="1517058"/>
            <a:ext cx="2813233" cy="523220"/>
          </a:xfrm>
          <a:prstGeom prst="rect">
            <a:avLst/>
          </a:prstGeom>
          <a:noFill/>
        </p:spPr>
        <p:txBody>
          <a:bodyPr wrap="square" lIns="91440" tIns="45720" rIns="91440" bIns="45720" anchor="t">
            <a:spAutoFit/>
          </a:bodyPr>
          <a:lstStyle/>
          <a:p>
            <a:endParaRPr lang="en-US" sz="1400"/>
          </a:p>
          <a:p>
            <a:r>
              <a:rPr lang="en-US" sz="1400" b="1"/>
              <a:t>N = 71; p = 0.05 </a:t>
            </a:r>
            <a:endParaRPr lang="en-US" b="1">
              <a:cs typeface="Arial"/>
            </a:endParaRPr>
          </a:p>
        </p:txBody>
      </p:sp>
    </p:spTree>
    <p:extLst>
      <p:ext uri="{BB962C8B-B14F-4D97-AF65-F5344CB8AC3E}">
        <p14:creationId xmlns:p14="http://schemas.microsoft.com/office/powerpoint/2010/main" val="2229550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7FC5F-3980-29E1-8B19-43A3B66B3EF0}"/>
            </a:ext>
          </a:extLst>
        </p:cNvPr>
        <p:cNvGrpSpPr/>
        <p:nvPr/>
      </p:nvGrpSpPr>
      <p:grpSpPr>
        <a:xfrm>
          <a:off x="0" y="0"/>
          <a:ext cx="0" cy="0"/>
          <a:chOff x="0" y="0"/>
          <a:chExt cx="0" cy="0"/>
        </a:xfrm>
      </p:grpSpPr>
      <p:sp>
        <p:nvSpPr>
          <p:cNvPr id="9" name="Slide Number Placeholder 15">
            <a:extLst>
              <a:ext uri="{FF2B5EF4-FFF2-40B4-BE49-F238E27FC236}">
                <a16:creationId xmlns:a16="http://schemas.microsoft.com/office/drawing/2014/main" id="{613B2543-3BDC-2118-4D89-0752B65D7332}"/>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79</a:t>
            </a:fld>
            <a:endParaRPr lang="en-US"/>
          </a:p>
        </p:txBody>
      </p:sp>
      <p:sp>
        <p:nvSpPr>
          <p:cNvPr id="17" name="Title 1">
            <a:extLst>
              <a:ext uri="{FF2B5EF4-FFF2-40B4-BE49-F238E27FC236}">
                <a16:creationId xmlns:a16="http://schemas.microsoft.com/office/drawing/2014/main" id="{6F0C9CF3-39DE-38F6-8119-A984AE3E2DBD}"/>
              </a:ext>
            </a:extLst>
          </p:cNvPr>
          <p:cNvSpPr txBox="1">
            <a:spLocks/>
          </p:cNvSpPr>
          <p:nvPr/>
        </p:nvSpPr>
        <p:spPr>
          <a:xfrm>
            <a:off x="378651" y="419082"/>
            <a:ext cx="11881483" cy="1263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800">
                <a:latin typeface="Arial"/>
                <a:cs typeface="Arial"/>
              </a:rPr>
              <a:t>LP815 for women</a:t>
            </a:r>
          </a:p>
        </p:txBody>
      </p:sp>
      <p:grpSp>
        <p:nvGrpSpPr>
          <p:cNvPr id="38" name="Group 37">
            <a:extLst>
              <a:ext uri="{FF2B5EF4-FFF2-40B4-BE49-F238E27FC236}">
                <a16:creationId xmlns:a16="http://schemas.microsoft.com/office/drawing/2014/main" id="{A5F92BD7-70BA-5F86-307D-BE04E23079BC}"/>
              </a:ext>
            </a:extLst>
          </p:cNvPr>
          <p:cNvGrpSpPr/>
          <p:nvPr/>
        </p:nvGrpSpPr>
        <p:grpSpPr>
          <a:xfrm>
            <a:off x="378651" y="1653055"/>
            <a:ext cx="6903892" cy="4213198"/>
            <a:chOff x="605324" y="1749894"/>
            <a:chExt cx="6355987" cy="3940551"/>
          </a:xfrm>
        </p:grpSpPr>
        <p:sp>
          <p:nvSpPr>
            <p:cNvPr id="23" name="TextBox 22">
              <a:extLst>
                <a:ext uri="{FF2B5EF4-FFF2-40B4-BE49-F238E27FC236}">
                  <a16:creationId xmlns:a16="http://schemas.microsoft.com/office/drawing/2014/main" id="{6F9A383C-91BC-77EA-E78F-91CFDF393E7D}"/>
                </a:ext>
              </a:extLst>
            </p:cNvPr>
            <p:cNvSpPr txBox="1"/>
            <p:nvPr/>
          </p:nvSpPr>
          <p:spPr>
            <a:xfrm>
              <a:off x="605324" y="1749894"/>
              <a:ext cx="3347796" cy="369332"/>
            </a:xfrm>
            <a:prstGeom prst="rect">
              <a:avLst/>
            </a:prstGeom>
            <a:noFill/>
          </p:spPr>
          <p:txBody>
            <a:bodyPr wrap="square" lIns="91440" tIns="45720" rIns="91440" bIns="45720" anchor="t">
              <a:spAutoFit/>
            </a:bodyPr>
            <a:lstStyle/>
            <a:p>
              <a:pPr>
                <a:buClr>
                  <a:schemeClr val="bg1"/>
                </a:buClr>
              </a:pPr>
              <a:r>
                <a:rPr lang="en-US" b="1"/>
                <a:t>BENEFIT AREAS</a:t>
              </a:r>
            </a:p>
          </p:txBody>
        </p:sp>
        <p:sp>
          <p:nvSpPr>
            <p:cNvPr id="22" name="TextBox 21">
              <a:extLst>
                <a:ext uri="{FF2B5EF4-FFF2-40B4-BE49-F238E27FC236}">
                  <a16:creationId xmlns:a16="http://schemas.microsoft.com/office/drawing/2014/main" id="{8376DB92-BB40-D7FB-892A-30B1FFA3B72C}"/>
                </a:ext>
              </a:extLst>
            </p:cNvPr>
            <p:cNvSpPr txBox="1"/>
            <p:nvPr/>
          </p:nvSpPr>
          <p:spPr>
            <a:xfrm>
              <a:off x="861963" y="2107713"/>
              <a:ext cx="5394481" cy="1237796"/>
            </a:xfrm>
            <a:prstGeom prst="rect">
              <a:avLst/>
            </a:prstGeom>
            <a:noFill/>
          </p:spPr>
          <p:txBody>
            <a:bodyPr wrap="square">
              <a:spAutoFit/>
            </a:bodyPr>
            <a:lstStyle/>
            <a:p>
              <a:pPr marL="285750" indent="-285750">
                <a:buFont typeface="Arial" panose="020B0604020202020204" pitchFamily="34" charset="0"/>
                <a:buChar char="•"/>
              </a:pPr>
              <a:r>
                <a:rPr lang="en-US" sz="2000"/>
                <a:t>Tension and stress support</a:t>
              </a:r>
            </a:p>
            <a:p>
              <a:pPr marL="285750" indent="-285750">
                <a:buFont typeface="Arial" panose="020B0604020202020204" pitchFamily="34" charset="0"/>
                <a:buChar char="•"/>
              </a:pPr>
              <a:r>
                <a:rPr lang="en-US" sz="2000"/>
                <a:t>Helps reduce irritability</a:t>
              </a:r>
            </a:p>
            <a:p>
              <a:pPr marL="285750" indent="-285750">
                <a:buFont typeface="Arial" panose="020B0604020202020204" pitchFamily="34" charset="0"/>
                <a:buChar char="•"/>
              </a:pPr>
              <a:r>
                <a:rPr lang="en-US" sz="2000"/>
                <a:t>Supports deep, restorative sleep</a:t>
              </a:r>
            </a:p>
            <a:p>
              <a:pPr marL="285750" indent="-285750">
                <a:buFont typeface="Arial" panose="020B0604020202020204" pitchFamily="34" charset="0"/>
                <a:buChar char="•"/>
              </a:pPr>
              <a:r>
                <a:rPr lang="en-US" sz="2000"/>
                <a:t>Promotes restful, temperature-balanced sleep</a:t>
              </a:r>
            </a:p>
          </p:txBody>
        </p:sp>
        <p:sp>
          <p:nvSpPr>
            <p:cNvPr id="30" name="TextBox 29">
              <a:extLst>
                <a:ext uri="{FF2B5EF4-FFF2-40B4-BE49-F238E27FC236}">
                  <a16:creationId xmlns:a16="http://schemas.microsoft.com/office/drawing/2014/main" id="{3A506487-C4D6-F19B-F164-E29A560DE876}"/>
                </a:ext>
              </a:extLst>
            </p:cNvPr>
            <p:cNvSpPr txBox="1"/>
            <p:nvPr/>
          </p:nvSpPr>
          <p:spPr>
            <a:xfrm>
              <a:off x="605324" y="3631173"/>
              <a:ext cx="3347796" cy="369332"/>
            </a:xfrm>
            <a:prstGeom prst="rect">
              <a:avLst/>
            </a:prstGeom>
            <a:noFill/>
          </p:spPr>
          <p:txBody>
            <a:bodyPr wrap="square" lIns="91440" tIns="45720" rIns="91440" bIns="45720" anchor="t">
              <a:spAutoFit/>
            </a:bodyPr>
            <a:lstStyle/>
            <a:p>
              <a:pPr>
                <a:buClr>
                  <a:schemeClr val="bg1"/>
                </a:buClr>
              </a:pPr>
              <a:r>
                <a:rPr lang="en-US" b="1"/>
                <a:t>APPLICATIONS</a:t>
              </a:r>
            </a:p>
          </p:txBody>
        </p:sp>
        <p:sp>
          <p:nvSpPr>
            <p:cNvPr id="32" name="TextBox 31">
              <a:extLst>
                <a:ext uri="{FF2B5EF4-FFF2-40B4-BE49-F238E27FC236}">
                  <a16:creationId xmlns:a16="http://schemas.microsoft.com/office/drawing/2014/main" id="{F51FCBC2-FF62-04BC-EAB8-1D118738F4DC}"/>
                </a:ext>
              </a:extLst>
            </p:cNvPr>
            <p:cNvSpPr txBox="1"/>
            <p:nvPr/>
          </p:nvSpPr>
          <p:spPr>
            <a:xfrm>
              <a:off x="861963" y="4026120"/>
              <a:ext cx="6099348" cy="707886"/>
            </a:xfrm>
            <a:prstGeom prst="rect">
              <a:avLst/>
            </a:prstGeom>
            <a:noFill/>
          </p:spPr>
          <p:txBody>
            <a:bodyPr wrap="square">
              <a:spAutoFit/>
            </a:bodyPr>
            <a:lstStyle/>
            <a:p>
              <a:pPr marL="285750" indent="-285750">
                <a:buFont typeface="Arial" panose="020B0604020202020204" pitchFamily="34" charset="0"/>
                <a:buChar char="•"/>
              </a:pPr>
              <a:r>
                <a:rPr lang="en-US" sz="2000"/>
                <a:t>PMS, perimenopause, menopause support</a:t>
              </a:r>
            </a:p>
            <a:p>
              <a:pPr marL="285750" indent="-285750">
                <a:buFont typeface="Arial" panose="020B0604020202020204" pitchFamily="34" charset="0"/>
                <a:buChar char="•"/>
              </a:pPr>
              <a:r>
                <a:rPr lang="en-US" sz="2000"/>
                <a:t>Hormonal support</a:t>
              </a:r>
            </a:p>
          </p:txBody>
        </p:sp>
        <p:sp>
          <p:nvSpPr>
            <p:cNvPr id="33" name="TextBox 32">
              <a:extLst>
                <a:ext uri="{FF2B5EF4-FFF2-40B4-BE49-F238E27FC236}">
                  <a16:creationId xmlns:a16="http://schemas.microsoft.com/office/drawing/2014/main" id="{418C38B8-754B-63A3-9C37-B13C2767885D}"/>
                </a:ext>
              </a:extLst>
            </p:cNvPr>
            <p:cNvSpPr txBox="1"/>
            <p:nvPr/>
          </p:nvSpPr>
          <p:spPr>
            <a:xfrm>
              <a:off x="605324" y="4943099"/>
              <a:ext cx="3347796" cy="369332"/>
            </a:xfrm>
            <a:prstGeom prst="rect">
              <a:avLst/>
            </a:prstGeom>
            <a:noFill/>
          </p:spPr>
          <p:txBody>
            <a:bodyPr wrap="square" lIns="91440" tIns="45720" rIns="91440" bIns="45720" anchor="t">
              <a:spAutoFit/>
            </a:bodyPr>
            <a:lstStyle/>
            <a:p>
              <a:pPr>
                <a:buClr>
                  <a:schemeClr val="bg1"/>
                </a:buClr>
              </a:pPr>
              <a:r>
                <a:rPr lang="en-US" b="1"/>
                <a:t>RECOMMENDED DOSAGE</a:t>
              </a:r>
            </a:p>
          </p:txBody>
        </p:sp>
        <p:sp>
          <p:nvSpPr>
            <p:cNvPr id="34" name="TextBox 33">
              <a:extLst>
                <a:ext uri="{FF2B5EF4-FFF2-40B4-BE49-F238E27FC236}">
                  <a16:creationId xmlns:a16="http://schemas.microsoft.com/office/drawing/2014/main" id="{5BD6B485-9BCE-7ACF-8DD9-6B39B3B54B79}"/>
                </a:ext>
              </a:extLst>
            </p:cNvPr>
            <p:cNvSpPr txBox="1"/>
            <p:nvPr/>
          </p:nvSpPr>
          <p:spPr>
            <a:xfrm>
              <a:off x="861963" y="5316227"/>
              <a:ext cx="6099348" cy="374218"/>
            </a:xfrm>
            <a:prstGeom prst="rect">
              <a:avLst/>
            </a:prstGeom>
            <a:noFill/>
          </p:spPr>
          <p:txBody>
            <a:bodyPr wrap="square">
              <a:spAutoFit/>
            </a:bodyPr>
            <a:lstStyle/>
            <a:p>
              <a:pPr marL="285750" indent="-285750">
                <a:buFont typeface="Arial" panose="020B0604020202020204" pitchFamily="34" charset="0"/>
                <a:buChar char="•"/>
              </a:pPr>
              <a:r>
                <a:rPr lang="en-US" sz="2000"/>
                <a:t>5 billion CFU (50 mg per day)</a:t>
              </a:r>
            </a:p>
          </p:txBody>
        </p:sp>
      </p:grpSp>
      <p:grpSp>
        <p:nvGrpSpPr>
          <p:cNvPr id="37" name="Group 36">
            <a:extLst>
              <a:ext uri="{FF2B5EF4-FFF2-40B4-BE49-F238E27FC236}">
                <a16:creationId xmlns:a16="http://schemas.microsoft.com/office/drawing/2014/main" id="{8F0EC94A-0890-9D3C-F9BB-CD4542BE1219}"/>
              </a:ext>
            </a:extLst>
          </p:cNvPr>
          <p:cNvGrpSpPr/>
          <p:nvPr/>
        </p:nvGrpSpPr>
        <p:grpSpPr>
          <a:xfrm>
            <a:off x="5895093" y="5388867"/>
            <a:ext cx="5939520" cy="466344"/>
            <a:chOff x="6096000" y="5504084"/>
            <a:chExt cx="5939520" cy="462234"/>
          </a:xfrm>
        </p:grpSpPr>
        <p:sp>
          <p:nvSpPr>
            <p:cNvPr id="36" name="Rounded Rectangle 35">
              <a:extLst>
                <a:ext uri="{FF2B5EF4-FFF2-40B4-BE49-F238E27FC236}">
                  <a16:creationId xmlns:a16="http://schemas.microsoft.com/office/drawing/2014/main" id="{88A8F7BA-FA5B-88F9-EA1F-631777FEDC92}"/>
                </a:ext>
              </a:extLst>
            </p:cNvPr>
            <p:cNvSpPr/>
            <p:nvPr/>
          </p:nvSpPr>
          <p:spPr>
            <a:xfrm>
              <a:off x="6096000" y="5504084"/>
              <a:ext cx="5729207" cy="462234"/>
            </a:xfrm>
            <a:prstGeom prst="roundRect">
              <a:avLst/>
            </a:prstGeom>
            <a:solidFill>
              <a:srgbClr val="D7D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DC2AF8D-97C1-5C61-3E23-EAECEE303AC6}"/>
                </a:ext>
              </a:extLst>
            </p:cNvPr>
            <p:cNvSpPr txBox="1"/>
            <p:nvPr/>
          </p:nvSpPr>
          <p:spPr>
            <a:xfrm>
              <a:off x="6175925" y="5550535"/>
              <a:ext cx="5859595" cy="369332"/>
            </a:xfrm>
            <a:prstGeom prst="rect">
              <a:avLst/>
            </a:prstGeom>
            <a:noFill/>
          </p:spPr>
          <p:txBody>
            <a:bodyPr wrap="square">
              <a:spAutoFit/>
            </a:bodyPr>
            <a:lstStyle/>
            <a:p>
              <a:r>
                <a:rPr lang="en-US"/>
                <a:t>GRAS | Allergen-free | Non-GMO | Produced in USA</a:t>
              </a:r>
            </a:p>
          </p:txBody>
        </p:sp>
      </p:grpSp>
      <p:pic>
        <p:nvPicPr>
          <p:cNvPr id="20" name="Picture 19" descr="A white circle with blue lines on it&#10;&#10;AI-generated content may be incorrect.">
            <a:extLst>
              <a:ext uri="{FF2B5EF4-FFF2-40B4-BE49-F238E27FC236}">
                <a16:creationId xmlns:a16="http://schemas.microsoft.com/office/drawing/2014/main" id="{37B60831-4B71-D83E-759F-8A21CEC929CA}"/>
              </a:ext>
            </a:extLst>
          </p:cNvPr>
          <p:cNvPicPr>
            <a:picLocks noChangeAspect="1"/>
          </p:cNvPicPr>
          <p:nvPr/>
        </p:nvPicPr>
        <p:blipFill>
          <a:blip r:embed="rId3"/>
          <a:srcRect l="10235" t="8985" r="10193" b="10145"/>
          <a:stretch>
            <a:fillRect/>
          </a:stretch>
        </p:blipFill>
        <p:spPr>
          <a:xfrm>
            <a:off x="6673277" y="1049653"/>
            <a:ext cx="4172838" cy="4240881"/>
          </a:xfrm>
          <a:prstGeom prst="rect">
            <a:avLst/>
          </a:prstGeom>
        </p:spPr>
      </p:pic>
    </p:spTree>
    <p:extLst>
      <p:ext uri="{BB962C8B-B14F-4D97-AF65-F5344CB8AC3E}">
        <p14:creationId xmlns:p14="http://schemas.microsoft.com/office/powerpoint/2010/main" val="2709579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and white circle with black background&#10;&#10;Description automatically generated">
            <a:extLst>
              <a:ext uri="{FF2B5EF4-FFF2-40B4-BE49-F238E27FC236}">
                <a16:creationId xmlns:a16="http://schemas.microsoft.com/office/drawing/2014/main" id="{ACB570A8-E749-0091-7BAE-82A7966A5A83}"/>
              </a:ext>
            </a:extLst>
          </p:cNvPr>
          <p:cNvPicPr>
            <a:picLocks noChangeAspect="1"/>
          </p:cNvPicPr>
          <p:nvPr/>
        </p:nvPicPr>
        <p:blipFill>
          <a:blip r:embed="rId2"/>
          <a:stretch>
            <a:fillRect/>
          </a:stretch>
        </p:blipFill>
        <p:spPr>
          <a:xfrm>
            <a:off x="4716600" y="-826402"/>
            <a:ext cx="6858000" cy="6858000"/>
          </a:xfrm>
          <a:prstGeom prst="rect">
            <a:avLst/>
          </a:prstGeom>
        </p:spPr>
      </p:pic>
      <p:sp>
        <p:nvSpPr>
          <p:cNvPr id="5" name="Text Placeholder 4">
            <a:extLst>
              <a:ext uri="{FF2B5EF4-FFF2-40B4-BE49-F238E27FC236}">
                <a16:creationId xmlns:a16="http://schemas.microsoft.com/office/drawing/2014/main" id="{0EFB9AC6-645C-CBB3-987A-B56AE508B978}"/>
              </a:ext>
            </a:extLst>
          </p:cNvPr>
          <p:cNvSpPr>
            <a:spLocks noGrp="1"/>
          </p:cNvSpPr>
          <p:nvPr>
            <p:ph type="body" sz="quarter" idx="15"/>
          </p:nvPr>
        </p:nvSpPr>
        <p:spPr>
          <a:xfrm>
            <a:off x="262626" y="2823865"/>
            <a:ext cx="3511269" cy="1447770"/>
          </a:xfrm>
        </p:spPr>
        <p:txBody>
          <a:bodyPr>
            <a:noAutofit/>
          </a:bodyPr>
          <a:lstStyle/>
          <a:p>
            <a:r>
              <a:rPr lang="en-US" sz="2800"/>
              <a:t>Gut health concerns are a daily struggle for many consumers</a:t>
            </a:r>
          </a:p>
        </p:txBody>
      </p:sp>
      <p:sp>
        <p:nvSpPr>
          <p:cNvPr id="4" name="Slide Number Placeholder 3">
            <a:extLst>
              <a:ext uri="{FF2B5EF4-FFF2-40B4-BE49-F238E27FC236}">
                <a16:creationId xmlns:a16="http://schemas.microsoft.com/office/drawing/2014/main" id="{DED4D4C4-21A0-445A-3EDE-BE56425CF04F}"/>
              </a:ext>
            </a:extLst>
          </p:cNvPr>
          <p:cNvSpPr>
            <a:spLocks noGrp="1"/>
          </p:cNvSpPr>
          <p:nvPr>
            <p:ph type="sldNum" sz="quarter" idx="14"/>
          </p:nvPr>
        </p:nvSpPr>
        <p:spPr>
          <a:xfrm>
            <a:off x="10561520" y="6317812"/>
            <a:ext cx="805051" cy="365125"/>
          </a:xfrm>
        </p:spPr>
        <p:txBody>
          <a:bodyPr/>
          <a:lstStyle/>
          <a:p>
            <a:r>
              <a:rPr lang="en-US"/>
              <a:t>PAGE </a:t>
            </a:r>
            <a:fld id="{BDBF9DCE-55C5-154E-AC34-7A0AB594817D}" type="slidenum">
              <a:rPr lang="en-US" smtClean="0"/>
              <a:pPr/>
              <a:t>8</a:t>
            </a:fld>
            <a:endParaRPr lang="en-US"/>
          </a:p>
        </p:txBody>
      </p:sp>
      <p:cxnSp>
        <p:nvCxnSpPr>
          <p:cNvPr id="35" name="Straight Connector 34">
            <a:extLst>
              <a:ext uri="{FF2B5EF4-FFF2-40B4-BE49-F238E27FC236}">
                <a16:creationId xmlns:a16="http://schemas.microsoft.com/office/drawing/2014/main" id="{E9CB08AC-DB7D-29FC-29CE-80EF196875F0}"/>
              </a:ext>
            </a:extLst>
          </p:cNvPr>
          <p:cNvCxnSpPr>
            <a:cxnSpLocks/>
          </p:cNvCxnSpPr>
          <p:nvPr/>
        </p:nvCxnSpPr>
        <p:spPr>
          <a:xfrm>
            <a:off x="245135" y="4266238"/>
            <a:ext cx="3702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898076-616E-5202-03FE-C1E183558C70}"/>
              </a:ext>
            </a:extLst>
          </p:cNvPr>
          <p:cNvCxnSpPr>
            <a:cxnSpLocks/>
          </p:cNvCxnSpPr>
          <p:nvPr/>
        </p:nvCxnSpPr>
        <p:spPr>
          <a:xfrm>
            <a:off x="262626" y="2586365"/>
            <a:ext cx="3702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1380AB-10E1-835E-C881-3AC14B13277C}"/>
              </a:ext>
            </a:extLst>
          </p:cNvPr>
          <p:cNvSpPr txBox="1"/>
          <p:nvPr/>
        </p:nvSpPr>
        <p:spPr>
          <a:xfrm>
            <a:off x="245135" y="6525286"/>
            <a:ext cx="6109252" cy="230832"/>
          </a:xfrm>
          <a:prstGeom prst="rect">
            <a:avLst/>
          </a:prstGeom>
          <a:noFill/>
        </p:spPr>
        <p:txBody>
          <a:bodyPr wrap="square">
            <a:spAutoFit/>
          </a:bodyPr>
          <a:lstStyle/>
          <a:p>
            <a:r>
              <a:rPr lang="en-US" sz="900">
                <a:solidFill>
                  <a:schemeClr val="bg1"/>
                </a:solidFill>
                <a:latin typeface="Arial"/>
                <a:cs typeface="Arial"/>
              </a:rPr>
              <a:t>Source: Verb Biotics 2024 Consumer Health Survey</a:t>
            </a:r>
            <a:endParaRPr lang="en-US" sz="900">
              <a:solidFill>
                <a:schemeClr val="bg1"/>
              </a:solidFill>
            </a:endParaRPr>
          </a:p>
        </p:txBody>
      </p:sp>
      <p:pic>
        <p:nvPicPr>
          <p:cNvPr id="11" name="Picture 10" descr="A screenshot of a black background with blue text&#10;&#10;Description automatically generated">
            <a:extLst>
              <a:ext uri="{FF2B5EF4-FFF2-40B4-BE49-F238E27FC236}">
                <a16:creationId xmlns:a16="http://schemas.microsoft.com/office/drawing/2014/main" id="{B062E9B7-0FC2-0775-8DAF-4D40A40FE707}"/>
              </a:ext>
            </a:extLst>
          </p:cNvPr>
          <p:cNvPicPr>
            <a:picLocks noChangeAspect="1"/>
          </p:cNvPicPr>
          <p:nvPr/>
        </p:nvPicPr>
        <p:blipFill>
          <a:blip r:embed="rId3"/>
          <a:stretch>
            <a:fillRect/>
          </a:stretch>
        </p:blipFill>
        <p:spPr>
          <a:xfrm>
            <a:off x="4721097" y="-826402"/>
            <a:ext cx="6858000" cy="6858000"/>
          </a:xfrm>
          <a:prstGeom prst="rect">
            <a:avLst/>
          </a:prstGeom>
        </p:spPr>
      </p:pic>
    </p:spTree>
    <p:extLst>
      <p:ext uri="{BB962C8B-B14F-4D97-AF65-F5344CB8AC3E}">
        <p14:creationId xmlns:p14="http://schemas.microsoft.com/office/powerpoint/2010/main" val="1878115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8" y="-1690705"/>
            <a:ext cx="9484406" cy="3045558"/>
          </a:xfrm>
        </p:spPr>
        <p:txBody>
          <a:bodyPr>
            <a:normAutofit/>
          </a:bodyPr>
          <a:lstStyle/>
          <a:p>
            <a:r>
              <a:rPr lang="en-US" sz="3600" dirty="0">
                <a:solidFill>
                  <a:srgbClr val="15788D"/>
                </a:solidFill>
                <a:latin typeface="Arial"/>
                <a:cs typeface="Arial"/>
              </a:rPr>
              <a:t>GABA LP815 for Women</a:t>
            </a:r>
            <a:br>
              <a:rPr lang="en-US" sz="3600" dirty="0">
                <a:solidFill>
                  <a:srgbClr val="15788D"/>
                </a:solidFill>
                <a:latin typeface="Arial"/>
                <a:cs typeface="Arial"/>
              </a:rPr>
            </a:br>
            <a:r>
              <a:rPr lang="en-US" sz="3600" dirty="0">
                <a:solidFill>
                  <a:schemeClr val="tx1">
                    <a:lumMod val="60000"/>
                    <a:lumOff val="40000"/>
                  </a:schemeClr>
                </a:solidFill>
                <a:latin typeface="Arial"/>
                <a:cs typeface="Arial"/>
              </a:rPr>
              <a:t>Claims &amp; Benefits</a:t>
            </a:r>
            <a:r>
              <a:rPr lang="en-US" sz="2800" baseline="30000" dirty="0">
                <a:solidFill>
                  <a:schemeClr val="tx1">
                    <a:lumMod val="60000"/>
                    <a:lumOff val="40000"/>
                  </a:schemeClr>
                </a:solidFill>
                <a:latin typeface="Arial"/>
                <a:cs typeface="Arial"/>
              </a:rPr>
              <a:t> </a:t>
            </a:r>
            <a:endParaRPr lang="en-US" sz="3600" baseline="30000" dirty="0">
              <a:solidFill>
                <a:schemeClr val="tx1">
                  <a:lumMod val="60000"/>
                  <a:lumOff val="40000"/>
                </a:schemeClr>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sp>
        <p:nvSpPr>
          <p:cNvPr id="6" name="Slide Number Placeholder 2">
            <a:extLst>
              <a:ext uri="{FF2B5EF4-FFF2-40B4-BE49-F238E27FC236}">
                <a16:creationId xmlns:a16="http://schemas.microsoft.com/office/drawing/2014/main" id="{86F7FBD6-1C39-5521-C302-B382923B46E9}"/>
              </a:ext>
            </a:extLst>
          </p:cNvPr>
          <p:cNvSpPr txBox="1">
            <a:spLocks/>
          </p:cNvSpPr>
          <p:nvPr/>
        </p:nvSpPr>
        <p:spPr>
          <a:xfrm>
            <a:off x="10548747" y="6355588"/>
            <a:ext cx="11337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PAGE </a:t>
            </a:r>
            <a:fld id="{BDBF9DCE-55C5-154E-AC34-7A0AB594817D}" type="slidenum">
              <a:rPr lang="en-US" sz="1200" smtClean="0"/>
              <a:pPr/>
              <a:t>80</a:t>
            </a:fld>
            <a:endParaRPr lang="en-US" sz="1200"/>
          </a:p>
        </p:txBody>
      </p:sp>
      <p:sp>
        <p:nvSpPr>
          <p:cNvPr id="10" name="TextBox 9">
            <a:extLst>
              <a:ext uri="{FF2B5EF4-FFF2-40B4-BE49-F238E27FC236}">
                <a16:creationId xmlns:a16="http://schemas.microsoft.com/office/drawing/2014/main" id="{7BCBB1E8-F596-38D5-0C18-BF0A2882E4AC}"/>
              </a:ext>
            </a:extLst>
          </p:cNvPr>
          <p:cNvSpPr txBox="1"/>
          <p:nvPr/>
        </p:nvSpPr>
        <p:spPr>
          <a:xfrm>
            <a:off x="313338" y="1615858"/>
            <a:ext cx="9969524" cy="4524315"/>
          </a:xfrm>
          <a:prstGeom prst="rect">
            <a:avLst/>
          </a:prstGeom>
          <a:noFill/>
        </p:spPr>
        <p:txBody>
          <a:bodyPr wrap="none" rtlCol="0">
            <a:spAutoFit/>
          </a:bodyPr>
          <a:lstStyle/>
          <a:p>
            <a:r>
              <a:rPr lang="en-US" sz="2400" dirty="0">
                <a:solidFill>
                  <a:schemeClr val="tx1">
                    <a:lumMod val="60000"/>
                    <a:lumOff val="40000"/>
                  </a:schemeClr>
                </a:solidFill>
              </a:rPr>
              <a:t>Structure/Function Claims</a:t>
            </a:r>
          </a:p>
          <a:p>
            <a:pPr marL="800100" lvl="1" indent="-342900">
              <a:buFont typeface="Arial" panose="020B0604020202020204" pitchFamily="34" charset="0"/>
              <a:buChar char="•"/>
            </a:pPr>
            <a:r>
              <a:rPr lang="en-US" sz="2000" dirty="0"/>
              <a:t>Tension and stress support</a:t>
            </a:r>
          </a:p>
          <a:p>
            <a:pPr marL="800100" lvl="1" indent="-342900">
              <a:buFont typeface="Arial" panose="020B0604020202020204" pitchFamily="34" charset="0"/>
              <a:buChar char="•"/>
            </a:pPr>
            <a:r>
              <a:rPr lang="en-US" sz="2000" dirty="0"/>
              <a:t>Helps reduce irritability</a:t>
            </a:r>
          </a:p>
          <a:p>
            <a:pPr marL="800100" lvl="1" indent="-342900">
              <a:buFont typeface="Arial" panose="020B0604020202020204" pitchFamily="34" charset="0"/>
              <a:buChar char="•"/>
            </a:pPr>
            <a:r>
              <a:rPr lang="en-US" sz="2000" dirty="0"/>
              <a:t>Supports deep, restorative sleep </a:t>
            </a:r>
          </a:p>
          <a:p>
            <a:pPr marL="800100" lvl="1" indent="-342900">
              <a:buFont typeface="Arial" panose="020B0604020202020204" pitchFamily="34" charset="0"/>
              <a:buChar char="•"/>
            </a:pPr>
            <a:endParaRPr lang="en-US" sz="2000" dirty="0">
              <a:solidFill>
                <a:schemeClr val="tx2"/>
              </a:solidFill>
            </a:endParaRPr>
          </a:p>
          <a:p>
            <a:r>
              <a:rPr lang="en-US" sz="2400" dirty="0">
                <a:solidFill>
                  <a:schemeClr val="tx1">
                    <a:lumMod val="60000"/>
                    <a:lumOff val="40000"/>
                  </a:schemeClr>
                </a:solidFill>
              </a:rPr>
              <a:t>Benefits</a:t>
            </a:r>
          </a:p>
          <a:p>
            <a:pPr marL="800100" lvl="1" indent="-342900">
              <a:buFont typeface="Arial" panose="020B0604020202020204" pitchFamily="34" charset="0"/>
              <a:buChar char="•"/>
            </a:pPr>
            <a:r>
              <a:rPr lang="en-US" sz="2000" dirty="0"/>
              <a:t>67% of women reduced stress by week 2</a:t>
            </a:r>
          </a:p>
          <a:p>
            <a:pPr marL="800100" lvl="1" indent="-342900">
              <a:buFont typeface="Arial" panose="020B0604020202020204" pitchFamily="34" charset="0"/>
              <a:buChar char="•"/>
            </a:pPr>
            <a:r>
              <a:rPr lang="en-US" sz="2000" dirty="0"/>
              <a:t>100% of women improved sleep by week 6</a:t>
            </a:r>
          </a:p>
          <a:p>
            <a:pPr marL="800100" lvl="1" indent="-342900">
              <a:buFont typeface="Arial" panose="020B0604020202020204" pitchFamily="34" charset="0"/>
              <a:buChar char="•"/>
            </a:pPr>
            <a:r>
              <a:rPr lang="en-US" sz="2000" dirty="0"/>
              <a:t>ALL women experienced significant decrease in nighttime temperature comfort </a:t>
            </a:r>
            <a:br>
              <a:rPr lang="en-US" sz="2000" dirty="0"/>
            </a:br>
            <a:r>
              <a:rPr lang="en-US" sz="2000" dirty="0"/>
              <a:t>– proven to lower elevated nighttime body heat</a:t>
            </a:r>
          </a:p>
          <a:p>
            <a:pPr marL="800100" lvl="1" indent="-342900">
              <a:buFont typeface="Arial" panose="020B0604020202020204" pitchFamily="34" charset="0"/>
              <a:buChar char="•"/>
            </a:pPr>
            <a:r>
              <a:rPr lang="en-US" sz="2000" dirty="0"/>
              <a:t>Benefits felt as early as week 2</a:t>
            </a:r>
          </a:p>
          <a:p>
            <a:pPr marL="800100" lvl="1" indent="-342900">
              <a:buFont typeface="Arial" panose="020B0604020202020204" pitchFamily="34" charset="0"/>
              <a:buChar char="•"/>
            </a:pPr>
            <a:r>
              <a:rPr lang="en-US" sz="2000" dirty="0"/>
              <a:t>No GI distress observed in clinical testing</a:t>
            </a:r>
          </a:p>
          <a:p>
            <a:pPr lvl="1"/>
            <a:endParaRPr lang="en-US" sz="2000" dirty="0"/>
          </a:p>
          <a:p>
            <a:pPr marL="800100" lvl="1" indent="-342900">
              <a:buFont typeface="Arial" panose="020B0604020202020204" pitchFamily="34" charset="0"/>
              <a:buChar char="•"/>
            </a:pPr>
            <a:endParaRPr lang="en-US" sz="2000" dirty="0">
              <a:solidFill>
                <a:schemeClr val="tx2"/>
              </a:solidFill>
            </a:endParaRPr>
          </a:p>
        </p:txBody>
      </p:sp>
      <p:pic>
        <p:nvPicPr>
          <p:cNvPr id="3" name="Picture 2">
            <a:extLst>
              <a:ext uri="{FF2B5EF4-FFF2-40B4-BE49-F238E27FC236}">
                <a16:creationId xmlns:a16="http://schemas.microsoft.com/office/drawing/2014/main" id="{25985AEC-F28B-85A8-ADDA-99E9C9FA9F1E}"/>
              </a:ext>
            </a:extLst>
          </p:cNvPr>
          <p:cNvPicPr>
            <a:picLocks noChangeAspect="1"/>
          </p:cNvPicPr>
          <p:nvPr/>
        </p:nvPicPr>
        <p:blipFill>
          <a:blip r:embed="rId3"/>
          <a:srcRect l="-1" t="19069" r="18715"/>
          <a:stretch/>
        </p:blipFill>
        <p:spPr>
          <a:xfrm>
            <a:off x="9065734" y="0"/>
            <a:ext cx="3264811" cy="3250580"/>
          </a:xfrm>
          <a:prstGeom prst="rect">
            <a:avLst/>
          </a:prstGeom>
        </p:spPr>
      </p:pic>
    </p:spTree>
    <p:extLst>
      <p:ext uri="{BB962C8B-B14F-4D97-AF65-F5344CB8AC3E}">
        <p14:creationId xmlns:p14="http://schemas.microsoft.com/office/powerpoint/2010/main" val="13654485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255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A035-B7C8-E258-602B-8C7DE52648D8}"/>
              </a:ext>
            </a:extLst>
          </p:cNvPr>
          <p:cNvSpPr>
            <a:spLocks noGrp="1"/>
          </p:cNvSpPr>
          <p:nvPr>
            <p:ph type="title"/>
          </p:nvPr>
        </p:nvSpPr>
        <p:spPr>
          <a:xfrm>
            <a:off x="374650" y="3428999"/>
            <a:ext cx="10515600" cy="2366677"/>
          </a:xfrm>
        </p:spPr>
        <p:txBody>
          <a:bodyPr/>
          <a:lstStyle/>
          <a:p>
            <a:r>
              <a:rPr lang="en-US"/>
              <a:t>Appendix</a:t>
            </a:r>
          </a:p>
        </p:txBody>
      </p:sp>
      <p:cxnSp>
        <p:nvCxnSpPr>
          <p:cNvPr id="5" name="Straight Connector 4">
            <a:extLst>
              <a:ext uri="{FF2B5EF4-FFF2-40B4-BE49-F238E27FC236}">
                <a16:creationId xmlns:a16="http://schemas.microsoft.com/office/drawing/2014/main" id="{F7B79A1A-E0C9-D1DE-9D0B-8137BC9E3E82}"/>
              </a:ext>
            </a:extLst>
          </p:cNvPr>
          <p:cNvCxnSpPr>
            <a:cxnSpLocks/>
          </p:cNvCxnSpPr>
          <p:nvPr/>
        </p:nvCxnSpPr>
        <p:spPr>
          <a:xfrm>
            <a:off x="381000" y="6183466"/>
            <a:ext cx="115599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1850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CAAED-8931-D596-157B-BD642E0BE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0D0C7-1DAC-1520-9179-FF127983F37A}"/>
              </a:ext>
            </a:extLst>
          </p:cNvPr>
          <p:cNvSpPr>
            <a:spLocks noGrp="1"/>
          </p:cNvSpPr>
          <p:nvPr>
            <p:ph type="title"/>
          </p:nvPr>
        </p:nvSpPr>
        <p:spPr>
          <a:xfrm>
            <a:off x="295214" y="2536248"/>
            <a:ext cx="6589789" cy="3045558"/>
          </a:xfrm>
        </p:spPr>
        <p:txBody>
          <a:bodyPr>
            <a:normAutofit/>
          </a:bodyPr>
          <a:lstStyle/>
          <a:p>
            <a:r>
              <a:rPr lang="en-US" sz="4800" baseline="30000" dirty="0">
                <a:solidFill>
                  <a:srgbClr val="15788D"/>
                </a:solidFill>
                <a:latin typeface="Arial"/>
                <a:cs typeface="Arial"/>
              </a:rPr>
              <a:t> </a:t>
            </a:r>
            <a:r>
              <a:rPr lang="en-US" sz="8800" baseline="30000" dirty="0">
                <a:solidFill>
                  <a:srgbClr val="15788D"/>
                </a:solidFill>
                <a:latin typeface="Arial"/>
                <a:cs typeface="Arial"/>
              </a:rPr>
              <a:t>Services</a:t>
            </a:r>
            <a:endParaRPr lang="en-US" sz="8800" baseline="30000">
              <a:solidFill>
                <a:srgbClr val="15788D"/>
              </a:solidFill>
            </a:endParaRPr>
          </a:p>
        </p:txBody>
      </p:sp>
      <p:sp>
        <p:nvSpPr>
          <p:cNvPr id="3" name="Text Placeholder 2">
            <a:extLst>
              <a:ext uri="{FF2B5EF4-FFF2-40B4-BE49-F238E27FC236}">
                <a16:creationId xmlns:a16="http://schemas.microsoft.com/office/drawing/2014/main" id="{820E6A7A-76D1-F189-6C1F-D11E64E123AE}"/>
              </a:ext>
            </a:extLst>
          </p:cNvPr>
          <p:cNvSpPr>
            <a:spLocks noGrp="1"/>
          </p:cNvSpPr>
          <p:nvPr>
            <p:ph type="body" idx="1"/>
          </p:nvPr>
        </p:nvSpPr>
        <p:spPr>
          <a:xfrm>
            <a:off x="295214" y="5581806"/>
            <a:ext cx="12243644" cy="1953487"/>
          </a:xfrm>
        </p:spPr>
        <p:txBody>
          <a:bodyPr vert="horz" lIns="91440" tIns="45720" rIns="91440" bIns="45720" rtlCol="0" anchor="t">
            <a:normAutofit/>
          </a:bodyPr>
          <a:lstStyle/>
          <a:p>
            <a:r>
              <a:rPr lang="en-US" sz="2800" dirty="0">
                <a:solidFill>
                  <a:srgbClr val="15788D"/>
                </a:solidFill>
                <a:latin typeface="Arial"/>
                <a:cs typeface="Arial"/>
              </a:rPr>
              <a:t>Development &amp; Marketing</a:t>
            </a:r>
            <a:endParaRPr lang="en-US" sz="2800" dirty="0">
              <a:solidFill>
                <a:srgbClr val="15788D"/>
              </a:solidFill>
            </a:endParaRPr>
          </a:p>
        </p:txBody>
      </p:sp>
      <p:sp>
        <p:nvSpPr>
          <p:cNvPr id="19" name="TextBox 18">
            <a:extLst>
              <a:ext uri="{FF2B5EF4-FFF2-40B4-BE49-F238E27FC236}">
                <a16:creationId xmlns:a16="http://schemas.microsoft.com/office/drawing/2014/main" id="{881F24D9-B872-FDE5-D080-D6B595A72266}"/>
              </a:ext>
            </a:extLst>
          </p:cNvPr>
          <p:cNvSpPr txBox="1"/>
          <p:nvPr/>
        </p:nvSpPr>
        <p:spPr>
          <a:xfrm>
            <a:off x="9359153" y="7996518"/>
            <a:ext cx="184731" cy="369332"/>
          </a:xfrm>
          <a:prstGeom prst="rect">
            <a:avLst/>
          </a:prstGeom>
          <a:noFill/>
        </p:spPr>
        <p:txBody>
          <a:bodyPr wrap="none" rtlCol="0">
            <a:spAutoFit/>
          </a:bodyPr>
          <a:lstStyle/>
          <a:p>
            <a:endParaRPr lang="en-US"/>
          </a:p>
        </p:txBody>
      </p:sp>
      <p:cxnSp>
        <p:nvCxnSpPr>
          <p:cNvPr id="27" name="Straight Connector 26">
            <a:extLst>
              <a:ext uri="{FF2B5EF4-FFF2-40B4-BE49-F238E27FC236}">
                <a16:creationId xmlns:a16="http://schemas.microsoft.com/office/drawing/2014/main" id="{342ED608-A320-6E7A-22DE-E8781B85ABF3}"/>
              </a:ext>
            </a:extLst>
          </p:cNvPr>
          <p:cNvCxnSpPr>
            <a:cxnSpLocks/>
          </p:cNvCxnSpPr>
          <p:nvPr/>
        </p:nvCxnSpPr>
        <p:spPr>
          <a:xfrm>
            <a:off x="219014" y="3936153"/>
            <a:ext cx="0" cy="1416206"/>
          </a:xfrm>
          <a:prstGeom prst="line">
            <a:avLst/>
          </a:prstGeom>
          <a:ln w="12700">
            <a:solidFill>
              <a:srgbClr val="B7D8FF"/>
            </a:solidFill>
          </a:ln>
        </p:spPr>
        <p:style>
          <a:lnRef idx="1">
            <a:schemeClr val="dk1"/>
          </a:lnRef>
          <a:fillRef idx="0">
            <a:schemeClr val="dk1"/>
          </a:fillRef>
          <a:effectRef idx="0">
            <a:schemeClr val="dk1"/>
          </a:effectRef>
          <a:fontRef idx="minor">
            <a:schemeClr val="tx1"/>
          </a:fontRef>
        </p:style>
      </p:cxnSp>
      <p:pic>
        <p:nvPicPr>
          <p:cNvPr id="4" name="Picture 3" descr="A blue logo with black background&#10;&#10;AI-generated content may be incorrect.">
            <a:extLst>
              <a:ext uri="{FF2B5EF4-FFF2-40B4-BE49-F238E27FC236}">
                <a16:creationId xmlns:a16="http://schemas.microsoft.com/office/drawing/2014/main" id="{ACC80226-E4FB-DFD6-FDCC-1AB83C83CFDE}"/>
              </a:ext>
            </a:extLst>
          </p:cNvPr>
          <p:cNvPicPr>
            <a:picLocks noChangeAspect="1"/>
          </p:cNvPicPr>
          <p:nvPr/>
        </p:nvPicPr>
        <p:blipFill>
          <a:blip r:embed="rId2"/>
          <a:stretch>
            <a:fillRect/>
          </a:stretch>
        </p:blipFill>
        <p:spPr>
          <a:xfrm>
            <a:off x="5353050" y="-704850"/>
            <a:ext cx="7499350" cy="7562850"/>
          </a:xfrm>
          <a:prstGeom prst="rect">
            <a:avLst/>
          </a:prstGeom>
        </p:spPr>
      </p:pic>
    </p:spTree>
    <p:extLst>
      <p:ext uri="{BB962C8B-B14F-4D97-AF65-F5344CB8AC3E}">
        <p14:creationId xmlns:p14="http://schemas.microsoft.com/office/powerpoint/2010/main" val="4261516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886DA-124A-11B6-67DE-C9B066AB8D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F31F2-11D0-EF61-0436-0CB276BF42D9}"/>
              </a:ext>
            </a:extLst>
          </p:cNvPr>
          <p:cNvSpPr>
            <a:spLocks noGrp="1"/>
          </p:cNvSpPr>
          <p:nvPr>
            <p:ph type="title" idx="4294967295"/>
          </p:nvPr>
        </p:nvSpPr>
        <p:spPr>
          <a:xfrm>
            <a:off x="398390" y="621761"/>
            <a:ext cx="9774238" cy="868363"/>
          </a:xfrm>
        </p:spPr>
        <p:txBody>
          <a:bodyPr>
            <a:normAutofit/>
          </a:bodyPr>
          <a:lstStyle/>
          <a:p>
            <a:r>
              <a:rPr lang="en-US" sz="3600" dirty="0">
                <a:latin typeface="Arial"/>
                <a:cs typeface="Arial"/>
              </a:rPr>
              <a:t>Development Services</a:t>
            </a:r>
            <a:endParaRPr lang="en-US" sz="3600" dirty="0"/>
          </a:p>
        </p:txBody>
      </p:sp>
      <p:sp>
        <p:nvSpPr>
          <p:cNvPr id="6" name="TextBox 5">
            <a:extLst>
              <a:ext uri="{FF2B5EF4-FFF2-40B4-BE49-F238E27FC236}">
                <a16:creationId xmlns:a16="http://schemas.microsoft.com/office/drawing/2014/main" id="{7CCD0DD2-96E4-4EE2-28CD-506A9E0BEC09}"/>
              </a:ext>
            </a:extLst>
          </p:cNvPr>
          <p:cNvSpPr txBox="1"/>
          <p:nvPr/>
        </p:nvSpPr>
        <p:spPr>
          <a:xfrm>
            <a:off x="398390" y="2855806"/>
            <a:ext cx="6298624" cy="2242483"/>
          </a:xfrm>
          <a:prstGeom prst="roundRect">
            <a:avLst>
              <a:gd name="adj" fmla="val 9135"/>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1" dirty="0">
                <a:solidFill>
                  <a:srgbClr val="1E8197"/>
                </a:solidFill>
                <a:cs typeface="Arial"/>
              </a:rPr>
              <a:t>Compatibility Assessment</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MOA development</a:t>
            </a:r>
          </a:p>
          <a:p>
            <a:pPr marL="342900" indent="-342900">
              <a:buClr>
                <a:srgbClr val="CAE9EC"/>
              </a:buClr>
              <a:buFont typeface="Arial" panose="020B0604020202020204" pitchFamily="34" charset="0"/>
              <a:buChar char="•"/>
            </a:pPr>
            <a:r>
              <a:rPr lang="en-US" sz="1900" dirty="0">
                <a:solidFill>
                  <a:srgbClr val="1E8197"/>
                </a:solidFill>
                <a:cs typeface="Arial"/>
              </a:rPr>
              <a:t>Ingredient assessments </a:t>
            </a:r>
            <a:endParaRPr lang="en-US" dirty="0"/>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Near term stability </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Potential process development</a:t>
            </a:r>
          </a:p>
          <a:p>
            <a:endParaRPr lang="en-US" sz="1900" b="1">
              <a:solidFill>
                <a:srgbClr val="1E8197"/>
              </a:solidFill>
              <a:cs typeface="Arial"/>
            </a:endParaRPr>
          </a:p>
          <a:p>
            <a:endParaRPr lang="en-US" sz="1900" b="1" dirty="0">
              <a:solidFill>
                <a:srgbClr val="1E8197"/>
              </a:solidFill>
              <a:cs typeface="Arial"/>
            </a:endParaRPr>
          </a:p>
        </p:txBody>
      </p:sp>
      <p:sp>
        <p:nvSpPr>
          <p:cNvPr id="7" name="TextBox 6">
            <a:extLst>
              <a:ext uri="{FF2B5EF4-FFF2-40B4-BE49-F238E27FC236}">
                <a16:creationId xmlns:a16="http://schemas.microsoft.com/office/drawing/2014/main" id="{88CA547B-F87E-6605-C331-C96B0B6824E5}"/>
              </a:ext>
            </a:extLst>
          </p:cNvPr>
          <p:cNvSpPr txBox="1"/>
          <p:nvPr/>
        </p:nvSpPr>
        <p:spPr>
          <a:xfrm>
            <a:off x="398390" y="1309412"/>
            <a:ext cx="1186741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dirty="0">
                <a:cs typeface="Arial"/>
              </a:rPr>
              <a:t>We collaborate with your R&amp;D and PD teams to </a:t>
            </a:r>
            <a:r>
              <a:rPr lang="en-US" sz="2100" dirty="0">
                <a:ea typeface="+mn-lt"/>
                <a:cs typeface="+mn-lt"/>
              </a:rPr>
              <a:t>develop differentiated, outcome-driven formulation concepts </a:t>
            </a:r>
            <a:endParaRPr lang="en-US" sz="2100" dirty="0"/>
          </a:p>
        </p:txBody>
      </p:sp>
      <p:sp>
        <p:nvSpPr>
          <p:cNvPr id="15" name="Slide Number Placeholder 2">
            <a:extLst>
              <a:ext uri="{FF2B5EF4-FFF2-40B4-BE49-F238E27FC236}">
                <a16:creationId xmlns:a16="http://schemas.microsoft.com/office/drawing/2014/main" id="{FF0D138F-3A90-C4B7-DC6D-2300E14D4606}"/>
              </a:ext>
            </a:extLst>
          </p:cNvPr>
          <p:cNvSpPr txBox="1">
            <a:spLocks/>
          </p:cNvSpPr>
          <p:nvPr/>
        </p:nvSpPr>
        <p:spPr>
          <a:xfrm>
            <a:off x="11008575" y="6276760"/>
            <a:ext cx="805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E8197"/>
                </a:solidFill>
                <a:effectLst/>
                <a:uLnTx/>
                <a:uFillTx/>
                <a:latin typeface="Arial"/>
                <a:cs typeface="Arial"/>
                <a:sym typeface="Arial"/>
              </a:rPr>
              <a:t>Page </a:t>
            </a:r>
            <a:fld id="{BEBEA65F-E538-4398-A746-9B25D947C8EB}" type="slidenum">
              <a:rPr kumimoji="0" lang="en-US" sz="1000" b="0" i="0" u="none" strike="noStrike" kern="0" cap="none" spc="0" normalizeH="0" baseline="0" noProof="0" smtClean="0">
                <a:ln>
                  <a:noFill/>
                </a:ln>
                <a:solidFill>
                  <a:srgbClr val="1E8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lang="en-US" sz="1000" b="0" i="0" u="none" strike="noStrike" kern="0" cap="none" spc="0" normalizeH="0" baseline="0" noProof="0">
              <a:ln>
                <a:noFill/>
              </a:ln>
              <a:solidFill>
                <a:srgbClr val="1E8197"/>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893134CE-DB69-110C-16AD-0B642C81D15D}"/>
              </a:ext>
            </a:extLst>
          </p:cNvPr>
          <p:cNvSpPr txBox="1"/>
          <p:nvPr/>
        </p:nvSpPr>
        <p:spPr>
          <a:xfrm>
            <a:off x="6697337" y="2941648"/>
            <a:ext cx="6194738" cy="2893100"/>
          </a:xfrm>
          <a:prstGeom prst="rect">
            <a:avLst/>
          </a:prstGeom>
          <a:noFill/>
        </p:spPr>
        <p:txBody>
          <a:bodyPr wrap="square" lIns="91440" tIns="45720" rIns="91440" bIns="45720" anchor="t">
            <a:spAutoFit/>
          </a:bodyPr>
          <a:lstStyle/>
          <a:p>
            <a:r>
              <a:rPr lang="en-US" sz="1900" b="1" dirty="0">
                <a:solidFill>
                  <a:srgbClr val="1E8197"/>
                </a:solidFill>
                <a:cs typeface="Arial"/>
              </a:rPr>
              <a:t>Product Ideation</a:t>
            </a:r>
            <a:endParaRPr lang="en-US">
              <a:ea typeface="+mn-ea"/>
            </a:endParaRPr>
          </a:p>
          <a:p>
            <a:pPr marL="342900" indent="-342900">
              <a:buFont typeface="Arial"/>
              <a:buChar char="•"/>
            </a:pPr>
            <a:r>
              <a:rPr lang="en-US" dirty="0">
                <a:solidFill>
                  <a:srgbClr val="1E8197"/>
                </a:solidFill>
                <a:cs typeface="Arial"/>
              </a:rPr>
              <a:t>Health outcome</a:t>
            </a:r>
          </a:p>
          <a:p>
            <a:pPr marL="342900" indent="-342900">
              <a:buFont typeface="Arial"/>
              <a:buChar char="•"/>
            </a:pPr>
            <a:r>
              <a:rPr lang="en-US" dirty="0">
                <a:solidFill>
                  <a:srgbClr val="1E8197"/>
                </a:solidFill>
                <a:cs typeface="Arial"/>
              </a:rPr>
              <a:t>MOA</a:t>
            </a:r>
            <a:endParaRPr lang="en-US">
              <a:solidFill>
                <a:srgbClr val="14788C"/>
              </a:solidFill>
              <a:cs typeface="Arial"/>
            </a:endParaRPr>
          </a:p>
          <a:p>
            <a:pPr marL="342900" indent="-342900">
              <a:buFont typeface="Arial"/>
              <a:buChar char="•"/>
            </a:pPr>
            <a:r>
              <a:rPr lang="en-US" sz="1900" dirty="0">
                <a:solidFill>
                  <a:srgbClr val="1E8197"/>
                </a:solidFill>
                <a:cs typeface="Arial"/>
              </a:rPr>
              <a:t>Clinical Biomarkers</a:t>
            </a:r>
            <a:endParaRPr lang="en-US">
              <a:cs typeface="Arial"/>
            </a:endParaRPr>
          </a:p>
          <a:p>
            <a:endParaRPr lang="en-US" b="1">
              <a:solidFill>
                <a:srgbClr val="14788C"/>
              </a:solidFill>
              <a:cs typeface="Arial"/>
            </a:endParaRPr>
          </a:p>
          <a:p>
            <a:r>
              <a:rPr lang="en-US" sz="1800" b="1" dirty="0">
                <a:solidFill>
                  <a:srgbClr val="1E8197"/>
                </a:solidFill>
                <a:cs typeface="Arial"/>
              </a:rPr>
              <a:t>Claims</a:t>
            </a:r>
          </a:p>
          <a:p>
            <a:pPr marL="285750" indent="-285750">
              <a:buClr>
                <a:schemeClr val="accent5">
                  <a:lumMod val="90000"/>
                </a:schemeClr>
              </a:buClr>
              <a:buFont typeface="Arial" panose="020B0604020202020204" pitchFamily="34" charset="0"/>
              <a:buChar char="•"/>
            </a:pPr>
            <a:r>
              <a:rPr lang="en-US" dirty="0">
                <a:solidFill>
                  <a:srgbClr val="1E8197"/>
                </a:solidFill>
                <a:cs typeface="Arial"/>
              </a:rPr>
              <a:t>Structure/function claims + lifestyle claims</a:t>
            </a:r>
          </a:p>
          <a:p>
            <a:endParaRPr lang="en-US" sz="1800" b="1">
              <a:solidFill>
                <a:srgbClr val="1E8197"/>
              </a:solidFill>
              <a:cs typeface="Arial"/>
            </a:endParaRPr>
          </a:p>
          <a:p>
            <a:endParaRPr lang="en-US" sz="1800" b="1" i="0" u="none" strike="noStrike" kern="1200" cap="none" spc="0" normalizeH="0" baseline="0" noProof="0" dirty="0">
              <a:ln>
                <a:noFill/>
              </a:ln>
              <a:solidFill>
                <a:srgbClr val="1E8197"/>
              </a:solidFill>
              <a:effectLst/>
              <a:uLnTx/>
              <a:uFillTx/>
              <a:latin typeface="Arial" panose="020B0604020202020204"/>
              <a:cs typeface="Arial"/>
            </a:endParaRPr>
          </a:p>
          <a:p>
            <a:endParaRPr lang="en-US" sz="1800" b="1">
              <a:solidFill>
                <a:srgbClr val="1E8197"/>
              </a:solidFill>
              <a:cs typeface="Arial"/>
            </a:endParaRPr>
          </a:p>
        </p:txBody>
      </p:sp>
      <p:sp>
        <p:nvSpPr>
          <p:cNvPr id="16" name="TextBox 15">
            <a:extLst>
              <a:ext uri="{FF2B5EF4-FFF2-40B4-BE49-F238E27FC236}">
                <a16:creationId xmlns:a16="http://schemas.microsoft.com/office/drawing/2014/main" id="{44DF058F-A0D3-3506-1551-48C55C155B2B}"/>
              </a:ext>
            </a:extLst>
          </p:cNvPr>
          <p:cNvSpPr txBox="1"/>
          <p:nvPr/>
        </p:nvSpPr>
        <p:spPr>
          <a:xfrm>
            <a:off x="400424" y="2206628"/>
            <a:ext cx="6825802" cy="369332"/>
          </a:xfrm>
          <a:prstGeom prst="rect">
            <a:avLst/>
          </a:prstGeom>
          <a:noFill/>
        </p:spPr>
        <p:txBody>
          <a:bodyPr wrap="square" lIns="91440" tIns="45720" rIns="91440" bIns="45720" anchor="t">
            <a:spAutoFit/>
          </a:bodyPr>
          <a:lstStyle/>
          <a:p>
            <a:r>
              <a:rPr lang="en-US" b="1" dirty="0">
                <a:solidFill>
                  <a:schemeClr val="tx2"/>
                </a:solidFill>
                <a:cs typeface="Arial"/>
              </a:rPr>
              <a:t>FORMULATION COMPATIBILITY </a:t>
            </a:r>
            <a:endParaRPr lang="en-US" sz="1800" b="1" dirty="0">
              <a:solidFill>
                <a:schemeClr val="tx2"/>
              </a:solidFill>
              <a:cs typeface="Arial"/>
            </a:endParaRPr>
          </a:p>
        </p:txBody>
      </p:sp>
      <p:sp>
        <p:nvSpPr>
          <p:cNvPr id="18" name="TextBox 17">
            <a:extLst>
              <a:ext uri="{FF2B5EF4-FFF2-40B4-BE49-F238E27FC236}">
                <a16:creationId xmlns:a16="http://schemas.microsoft.com/office/drawing/2014/main" id="{CC558CC6-316D-8045-D7A7-C59A866045BB}"/>
              </a:ext>
            </a:extLst>
          </p:cNvPr>
          <p:cNvSpPr txBox="1"/>
          <p:nvPr/>
        </p:nvSpPr>
        <p:spPr>
          <a:xfrm>
            <a:off x="6799311" y="2206036"/>
            <a:ext cx="6825802" cy="369332"/>
          </a:xfrm>
          <a:prstGeom prst="rect">
            <a:avLst/>
          </a:prstGeom>
          <a:noFill/>
        </p:spPr>
        <p:txBody>
          <a:bodyPr wrap="square">
            <a:spAutoFit/>
          </a:bodyPr>
          <a:lstStyle/>
          <a:p>
            <a:r>
              <a:rPr lang="en-US" b="1" dirty="0">
                <a:solidFill>
                  <a:schemeClr val="tx2"/>
                </a:solidFill>
                <a:cs typeface="Arial"/>
              </a:rPr>
              <a:t>NEW PRODUCT CONCEPTS</a:t>
            </a:r>
          </a:p>
        </p:txBody>
      </p:sp>
      <p:sp>
        <p:nvSpPr>
          <p:cNvPr id="19" name="Rounded Rectangle 18">
            <a:extLst>
              <a:ext uri="{FF2B5EF4-FFF2-40B4-BE49-F238E27FC236}">
                <a16:creationId xmlns:a16="http://schemas.microsoft.com/office/drawing/2014/main" id="{E107319D-DEB9-3324-A2AB-82F605599D6E}"/>
              </a:ext>
            </a:extLst>
          </p:cNvPr>
          <p:cNvSpPr/>
          <p:nvPr/>
        </p:nvSpPr>
        <p:spPr>
          <a:xfrm>
            <a:off x="398390" y="2665305"/>
            <a:ext cx="6105441" cy="2891352"/>
          </a:xfrm>
          <a:prstGeom prst="roundRect">
            <a:avLst>
              <a:gd name="adj" fmla="val 5288"/>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6B7D783F-B2C2-CFCE-4D11-93BBF254C070}"/>
              </a:ext>
            </a:extLst>
          </p:cNvPr>
          <p:cNvSpPr/>
          <p:nvPr/>
        </p:nvSpPr>
        <p:spPr>
          <a:xfrm>
            <a:off x="6697014" y="2668996"/>
            <a:ext cx="5116648" cy="2887660"/>
          </a:xfrm>
          <a:prstGeom prst="roundRect">
            <a:avLst>
              <a:gd name="adj" fmla="val 5288"/>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841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2B1DC-0610-7B61-8B12-B0B232376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00636-605C-073D-F350-616D175E28E9}"/>
              </a:ext>
            </a:extLst>
          </p:cNvPr>
          <p:cNvSpPr>
            <a:spLocks noGrp="1"/>
          </p:cNvSpPr>
          <p:nvPr>
            <p:ph type="title" idx="4294967295"/>
          </p:nvPr>
        </p:nvSpPr>
        <p:spPr>
          <a:xfrm>
            <a:off x="398390" y="621761"/>
            <a:ext cx="9774238" cy="868363"/>
          </a:xfrm>
        </p:spPr>
        <p:txBody>
          <a:bodyPr>
            <a:normAutofit/>
          </a:bodyPr>
          <a:lstStyle/>
          <a:p>
            <a:r>
              <a:rPr lang="en-US" sz="3600" dirty="0">
                <a:latin typeface="Arial"/>
                <a:cs typeface="Arial"/>
              </a:rPr>
              <a:t>Marketing Services</a:t>
            </a:r>
            <a:endParaRPr lang="en-US" sz="3600" dirty="0"/>
          </a:p>
        </p:txBody>
      </p:sp>
      <p:sp>
        <p:nvSpPr>
          <p:cNvPr id="6" name="TextBox 5">
            <a:extLst>
              <a:ext uri="{FF2B5EF4-FFF2-40B4-BE49-F238E27FC236}">
                <a16:creationId xmlns:a16="http://schemas.microsoft.com/office/drawing/2014/main" id="{F913B5EC-C012-E14D-ED1D-880B31034F62}"/>
              </a:ext>
            </a:extLst>
          </p:cNvPr>
          <p:cNvSpPr txBox="1"/>
          <p:nvPr/>
        </p:nvSpPr>
        <p:spPr>
          <a:xfrm>
            <a:off x="398390" y="2394595"/>
            <a:ext cx="6298624" cy="3162062"/>
          </a:xfrm>
          <a:prstGeom prst="roundRect">
            <a:avLst>
              <a:gd name="adj" fmla="val 9135"/>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1" dirty="0">
                <a:solidFill>
                  <a:srgbClr val="1E8197"/>
                </a:solidFill>
                <a:cs typeface="Arial"/>
              </a:rPr>
              <a:t>Ingredient Storytelling Kit</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Science-backed narratives</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Messaging/positioning</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Visuals</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Educational content </a:t>
            </a:r>
            <a:endParaRPr lang="en-US" sz="1900" dirty="0">
              <a:solidFill>
                <a:srgbClr val="14788C"/>
              </a:solidFill>
              <a:cs typeface="Arial"/>
            </a:endParaRPr>
          </a:p>
          <a:p>
            <a:endParaRPr lang="en-US" sz="1900" b="1">
              <a:solidFill>
                <a:srgbClr val="1E8197"/>
              </a:solidFill>
              <a:cs typeface="Arial"/>
            </a:endParaRPr>
          </a:p>
          <a:p>
            <a:r>
              <a:rPr lang="en-US" sz="1900" b="1" dirty="0">
                <a:solidFill>
                  <a:srgbClr val="1E8197"/>
                </a:solidFill>
                <a:cs typeface="Arial"/>
              </a:rPr>
              <a:t>Consumer and Category Insights</a:t>
            </a:r>
            <a:endParaRPr lang="en-US" sz="1900" dirty="0">
              <a:solidFill>
                <a:srgbClr val="14788C"/>
              </a:solidFill>
              <a:cs typeface="Arial"/>
            </a:endParaRPr>
          </a:p>
          <a:p>
            <a:pPr marL="342900" indent="-342900">
              <a:buClr>
                <a:schemeClr val="accent5">
                  <a:lumMod val="90000"/>
                </a:schemeClr>
              </a:buClr>
              <a:buFont typeface="Arial"/>
              <a:buChar char="•"/>
            </a:pPr>
            <a:r>
              <a:rPr lang="en-US" sz="1900" dirty="0">
                <a:solidFill>
                  <a:srgbClr val="1E8197"/>
                </a:solidFill>
                <a:cs typeface="Arial"/>
              </a:rPr>
              <a:t>Retailer data | category opportunity | food/beverage</a:t>
            </a:r>
            <a:endParaRPr lang="en-US" sz="1900" dirty="0">
              <a:solidFill>
                <a:srgbClr val="14788C"/>
              </a:solidFill>
              <a:cs typeface="Arial"/>
            </a:endParaRPr>
          </a:p>
          <a:p>
            <a:pPr marL="342900" indent="-342900">
              <a:buClr>
                <a:schemeClr val="accent5">
                  <a:lumMod val="90000"/>
                </a:schemeClr>
              </a:buClr>
              <a:buFont typeface="Arial"/>
              <a:buChar char="•"/>
            </a:pPr>
            <a:r>
              <a:rPr lang="en-US" sz="1900" dirty="0">
                <a:solidFill>
                  <a:srgbClr val="1E8197"/>
                </a:solidFill>
                <a:cs typeface="Arial"/>
              </a:rPr>
              <a:t>Amazon data | benchmarks for velocity</a:t>
            </a:r>
            <a:endParaRPr lang="en-US" sz="1900" dirty="0">
              <a:solidFill>
                <a:srgbClr val="14788C"/>
              </a:solidFill>
              <a:cs typeface="Arial"/>
            </a:endParaRPr>
          </a:p>
          <a:p>
            <a:pPr marL="342900" indent="-342900">
              <a:buClr>
                <a:schemeClr val="accent5">
                  <a:lumMod val="90000"/>
                </a:schemeClr>
              </a:buClr>
              <a:buFont typeface="Arial"/>
              <a:buChar char="•"/>
            </a:pPr>
            <a:r>
              <a:rPr lang="en-US" sz="1900" dirty="0">
                <a:solidFill>
                  <a:srgbClr val="1E8197"/>
                </a:solidFill>
                <a:cs typeface="Arial"/>
              </a:rPr>
              <a:t>Price point data</a:t>
            </a:r>
          </a:p>
        </p:txBody>
      </p:sp>
      <p:sp>
        <p:nvSpPr>
          <p:cNvPr id="7" name="TextBox 6">
            <a:extLst>
              <a:ext uri="{FF2B5EF4-FFF2-40B4-BE49-F238E27FC236}">
                <a16:creationId xmlns:a16="http://schemas.microsoft.com/office/drawing/2014/main" id="{C8BB244C-8E4A-A1E0-DB07-17735B222D92}"/>
              </a:ext>
            </a:extLst>
          </p:cNvPr>
          <p:cNvSpPr txBox="1"/>
          <p:nvPr/>
        </p:nvSpPr>
        <p:spPr>
          <a:xfrm>
            <a:off x="398390" y="1309412"/>
            <a:ext cx="11867416"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dirty="0">
                <a:cs typeface="Arial"/>
              </a:rPr>
              <a:t>We collaborate with your marketing team to identify gaps &amp; product fit for a successful launch</a:t>
            </a:r>
            <a:endParaRPr lang="en-US" sz="2100" dirty="0"/>
          </a:p>
        </p:txBody>
      </p:sp>
      <p:sp>
        <p:nvSpPr>
          <p:cNvPr id="15" name="Slide Number Placeholder 2">
            <a:extLst>
              <a:ext uri="{FF2B5EF4-FFF2-40B4-BE49-F238E27FC236}">
                <a16:creationId xmlns:a16="http://schemas.microsoft.com/office/drawing/2014/main" id="{EE8CE88B-5BEA-3A07-6EF0-EB7FB3E6D866}"/>
              </a:ext>
            </a:extLst>
          </p:cNvPr>
          <p:cNvSpPr txBox="1">
            <a:spLocks/>
          </p:cNvSpPr>
          <p:nvPr/>
        </p:nvSpPr>
        <p:spPr>
          <a:xfrm>
            <a:off x="11008575" y="6276760"/>
            <a:ext cx="805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E8197"/>
                </a:solidFill>
                <a:effectLst/>
                <a:uLnTx/>
                <a:uFillTx/>
                <a:latin typeface="Arial"/>
                <a:cs typeface="Arial"/>
                <a:sym typeface="Arial"/>
              </a:rPr>
              <a:t>Page </a:t>
            </a:r>
            <a:fld id="{BEBEA65F-E538-4398-A746-9B25D947C8EB}" type="slidenum">
              <a:rPr kumimoji="0" lang="en-US" sz="1000" b="0" i="0" u="none" strike="noStrike" kern="0" cap="none" spc="0" normalizeH="0" baseline="0" noProof="0" smtClean="0">
                <a:ln>
                  <a:noFill/>
                </a:ln>
                <a:solidFill>
                  <a:srgbClr val="1E8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lang="en-US" sz="1000" b="0" i="0" u="none" strike="noStrike" kern="0" cap="none" spc="0" normalizeH="0" baseline="0" noProof="0">
              <a:ln>
                <a:noFill/>
              </a:ln>
              <a:solidFill>
                <a:srgbClr val="1E8197"/>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A527781C-1281-3CC8-2DC1-27E0C2E5F764}"/>
              </a:ext>
            </a:extLst>
          </p:cNvPr>
          <p:cNvSpPr txBox="1"/>
          <p:nvPr/>
        </p:nvSpPr>
        <p:spPr>
          <a:xfrm>
            <a:off x="6797600" y="2580701"/>
            <a:ext cx="6194738" cy="2616101"/>
          </a:xfrm>
          <a:prstGeom prst="rect">
            <a:avLst/>
          </a:prstGeom>
          <a:noFill/>
        </p:spPr>
        <p:txBody>
          <a:bodyPr wrap="square">
            <a:spAutoFit/>
          </a:bodyPr>
          <a:lstStyle/>
          <a:p>
            <a:r>
              <a:rPr lang="en-US" sz="1900" b="1" dirty="0">
                <a:solidFill>
                  <a:srgbClr val="1E8197"/>
                </a:solidFill>
                <a:cs typeface="Arial"/>
              </a:rPr>
              <a:t>Formulations</a:t>
            </a:r>
          </a:p>
          <a:p>
            <a:pPr marL="342900" marR="0" lvl="0" indent="-342900" algn="l" defTabSz="914400" rtl="0" eaLnBrk="1" fontAlgn="auto" latinLnBrk="0" hangingPunct="1">
              <a:lnSpc>
                <a:spcPct val="100000"/>
              </a:lnSpc>
              <a:spcBef>
                <a:spcPts val="0"/>
              </a:spcBef>
              <a:spcAft>
                <a:spcPts val="0"/>
              </a:spcAft>
              <a:buClr>
                <a:srgbClr val="EEF8F9">
                  <a:lumMod val="90000"/>
                </a:srgbClr>
              </a:buClr>
              <a:buSzTx/>
              <a:buFont typeface="Arial" panose="020B0604020202020204" pitchFamily="34" charset="0"/>
              <a:buChar char="•"/>
              <a:tabLst/>
              <a:defRPr/>
            </a:pPr>
            <a:r>
              <a:rPr kumimoji="0" lang="en-US" sz="1900" b="0" i="0" u="none" strike="noStrike" kern="1200" cap="none" spc="0" normalizeH="0" baseline="0" noProof="0" dirty="0">
                <a:ln>
                  <a:noFill/>
                </a:ln>
                <a:solidFill>
                  <a:srgbClr val="1E8197"/>
                </a:solidFill>
                <a:effectLst/>
                <a:uLnTx/>
                <a:uFillTx/>
                <a:latin typeface="Arial" panose="020B0604020202020204"/>
                <a:ea typeface="+mn-ea"/>
                <a:cs typeface="Arial"/>
              </a:rPr>
              <a:t>New product concepts + combinations</a:t>
            </a:r>
          </a:p>
          <a:p>
            <a:endParaRPr lang="en-US" sz="1800" b="1">
              <a:solidFill>
                <a:srgbClr val="14788C"/>
              </a:solidFill>
              <a:cs typeface="Arial"/>
            </a:endParaRPr>
          </a:p>
          <a:p>
            <a:r>
              <a:rPr lang="en-US" sz="1800" b="1" dirty="0">
                <a:solidFill>
                  <a:srgbClr val="1E8197"/>
                </a:solidFill>
                <a:cs typeface="Arial"/>
              </a:rPr>
              <a:t>Claims</a:t>
            </a:r>
          </a:p>
          <a:p>
            <a:pPr marL="285750" indent="-285750">
              <a:buClr>
                <a:schemeClr val="accent5">
                  <a:lumMod val="90000"/>
                </a:schemeClr>
              </a:buClr>
              <a:buFont typeface="Arial" panose="020B0604020202020204" pitchFamily="34" charset="0"/>
              <a:buChar char="•"/>
            </a:pPr>
            <a:r>
              <a:rPr lang="en-US" dirty="0">
                <a:solidFill>
                  <a:srgbClr val="1E8197"/>
                </a:solidFill>
                <a:cs typeface="Arial"/>
              </a:rPr>
              <a:t>Structure/function claims + lifestyle claims</a:t>
            </a:r>
          </a:p>
          <a:p>
            <a:endParaRPr lang="en-US" sz="1800" b="1">
              <a:solidFill>
                <a:srgbClr val="1E8197"/>
              </a:solidFill>
              <a:cs typeface="Arial"/>
            </a:endParaRPr>
          </a:p>
          <a:p>
            <a:r>
              <a:rPr lang="en-US" sz="1800" b="1" dirty="0">
                <a:solidFill>
                  <a:srgbClr val="1E8197"/>
                </a:solidFill>
                <a:cs typeface="Arial"/>
              </a:rPr>
              <a:t>Labels</a:t>
            </a:r>
          </a:p>
          <a:p>
            <a:pPr marL="285750" marR="0" lvl="0" indent="-285750" algn="l" defTabSz="914400" rtl="0" eaLnBrk="1" fontAlgn="auto" latinLnBrk="0" hangingPunct="1">
              <a:lnSpc>
                <a:spcPct val="100000"/>
              </a:lnSpc>
              <a:spcBef>
                <a:spcPts val="0"/>
              </a:spcBef>
              <a:spcAft>
                <a:spcPts val="0"/>
              </a:spcAft>
              <a:buClr>
                <a:srgbClr val="EEF8F9">
                  <a:lumMod val="90000"/>
                </a:srgb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E8197"/>
                </a:solidFill>
                <a:effectLst/>
                <a:uLnTx/>
                <a:uFillTx/>
                <a:latin typeface="Arial" panose="020B0604020202020204"/>
                <a:ea typeface="+mn-ea"/>
                <a:cs typeface="Arial"/>
              </a:rPr>
              <a:t>Design + nutrition facts panel (NFP)  </a:t>
            </a:r>
          </a:p>
          <a:p>
            <a:endParaRPr lang="en-US" sz="1800" b="1">
              <a:solidFill>
                <a:srgbClr val="1E8197"/>
              </a:solidFill>
              <a:cs typeface="Arial"/>
            </a:endParaRPr>
          </a:p>
        </p:txBody>
      </p:sp>
      <p:sp>
        <p:nvSpPr>
          <p:cNvPr id="16" name="TextBox 15">
            <a:extLst>
              <a:ext uri="{FF2B5EF4-FFF2-40B4-BE49-F238E27FC236}">
                <a16:creationId xmlns:a16="http://schemas.microsoft.com/office/drawing/2014/main" id="{3441FD8B-050D-8396-FDC3-A8383B3D3907}"/>
              </a:ext>
            </a:extLst>
          </p:cNvPr>
          <p:cNvSpPr txBox="1"/>
          <p:nvPr/>
        </p:nvSpPr>
        <p:spPr>
          <a:xfrm>
            <a:off x="520740" y="2036181"/>
            <a:ext cx="6825802" cy="369332"/>
          </a:xfrm>
          <a:prstGeom prst="rect">
            <a:avLst/>
          </a:prstGeom>
          <a:noFill/>
        </p:spPr>
        <p:txBody>
          <a:bodyPr wrap="square">
            <a:spAutoFit/>
          </a:bodyPr>
          <a:lstStyle/>
          <a:p>
            <a:r>
              <a:rPr lang="en-US" sz="1800" b="1" dirty="0">
                <a:solidFill>
                  <a:schemeClr val="tx2"/>
                </a:solidFill>
                <a:cs typeface="Arial"/>
              </a:rPr>
              <a:t>CONSUMER MESSAGING</a:t>
            </a:r>
            <a:endParaRPr lang="en-US" sz="1800" dirty="0">
              <a:solidFill>
                <a:schemeClr val="tx2"/>
              </a:solidFill>
              <a:cs typeface="Arial"/>
            </a:endParaRPr>
          </a:p>
        </p:txBody>
      </p:sp>
      <p:sp>
        <p:nvSpPr>
          <p:cNvPr id="18" name="TextBox 17">
            <a:extLst>
              <a:ext uri="{FF2B5EF4-FFF2-40B4-BE49-F238E27FC236}">
                <a16:creationId xmlns:a16="http://schemas.microsoft.com/office/drawing/2014/main" id="{243FE605-906F-81E4-8CA3-DDA79D057323}"/>
              </a:ext>
            </a:extLst>
          </p:cNvPr>
          <p:cNvSpPr txBox="1"/>
          <p:nvPr/>
        </p:nvSpPr>
        <p:spPr>
          <a:xfrm>
            <a:off x="6819364" y="2025562"/>
            <a:ext cx="6825802" cy="369332"/>
          </a:xfrm>
          <a:prstGeom prst="rect">
            <a:avLst/>
          </a:prstGeom>
          <a:noFill/>
        </p:spPr>
        <p:txBody>
          <a:bodyPr wrap="square">
            <a:spAutoFit/>
          </a:bodyPr>
          <a:lstStyle/>
          <a:p>
            <a:r>
              <a:rPr lang="en-US" b="1" dirty="0">
                <a:solidFill>
                  <a:schemeClr val="tx2"/>
                </a:solidFill>
                <a:cs typeface="Arial"/>
              </a:rPr>
              <a:t>NEW PRODUCT CONCEPTS</a:t>
            </a:r>
          </a:p>
        </p:txBody>
      </p:sp>
      <p:sp>
        <p:nvSpPr>
          <p:cNvPr id="19" name="Rounded Rectangle 18">
            <a:extLst>
              <a:ext uri="{FF2B5EF4-FFF2-40B4-BE49-F238E27FC236}">
                <a16:creationId xmlns:a16="http://schemas.microsoft.com/office/drawing/2014/main" id="{6680E7FE-6619-4A16-2154-2F9CDA252D0A}"/>
              </a:ext>
            </a:extLst>
          </p:cNvPr>
          <p:cNvSpPr/>
          <p:nvPr/>
        </p:nvSpPr>
        <p:spPr>
          <a:xfrm>
            <a:off x="398390" y="2394595"/>
            <a:ext cx="6105441" cy="3162062"/>
          </a:xfrm>
          <a:prstGeom prst="roundRect">
            <a:avLst>
              <a:gd name="adj" fmla="val 5288"/>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0348640D-0F01-3685-385D-2FFF281EA089}"/>
              </a:ext>
            </a:extLst>
          </p:cNvPr>
          <p:cNvSpPr/>
          <p:nvPr/>
        </p:nvSpPr>
        <p:spPr>
          <a:xfrm>
            <a:off x="6697014" y="2388260"/>
            <a:ext cx="5096596" cy="3168396"/>
          </a:xfrm>
          <a:prstGeom prst="roundRect">
            <a:avLst>
              <a:gd name="adj" fmla="val 5288"/>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8245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386B55-847E-6EA1-CC40-33305FEA4623}"/>
            </a:ext>
          </a:extLst>
        </p:cNvPr>
        <p:cNvGrpSpPr/>
        <p:nvPr/>
      </p:nvGrpSpPr>
      <p:grpSpPr>
        <a:xfrm>
          <a:off x="0" y="0"/>
          <a:ext cx="0" cy="0"/>
          <a:chOff x="0" y="0"/>
          <a:chExt cx="0" cy="0"/>
        </a:xfrm>
      </p:grpSpPr>
      <p:sp>
        <p:nvSpPr>
          <p:cNvPr id="21" name="Oval 20">
            <a:extLst>
              <a:ext uri="{FF2B5EF4-FFF2-40B4-BE49-F238E27FC236}">
                <a16:creationId xmlns:a16="http://schemas.microsoft.com/office/drawing/2014/main" id="{B9B7107F-D27E-F824-3FC2-7E6426C0299A}"/>
              </a:ext>
            </a:extLst>
          </p:cNvPr>
          <p:cNvSpPr/>
          <p:nvPr/>
        </p:nvSpPr>
        <p:spPr>
          <a:xfrm>
            <a:off x="7473804" y="1935773"/>
            <a:ext cx="1674288" cy="162608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D04DF8-04B5-219B-26DE-FF18D58F9244}"/>
              </a:ext>
            </a:extLst>
          </p:cNvPr>
          <p:cNvSpPr/>
          <p:nvPr/>
        </p:nvSpPr>
        <p:spPr>
          <a:xfrm>
            <a:off x="2334797" y="1923083"/>
            <a:ext cx="1674288" cy="162608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9D593-0FD9-C831-2112-D1D52CE15883}"/>
              </a:ext>
            </a:extLst>
          </p:cNvPr>
          <p:cNvSpPr>
            <a:spLocks noGrp="1"/>
          </p:cNvSpPr>
          <p:nvPr>
            <p:ph type="title" idx="4294967295"/>
          </p:nvPr>
        </p:nvSpPr>
        <p:spPr>
          <a:xfrm>
            <a:off x="492975" y="409328"/>
            <a:ext cx="10515600" cy="868363"/>
          </a:xfrm>
        </p:spPr>
        <p:txBody>
          <a:bodyPr>
            <a:normAutofit/>
          </a:bodyPr>
          <a:lstStyle/>
          <a:p>
            <a:r>
              <a:rPr lang="en-US" sz="3400" dirty="0">
                <a:latin typeface="Arial"/>
                <a:cs typeface="Arial"/>
              </a:rPr>
              <a:t>Marketing Services Team</a:t>
            </a:r>
            <a:endParaRPr lang="en-US" sz="3400" dirty="0"/>
          </a:p>
        </p:txBody>
      </p:sp>
      <p:sp>
        <p:nvSpPr>
          <p:cNvPr id="7" name="TextBox 6">
            <a:extLst>
              <a:ext uri="{FF2B5EF4-FFF2-40B4-BE49-F238E27FC236}">
                <a16:creationId xmlns:a16="http://schemas.microsoft.com/office/drawing/2014/main" id="{EA964ACC-AFE6-243C-6F4B-C6AB274E0259}"/>
              </a:ext>
            </a:extLst>
          </p:cNvPr>
          <p:cNvSpPr txBox="1"/>
          <p:nvPr/>
        </p:nvSpPr>
        <p:spPr>
          <a:xfrm>
            <a:off x="504139" y="1094357"/>
            <a:ext cx="1028437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cs typeface="Arial"/>
              </a:rPr>
              <a:t>Meet the team with B2C dietary supplement and food experience </a:t>
            </a:r>
            <a:endParaRPr lang="en-US" sz="2200" dirty="0"/>
          </a:p>
        </p:txBody>
      </p:sp>
      <p:sp>
        <p:nvSpPr>
          <p:cNvPr id="8" name="Slide Number Placeholder 2">
            <a:extLst>
              <a:ext uri="{FF2B5EF4-FFF2-40B4-BE49-F238E27FC236}">
                <a16:creationId xmlns:a16="http://schemas.microsoft.com/office/drawing/2014/main" id="{29248030-0EB6-1220-4831-5469D044CD30}"/>
              </a:ext>
            </a:extLst>
          </p:cNvPr>
          <p:cNvSpPr txBox="1">
            <a:spLocks/>
          </p:cNvSpPr>
          <p:nvPr/>
        </p:nvSpPr>
        <p:spPr>
          <a:xfrm>
            <a:off x="11008575" y="6368726"/>
            <a:ext cx="805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E8197"/>
                </a:solidFill>
                <a:effectLst/>
                <a:uLnTx/>
                <a:uFillTx/>
                <a:latin typeface="Arial"/>
                <a:cs typeface="Arial"/>
                <a:sym typeface="Arial"/>
              </a:rPr>
              <a:t>Page </a:t>
            </a:r>
            <a:fld id="{BEBEA65F-E538-4398-A746-9B25D947C8EB}" type="slidenum">
              <a:rPr kumimoji="0" lang="en-US" sz="1000" b="0" i="0" u="none" strike="noStrike" kern="0" cap="none" spc="0" normalizeH="0" baseline="0" noProof="0" smtClean="0">
                <a:ln>
                  <a:noFill/>
                </a:ln>
                <a:solidFill>
                  <a:srgbClr val="1E8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86</a:t>
            </a:fld>
            <a:endParaRPr kumimoji="0" lang="en-US" sz="1000" b="0" i="0" u="none" strike="noStrike" kern="0" cap="none" spc="0" normalizeH="0" baseline="0" noProof="0">
              <a:ln>
                <a:noFill/>
              </a:ln>
              <a:solidFill>
                <a:srgbClr val="1E8197"/>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6DD5F4EE-2D9F-1E7F-481C-B37462659A33}"/>
              </a:ext>
            </a:extLst>
          </p:cNvPr>
          <p:cNvSpPr txBox="1"/>
          <p:nvPr/>
        </p:nvSpPr>
        <p:spPr>
          <a:xfrm>
            <a:off x="2038954" y="3567686"/>
            <a:ext cx="221214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cs typeface="Arial"/>
              </a:rPr>
              <a:t>Celestia Howe</a:t>
            </a:r>
            <a:br>
              <a:rPr lang="en-US" sz="1400" b="1">
                <a:cs typeface="Arial"/>
              </a:rPr>
            </a:br>
            <a:r>
              <a:rPr lang="en-US" sz="1200" dirty="0">
                <a:cs typeface="Arial"/>
              </a:rPr>
              <a:t>Sr. Director of Marketing</a:t>
            </a:r>
            <a:endParaRPr lang="en-US" sz="1400" dirty="0"/>
          </a:p>
        </p:txBody>
      </p:sp>
      <p:sp>
        <p:nvSpPr>
          <p:cNvPr id="12" name="TextBox 11">
            <a:extLst>
              <a:ext uri="{FF2B5EF4-FFF2-40B4-BE49-F238E27FC236}">
                <a16:creationId xmlns:a16="http://schemas.microsoft.com/office/drawing/2014/main" id="{5FF0FB0A-9277-54FA-8F3D-5733269D9132}"/>
              </a:ext>
            </a:extLst>
          </p:cNvPr>
          <p:cNvSpPr txBox="1"/>
          <p:nvPr/>
        </p:nvSpPr>
        <p:spPr>
          <a:xfrm>
            <a:off x="1112624" y="4134223"/>
            <a:ext cx="4393623"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Celestia brings deep expertise in brand strategy and consumer marketing, with a proven track record of building awareness and driving growth for innovative health, wellness, and tech companies. Celestia founded </a:t>
            </a:r>
            <a:r>
              <a:rPr lang="en-US" sz="1600" dirty="0" err="1">
                <a:ea typeface="+mn-lt"/>
                <a:cs typeface="+mn-lt"/>
              </a:rPr>
              <a:t>Cofo</a:t>
            </a:r>
            <a:r>
              <a:rPr lang="en-US" sz="1600" dirty="0">
                <a:ea typeface="+mn-lt"/>
                <a:cs typeface="+mn-lt"/>
              </a:rPr>
              <a:t> Provisions, a marine collagen brand sold at Whole Foods, Erewhon, and Amazon.</a:t>
            </a:r>
            <a:r>
              <a:rPr lang="en-US" dirty="0">
                <a:ea typeface="+mn-lt"/>
                <a:cs typeface="+mn-lt"/>
              </a:rPr>
              <a:t> </a:t>
            </a:r>
            <a:endParaRPr lang="en-US" dirty="0"/>
          </a:p>
        </p:txBody>
      </p:sp>
      <p:sp>
        <p:nvSpPr>
          <p:cNvPr id="16" name="TextBox 15">
            <a:extLst>
              <a:ext uri="{FF2B5EF4-FFF2-40B4-BE49-F238E27FC236}">
                <a16:creationId xmlns:a16="http://schemas.microsoft.com/office/drawing/2014/main" id="{01B3CA95-4E62-9E4F-6A81-A7EA5EEF33A2}"/>
              </a:ext>
            </a:extLst>
          </p:cNvPr>
          <p:cNvSpPr txBox="1"/>
          <p:nvPr/>
        </p:nvSpPr>
        <p:spPr>
          <a:xfrm>
            <a:off x="6198528" y="4139733"/>
            <a:ext cx="472688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Brooke is a data-driven, creative marketer with a diverse CPG background, from baby food to chocolate to better-for-you snacking. At Verb Biotics, she draws on this cross-industry experience to turn complex science into clear, compelling marketing that resonates with consumers and fuels brand growth.</a:t>
            </a:r>
          </a:p>
        </p:txBody>
      </p:sp>
      <p:cxnSp>
        <p:nvCxnSpPr>
          <p:cNvPr id="17" name="Straight Arrow Connector 16">
            <a:extLst>
              <a:ext uri="{FF2B5EF4-FFF2-40B4-BE49-F238E27FC236}">
                <a16:creationId xmlns:a16="http://schemas.microsoft.com/office/drawing/2014/main" id="{DE5E4F9B-99EB-B51B-C917-BE91F19E5DB5}"/>
              </a:ext>
            </a:extLst>
          </p:cNvPr>
          <p:cNvCxnSpPr>
            <a:cxnSpLocks/>
          </p:cNvCxnSpPr>
          <p:nvPr/>
        </p:nvCxnSpPr>
        <p:spPr>
          <a:xfrm>
            <a:off x="6133786" y="4139733"/>
            <a:ext cx="0" cy="1815882"/>
          </a:xfrm>
          <a:prstGeom prst="straightConnector1">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C229D7-E7A9-2E1F-8DB3-5CA9ACFED23E}"/>
              </a:ext>
            </a:extLst>
          </p:cNvPr>
          <p:cNvCxnSpPr>
            <a:cxnSpLocks/>
          </p:cNvCxnSpPr>
          <p:nvPr/>
        </p:nvCxnSpPr>
        <p:spPr>
          <a:xfrm>
            <a:off x="1047883" y="4120059"/>
            <a:ext cx="0" cy="1860823"/>
          </a:xfrm>
          <a:prstGeom prst="straightConnector1">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5" descr="A person smiling in a circle&#10;&#10;AI-generated content may be incorrect.">
            <a:extLst>
              <a:ext uri="{FF2B5EF4-FFF2-40B4-BE49-F238E27FC236}">
                <a16:creationId xmlns:a16="http://schemas.microsoft.com/office/drawing/2014/main" id="{3F2FE5AB-1843-429F-7085-5F64B6B6EB77}"/>
              </a:ext>
            </a:extLst>
          </p:cNvPr>
          <p:cNvPicPr>
            <a:picLocks noChangeAspect="1"/>
          </p:cNvPicPr>
          <p:nvPr/>
        </p:nvPicPr>
        <p:blipFill>
          <a:blip r:embed="rId2"/>
          <a:stretch>
            <a:fillRect/>
          </a:stretch>
        </p:blipFill>
        <p:spPr>
          <a:xfrm>
            <a:off x="7138419" y="1605447"/>
            <a:ext cx="2129626" cy="2129626"/>
          </a:xfrm>
          <a:prstGeom prst="rect">
            <a:avLst/>
          </a:prstGeom>
        </p:spPr>
      </p:pic>
      <p:pic>
        <p:nvPicPr>
          <p:cNvPr id="13" name="Picture 12" descr="A person smiling in a circle&#10;&#10;AI-generated content may be incorrect.">
            <a:extLst>
              <a:ext uri="{FF2B5EF4-FFF2-40B4-BE49-F238E27FC236}">
                <a16:creationId xmlns:a16="http://schemas.microsoft.com/office/drawing/2014/main" id="{918784F7-AB37-1AB2-E066-325BA11E1B7D}"/>
              </a:ext>
            </a:extLst>
          </p:cNvPr>
          <p:cNvPicPr>
            <a:picLocks noChangeAspect="1"/>
          </p:cNvPicPr>
          <p:nvPr/>
        </p:nvPicPr>
        <p:blipFill>
          <a:blip r:embed="rId3"/>
          <a:srcRect r="8659" b="7926"/>
          <a:stretch>
            <a:fillRect/>
          </a:stretch>
        </p:blipFill>
        <p:spPr>
          <a:xfrm>
            <a:off x="1956438" y="1566631"/>
            <a:ext cx="1979336" cy="1995222"/>
          </a:xfrm>
          <a:prstGeom prst="rect">
            <a:avLst/>
          </a:prstGeom>
        </p:spPr>
      </p:pic>
      <p:sp>
        <p:nvSpPr>
          <p:cNvPr id="22" name="TextBox 21">
            <a:extLst>
              <a:ext uri="{FF2B5EF4-FFF2-40B4-BE49-F238E27FC236}">
                <a16:creationId xmlns:a16="http://schemas.microsoft.com/office/drawing/2014/main" id="{9481A217-976F-4F5C-5BAA-D57E318C8130}"/>
              </a:ext>
            </a:extLst>
          </p:cNvPr>
          <p:cNvSpPr txBox="1"/>
          <p:nvPr/>
        </p:nvSpPr>
        <p:spPr>
          <a:xfrm>
            <a:off x="7138419" y="3573572"/>
            <a:ext cx="221214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cs typeface="Arial"/>
              </a:rPr>
              <a:t>Brooke Burditt</a:t>
            </a:r>
            <a:br>
              <a:rPr lang="en-US" sz="1400" b="1">
                <a:cs typeface="Arial"/>
              </a:rPr>
            </a:br>
            <a:r>
              <a:rPr lang="en-US" sz="1200" dirty="0">
                <a:cs typeface="Arial"/>
              </a:rPr>
              <a:t>Marketing Manager</a:t>
            </a:r>
            <a:endParaRPr lang="en-US" sz="1400" dirty="0"/>
          </a:p>
        </p:txBody>
      </p:sp>
    </p:spTree>
    <p:extLst>
      <p:ext uri="{BB962C8B-B14F-4D97-AF65-F5344CB8AC3E}">
        <p14:creationId xmlns:p14="http://schemas.microsoft.com/office/powerpoint/2010/main" val="168378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7B8C-CBEF-94FE-FD8A-D850BA971AF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DD990A-9895-19F0-391D-611AA40F5C2B}"/>
              </a:ext>
            </a:extLst>
          </p:cNvPr>
          <p:cNvSpPr>
            <a:spLocks noGrp="1"/>
          </p:cNvSpPr>
          <p:nvPr>
            <p:ph type="sldNum" sz="quarter" idx="14"/>
          </p:nvPr>
        </p:nvSpPr>
        <p:spPr>
          <a:xfrm>
            <a:off x="10561520" y="6317812"/>
            <a:ext cx="805051" cy="365125"/>
          </a:xfrm>
        </p:spPr>
        <p:txBody>
          <a:bodyPr/>
          <a:lstStyle/>
          <a:p>
            <a:r>
              <a:rPr lang="en-US"/>
              <a:t>PAGE </a:t>
            </a:r>
            <a:fld id="{BDBF9DCE-55C5-154E-AC34-7A0AB594817D}" type="slidenum">
              <a:rPr lang="en-US" smtClean="0"/>
              <a:pPr/>
              <a:t>9</a:t>
            </a:fld>
            <a:endParaRPr lang="en-US"/>
          </a:p>
        </p:txBody>
      </p:sp>
      <p:cxnSp>
        <p:nvCxnSpPr>
          <p:cNvPr id="35" name="Straight Connector 34">
            <a:extLst>
              <a:ext uri="{FF2B5EF4-FFF2-40B4-BE49-F238E27FC236}">
                <a16:creationId xmlns:a16="http://schemas.microsoft.com/office/drawing/2014/main" id="{6A871F6A-8CF1-EB59-EE06-246024AF11A5}"/>
              </a:ext>
            </a:extLst>
          </p:cNvPr>
          <p:cNvCxnSpPr>
            <a:cxnSpLocks/>
          </p:cNvCxnSpPr>
          <p:nvPr/>
        </p:nvCxnSpPr>
        <p:spPr>
          <a:xfrm>
            <a:off x="224271" y="4080742"/>
            <a:ext cx="3702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E6F62B-3100-F3B0-17C2-071916266D27}"/>
              </a:ext>
            </a:extLst>
          </p:cNvPr>
          <p:cNvCxnSpPr>
            <a:cxnSpLocks/>
          </p:cNvCxnSpPr>
          <p:nvPr/>
        </p:nvCxnSpPr>
        <p:spPr>
          <a:xfrm>
            <a:off x="224271" y="2570435"/>
            <a:ext cx="3702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EBCAAEC-377F-D0EB-7E10-8944B8C1F000}"/>
              </a:ext>
            </a:extLst>
          </p:cNvPr>
          <p:cNvSpPr txBox="1"/>
          <p:nvPr/>
        </p:nvSpPr>
        <p:spPr>
          <a:xfrm>
            <a:off x="246608" y="6500374"/>
            <a:ext cx="3784760" cy="230832"/>
          </a:xfrm>
          <a:prstGeom prst="rect">
            <a:avLst/>
          </a:prstGeom>
          <a:noFill/>
        </p:spPr>
        <p:txBody>
          <a:bodyPr wrap="square">
            <a:spAutoFit/>
          </a:bodyPr>
          <a:lstStyle/>
          <a:p>
            <a:r>
              <a:rPr lang="en-US" sz="900">
                <a:solidFill>
                  <a:schemeClr val="bg1"/>
                </a:solidFill>
                <a:latin typeface="Arial"/>
                <a:cs typeface="Arial"/>
              </a:rPr>
              <a:t>Source: Verb Biotics 2024 Consumer Health Survey</a:t>
            </a:r>
            <a:endParaRPr lang="en-US" sz="900">
              <a:solidFill>
                <a:schemeClr val="bg1"/>
              </a:solidFill>
            </a:endParaRPr>
          </a:p>
        </p:txBody>
      </p:sp>
      <p:sp>
        <p:nvSpPr>
          <p:cNvPr id="7" name="Text Placeholder 4">
            <a:extLst>
              <a:ext uri="{FF2B5EF4-FFF2-40B4-BE49-F238E27FC236}">
                <a16:creationId xmlns:a16="http://schemas.microsoft.com/office/drawing/2014/main" id="{F55D87D7-C032-EE99-F20B-810ECD57B03F}"/>
              </a:ext>
            </a:extLst>
          </p:cNvPr>
          <p:cNvSpPr txBox="1">
            <a:spLocks/>
          </p:cNvSpPr>
          <p:nvPr/>
        </p:nvSpPr>
        <p:spPr>
          <a:xfrm>
            <a:off x="224271" y="2702783"/>
            <a:ext cx="3702839" cy="1447770"/>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a:latin typeface="+mj-lt"/>
              </a:rPr>
              <a:t>Percent of consumers who experience the following symptoms</a:t>
            </a:r>
          </a:p>
        </p:txBody>
      </p:sp>
      <p:pic>
        <p:nvPicPr>
          <p:cNvPr id="5" name="Picture 4" descr="A graph of blue wood grain&#10;&#10;Description automatically generated with medium confidence">
            <a:extLst>
              <a:ext uri="{FF2B5EF4-FFF2-40B4-BE49-F238E27FC236}">
                <a16:creationId xmlns:a16="http://schemas.microsoft.com/office/drawing/2014/main" id="{0208F8E0-7674-B118-9C5C-31E8D1403E01}"/>
              </a:ext>
            </a:extLst>
          </p:cNvPr>
          <p:cNvPicPr>
            <a:picLocks noChangeAspect="1"/>
          </p:cNvPicPr>
          <p:nvPr/>
        </p:nvPicPr>
        <p:blipFill>
          <a:blip r:embed="rId3"/>
          <a:stretch>
            <a:fillRect/>
          </a:stretch>
        </p:blipFill>
        <p:spPr>
          <a:xfrm>
            <a:off x="4471085" y="-393758"/>
            <a:ext cx="6711570" cy="6711570"/>
          </a:xfrm>
          <a:prstGeom prst="rect">
            <a:avLst/>
          </a:prstGeom>
        </p:spPr>
      </p:pic>
    </p:spTree>
    <p:extLst>
      <p:ext uri="{BB962C8B-B14F-4D97-AF65-F5344CB8AC3E}">
        <p14:creationId xmlns:p14="http://schemas.microsoft.com/office/powerpoint/2010/main" val="2778731866"/>
      </p:ext>
    </p:extLst>
  </p:cSld>
  <p:clrMapOvr>
    <a:masterClrMapping/>
  </p:clrMapOvr>
</p:sld>
</file>

<file path=ppt/theme/theme1.xml><?xml version="1.0" encoding="utf-8"?>
<a:theme xmlns:a="http://schemas.openxmlformats.org/drawingml/2006/main" name="Office Theme">
  <a:themeElements>
    <a:clrScheme name="VERB 1">
      <a:dk1>
        <a:srgbClr val="14788C"/>
      </a:dk1>
      <a:lt1>
        <a:srgbClr val="FFFFFF"/>
      </a:lt1>
      <a:dk2>
        <a:srgbClr val="7CC6CD"/>
      </a:dk2>
      <a:lt2>
        <a:srgbClr val="AEEDFE"/>
      </a:lt2>
      <a:accent1>
        <a:srgbClr val="B7D7FE"/>
      </a:accent1>
      <a:accent2>
        <a:srgbClr val="FF612F"/>
      </a:accent2>
      <a:accent3>
        <a:srgbClr val="F9B4A3"/>
      </a:accent3>
      <a:accent4>
        <a:srgbClr val="7CFF5E"/>
      </a:accent4>
      <a:accent5>
        <a:srgbClr val="EEF8F9"/>
      </a:accent5>
      <a:accent6>
        <a:srgbClr val="AEEDFE"/>
      </a:accent6>
      <a:hlink>
        <a:srgbClr val="14788C"/>
      </a:hlink>
      <a:folHlink>
        <a:srgbClr val="7CC6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2_Verb_PPT-Template" id="{5E20E2BA-1BCE-6C40-82E9-114DA196727B}" vid="{F26C3495-C15E-C44A-825B-283BE05BEC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a5e608-b9a8-4169-b409-ef4ce07011e3" xsi:nil="true"/>
    <lcf76f155ced4ddcb4097134ff3c332f xmlns="c6d4e330-f3bc-4eff-a8e7-458e574bb7a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1FC5A172E27A419B1844E9058A88BC" ma:contentTypeVersion="16" ma:contentTypeDescription="Create a new document." ma:contentTypeScope="" ma:versionID="d489cd2d29efde1581d9827d62d1c094">
  <xsd:schema xmlns:xsd="http://www.w3.org/2001/XMLSchema" xmlns:xs="http://www.w3.org/2001/XMLSchema" xmlns:p="http://schemas.microsoft.com/office/2006/metadata/properties" xmlns:ns2="c6d4e330-f3bc-4eff-a8e7-458e574bb7a3" xmlns:ns3="94a5e608-b9a8-4169-b409-ef4ce07011e3" targetNamespace="http://schemas.microsoft.com/office/2006/metadata/properties" ma:root="true" ma:fieldsID="0c0adfa8ff7a615b3219151a968205c9" ns2:_="" ns3:_="">
    <xsd:import namespace="c6d4e330-f3bc-4eff-a8e7-458e574bb7a3"/>
    <xsd:import namespace="94a5e608-b9a8-4169-b409-ef4ce07011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4e330-f3bc-4eff-a8e7-458e574bb7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ddbe5cc-61da-445a-bbae-b57468fa6d5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a5e608-b9a8-4169-b409-ef4ce07011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cddd4a9-811c-4519-a936-324fa8e8bc91}" ma:internalName="TaxCatchAll" ma:showField="CatchAllData" ma:web="94a5e608-b9a8-4169-b409-ef4ce07011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735AA-BD75-4F9E-BBDC-5D6680121A6D}">
  <ds:schemaRefs>
    <ds:schemaRef ds:uri="http://schemas.microsoft.com/office/2006/documentManagement/types"/>
    <ds:schemaRef ds:uri="http://purl.org/dc/dcmitype/"/>
    <ds:schemaRef ds:uri="http://www.w3.org/XML/1998/namespace"/>
    <ds:schemaRef ds:uri="c6d4e330-f3bc-4eff-a8e7-458e574bb7a3"/>
    <ds:schemaRef ds:uri="http://schemas.microsoft.com/office/infopath/2007/PartnerControls"/>
    <ds:schemaRef ds:uri="http://schemas.openxmlformats.org/package/2006/metadata/core-properties"/>
    <ds:schemaRef ds:uri="http://purl.org/dc/elements/1.1/"/>
    <ds:schemaRef ds:uri="94a5e608-b9a8-4169-b409-ef4ce07011e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0ABE4BF-0C06-40F5-A583-716AC5612B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4e330-f3bc-4eff-a8e7-458e574bb7a3"/>
    <ds:schemaRef ds:uri="94a5e608-b9a8-4169-b409-ef4ce07011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C4D1F4-1697-4EE1-900C-903138047F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201</TotalTime>
  <Words>7094</Words>
  <Application>Microsoft Office PowerPoint</Application>
  <PresentationFormat>Widescreen</PresentationFormat>
  <Paragraphs>1057</Paragraphs>
  <Slides>86</Slides>
  <Notes>56</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Improving health  through microbiome  innovation  </vt:lpstr>
      <vt:lpstr>PowerPoint Presentation</vt:lpstr>
      <vt:lpstr>Platforms build upon foundation of science Supporting specific needs states of the target population</vt:lpstr>
      <vt:lpstr>Completed human clinical trials </vt:lpstr>
      <vt:lpstr>Keystone Postbiotic®</vt:lpstr>
      <vt:lpstr>Why we are excited … </vt:lpstr>
      <vt:lpstr>PowerPoint Presentation</vt:lpstr>
      <vt:lpstr>PowerPoint Presentation</vt:lpstr>
      <vt:lpstr>PowerPoint Presentation</vt:lpstr>
      <vt:lpstr>PowerPoint Presentation</vt:lpstr>
      <vt:lpstr>PowerPoint Presentation</vt:lpstr>
      <vt:lpstr>Keystone microbes have a big role in our health...</vt:lpstr>
      <vt:lpstr>PowerPoint Presentation</vt:lpstr>
      <vt:lpstr>Why oats for the substrate?</vt:lpstr>
      <vt:lpstr>PowerPoint Presentation</vt:lpstr>
      <vt:lpstr>In vitro Data</vt:lpstr>
      <vt:lpstr>Supports foundational intestinal barrier function</vt:lpstr>
      <vt:lpstr>PowerPoint Presentation</vt:lpstr>
      <vt:lpstr>Supports keystone gut bacteria  Initial data supports human clinical #2</vt:lpstr>
      <vt:lpstr>Increases butyrate levels</vt:lpstr>
      <vt:lpstr>Human Clinical Data</vt:lpstr>
      <vt:lpstr>Keystone Postbiotic® human pilot study design </vt:lpstr>
      <vt:lpstr>Keystone Postbiotic Decreases GSRS (Gastrointestinal Symptom Rating Scale)</vt:lpstr>
      <vt:lpstr>Keystone Postbiotic decreases bloating and flatulence</vt:lpstr>
      <vt:lpstr>Emotional Wellbeing</vt:lpstr>
      <vt:lpstr>Keystone Postbiotic Human Study #2 </vt:lpstr>
      <vt:lpstr>Keystone Clinical Data: Targeted microbiome modulation with Keystone</vt:lpstr>
      <vt:lpstr>Keystone Clinical Data: Biomarkers Measured </vt:lpstr>
      <vt:lpstr>Keystone Clinical Data: Biomarkers</vt:lpstr>
      <vt:lpstr>Keystone Clinical Data: Emotional Health </vt:lpstr>
      <vt:lpstr>Improved GI health and bloating</vt:lpstr>
      <vt:lpstr>Clinical Summary</vt:lpstr>
      <vt:lpstr>Keystone Postbiotic®</vt:lpstr>
      <vt:lpstr>Keystone Postbiotic Claims </vt:lpstr>
      <vt:lpstr>Keystone Postbiotic Benefit Areas </vt:lpstr>
      <vt:lpstr>Keystone Postbiotic applications</vt:lpstr>
      <vt:lpstr>LP815®</vt:lpstr>
      <vt:lpstr>Why we are excited … </vt:lpstr>
      <vt:lpstr>PowerPoint Presentation</vt:lpstr>
      <vt:lpstr>Mental well-being is a significant struggle for your consumers. We’re here to help. </vt:lpstr>
      <vt:lpstr>Why GABA? </vt:lpstr>
      <vt:lpstr>PowerPoint Presentation</vt:lpstr>
      <vt:lpstr>The LP815 Difference</vt:lpstr>
      <vt:lpstr>Unprecedented large-scale screen</vt:lpstr>
      <vt:lpstr>Pilot data: LP815 increases GABA &amp; Serotonin in humans </vt:lpstr>
      <vt:lpstr>GABA Probiotic, LP815</vt:lpstr>
      <vt:lpstr>LP815® for better sleep</vt:lpstr>
      <vt:lpstr>First Human DB-RPC Clinical Trial:  LP815 Stress/Mood Study</vt:lpstr>
      <vt:lpstr>Stress/Mood Study Population</vt:lpstr>
      <vt:lpstr>Stress reduction upon taking LP815 may begin as early as 2 weeks, and reaches significance at 4 weeks.  68% of the 5 billion CFU cohort GAD score improved at week 6 vs. 26% of the placebo cohort (p&lt;0.05).</vt:lpstr>
      <vt:lpstr>LP815 significantly reduced irritability and annoyance in the GAD-7 screening (p=0.04 at week 4 and p=0.1 at week 6).    </vt:lpstr>
      <vt:lpstr>Second Human DB-RPC Clinical Trial:   LP815 Sleep Study  </vt:lpstr>
      <vt:lpstr>Sleep Study Population </vt:lpstr>
      <vt:lpstr>What is the  Insomnia Severity Index?</vt:lpstr>
      <vt:lpstr>PowerPoint Presentation</vt:lpstr>
      <vt:lpstr>ISI sub-questions show improvements across most metrics</vt:lpstr>
      <vt:lpstr>PowerPoint Presentation</vt:lpstr>
      <vt:lpstr>LP815 Improves Women’s Sleep</vt:lpstr>
      <vt:lpstr>LP815 Decreases Night Sweat Severity</vt:lpstr>
      <vt:lpstr>PowerPoint Presentation</vt:lpstr>
      <vt:lpstr>Mechanistic Evidence: LP815 Elevates Urinary GABA</vt:lpstr>
      <vt:lpstr>PowerPoint Presentation</vt:lpstr>
      <vt:lpstr>GABA LP815 Claims &amp; Benefits </vt:lpstr>
      <vt:lpstr>LP815® Compatibility</vt:lpstr>
      <vt:lpstr>PowerPoint Presentation</vt:lpstr>
      <vt:lpstr>LP815™ Applications</vt:lpstr>
      <vt:lpstr>Companion Animal, LP815®</vt:lpstr>
      <vt:lpstr>Why GABA? </vt:lpstr>
      <vt:lpstr>PowerPoint Presentation</vt:lpstr>
      <vt:lpstr>Companion Animal: GABA Probiotic study design</vt:lpstr>
      <vt:lpstr>GABA Probiotic – Data in Dogs</vt:lpstr>
      <vt:lpstr>PowerPoint Presentation</vt:lpstr>
      <vt:lpstr>PowerPoint Presentation</vt:lpstr>
      <vt:lpstr>PowerPoint Presentation</vt:lpstr>
      <vt:lpstr>PowerPoint Presentation</vt:lpstr>
      <vt:lpstr>LP815 significantly reduces stress</vt:lpstr>
      <vt:lpstr>PowerPoint Presentation</vt:lpstr>
      <vt:lpstr>PowerPoint Presentation</vt:lpstr>
      <vt:lpstr>PowerPoint Presentation</vt:lpstr>
      <vt:lpstr>GABA LP815 for Women Claims &amp; Benefits </vt:lpstr>
      <vt:lpstr>PowerPoint Presentation</vt:lpstr>
      <vt:lpstr>Appendix</vt:lpstr>
      <vt:lpstr> Services</vt:lpstr>
      <vt:lpstr>Development Services</vt:lpstr>
      <vt:lpstr>Marketing Services</vt:lpstr>
      <vt:lpstr>Marketing Services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Activating Transformational Breakthroughs in Microbiome Health </dc:title>
  <dc:creator>Amy Hayes</dc:creator>
  <cp:lastModifiedBy>Celestia Howe</cp:lastModifiedBy>
  <cp:revision>313</cp:revision>
  <dcterms:created xsi:type="dcterms:W3CDTF">2023-05-23T23:02:39Z</dcterms:created>
  <dcterms:modified xsi:type="dcterms:W3CDTF">2026-04-22T17:56:08Z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0x010100D61FC5A172E27A419B1844E9058A88BC</vt:lpwstr>
  </property>
</Properties>
</file>