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Lst>
  <p:notesMasterIdLst>
    <p:notesMasterId r:id="rId32"/>
  </p:notesMasterIdLst>
  <p:sldIdLst>
    <p:sldId id="2147373735" r:id="rId6"/>
    <p:sldId id="2147373928" r:id="rId7"/>
    <p:sldId id="2147472795" r:id="rId8"/>
    <p:sldId id="2147472805" r:id="rId9"/>
    <p:sldId id="2147472807" r:id="rId10"/>
    <p:sldId id="2147472798" r:id="rId11"/>
    <p:sldId id="2147374142" r:id="rId12"/>
    <p:sldId id="2147472840" r:id="rId13"/>
    <p:sldId id="2147472809" r:id="rId14"/>
    <p:sldId id="2147472810" r:id="rId15"/>
    <p:sldId id="2147374143" r:id="rId16"/>
    <p:sldId id="2147374144" r:id="rId17"/>
    <p:sldId id="2147374145" r:id="rId18"/>
    <p:sldId id="2147374146" r:id="rId19"/>
    <p:sldId id="2147374147" r:id="rId20"/>
    <p:sldId id="2147374148" r:id="rId21"/>
    <p:sldId id="2147374149" r:id="rId22"/>
    <p:sldId id="2147472914" r:id="rId23"/>
    <p:sldId id="2147472834" r:id="rId24"/>
    <p:sldId id="2147373874" r:id="rId25"/>
    <p:sldId id="2147374155" r:id="rId26"/>
    <p:sldId id="2147374150" r:id="rId27"/>
    <p:sldId id="2147472811" r:id="rId28"/>
    <p:sldId id="2147472813" r:id="rId29"/>
    <p:sldId id="2147472812" r:id="rId30"/>
    <p:sldId id="214747281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3867FC46-57E1-6DDC-9246-CF1573CC7A22}" name="Celestia Howe" initials="CH" userId="S::celestiah@verbbiotics.com::94a65b91-49fe-472c-a96d-6907193a4a84" providerId="AD"/>
  <p188:author id="{7B755A6C-9DE4-C0E0-833E-E87992F69AF6}" name="Brooke Burditt" initials="" userId="S::brookeb@verbbiotics.com::cfaac0c4-cf29-4d69-8e0e-6e6eefe7168d" providerId="AD"/>
  <p188:author id="{FA7ADBC5-F71D-5348-65F0-37141C39DBD9}" name="Diane Alexander" initials="" userId="S::dianea@verbbiotics.com::7ad301ab-933f-4615-a157-6057fcae8b9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13778D"/>
    <a:srgbClr val="EFF9FA"/>
    <a:srgbClr val="ABC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681"/>
  </p:normalViewPr>
  <p:slideViewPr>
    <p:cSldViewPr snapToGrid="0">
      <p:cViewPr varScale="1">
        <p:scale>
          <a:sx n="96" d="100"/>
          <a:sy n="96" d="100"/>
        </p:scale>
        <p:origin x="20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460CC-D4CD-CA40-B361-9C70615A373A}" type="datetimeFigureOut">
              <a:rPr lang="en-US" smtClean="0"/>
              <a:t>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7AE35-2C05-4A4D-8F9A-838C793BF764}" type="slidenum">
              <a:rPr lang="en-US" smtClean="0"/>
              <a:t>‹#›</a:t>
            </a:fld>
            <a:endParaRPr lang="en-US"/>
          </a:p>
        </p:txBody>
      </p:sp>
    </p:spTree>
    <p:extLst>
      <p:ext uri="{BB962C8B-B14F-4D97-AF65-F5344CB8AC3E}">
        <p14:creationId xmlns:p14="http://schemas.microsoft.com/office/powerpoint/2010/main" val="979414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3073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2d86a16184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2d86a1618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Live group less than placebo</a:t>
            </a:r>
          </a:p>
        </p:txBody>
      </p:sp>
      <p:sp>
        <p:nvSpPr>
          <p:cNvPr id="4" name="Slide Number Placeholder 3"/>
          <p:cNvSpPr>
            <a:spLocks noGrp="1"/>
          </p:cNvSpPr>
          <p:nvPr>
            <p:ph type="sldNum" sz="quarter" idx="5"/>
          </p:nvPr>
        </p:nvSpPr>
        <p:spPr/>
        <p:txBody>
          <a:bodyPr/>
          <a:lstStyle/>
          <a:p>
            <a:fld id="{A787AE35-2C05-4A4D-8F9A-838C793BF764}" type="slidenum">
              <a:rPr lang="en-US" smtClean="0"/>
              <a:t>11</a:t>
            </a:fld>
            <a:endParaRPr lang="en-US"/>
          </a:p>
        </p:txBody>
      </p:sp>
    </p:spTree>
    <p:extLst>
      <p:ext uri="{BB962C8B-B14F-4D97-AF65-F5344CB8AC3E}">
        <p14:creationId xmlns:p14="http://schemas.microsoft.com/office/powerpoint/2010/main" val="1771976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87AE35-2C05-4A4D-8F9A-838C793BF764}" type="slidenum">
              <a:rPr lang="en-US" smtClean="0"/>
              <a:t>12</a:t>
            </a:fld>
            <a:endParaRPr lang="en-US"/>
          </a:p>
        </p:txBody>
      </p:sp>
    </p:spTree>
    <p:extLst>
      <p:ext uri="{BB962C8B-B14F-4D97-AF65-F5344CB8AC3E}">
        <p14:creationId xmlns:p14="http://schemas.microsoft.com/office/powerpoint/2010/main" val="3162878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Dogs were napping less, but their sleep quality at night was higher. Consistency (change chart to LP815 vs live)</a:t>
            </a:r>
          </a:p>
        </p:txBody>
      </p:sp>
      <p:sp>
        <p:nvSpPr>
          <p:cNvPr id="4" name="Slide Number Placeholder 3"/>
          <p:cNvSpPr>
            <a:spLocks noGrp="1"/>
          </p:cNvSpPr>
          <p:nvPr>
            <p:ph type="sldNum" sz="quarter" idx="5"/>
          </p:nvPr>
        </p:nvSpPr>
        <p:spPr/>
        <p:txBody>
          <a:bodyPr/>
          <a:lstStyle/>
          <a:p>
            <a:fld id="{A787AE35-2C05-4A4D-8F9A-838C793BF764}" type="slidenum">
              <a:rPr lang="en-US" smtClean="0"/>
              <a:t>14</a:t>
            </a:fld>
            <a:endParaRPr lang="en-US"/>
          </a:p>
        </p:txBody>
      </p:sp>
    </p:spTree>
    <p:extLst>
      <p:ext uri="{BB962C8B-B14F-4D97-AF65-F5344CB8AC3E}">
        <p14:creationId xmlns:p14="http://schemas.microsoft.com/office/powerpoint/2010/main" val="2573994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activities – sleep, moderate activity and play/excitable (change energetic to play?)</a:t>
            </a:r>
          </a:p>
        </p:txBody>
      </p:sp>
      <p:sp>
        <p:nvSpPr>
          <p:cNvPr id="4" name="Slide Number Placeholder 3"/>
          <p:cNvSpPr>
            <a:spLocks noGrp="1"/>
          </p:cNvSpPr>
          <p:nvPr>
            <p:ph type="sldNum" sz="quarter" idx="5"/>
          </p:nvPr>
        </p:nvSpPr>
        <p:spPr/>
        <p:txBody>
          <a:bodyPr/>
          <a:lstStyle/>
          <a:p>
            <a:fld id="{A787AE35-2C05-4A4D-8F9A-838C793BF764}" type="slidenum">
              <a:rPr lang="en-US" smtClean="0"/>
              <a:t>15</a:t>
            </a:fld>
            <a:endParaRPr lang="en-US"/>
          </a:p>
        </p:txBody>
      </p:sp>
    </p:spTree>
    <p:extLst>
      <p:ext uri="{BB962C8B-B14F-4D97-AF65-F5344CB8AC3E}">
        <p14:creationId xmlns:p14="http://schemas.microsoft.com/office/powerpoint/2010/main" val="3524877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D8950-AAD7-798C-7311-BAA044249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C92F0-1AB4-44D9-48AF-570B8A023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EF749-03B3-4B6D-56DA-BD6BCBA85F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369360-EFB8-53F4-0F98-11CD06BE53F5}"/>
              </a:ext>
            </a:extLst>
          </p:cNvPr>
          <p:cNvSpPr>
            <a:spLocks noGrp="1"/>
          </p:cNvSpPr>
          <p:nvPr>
            <p:ph type="sldNum" sz="quarter" idx="5"/>
          </p:nvPr>
        </p:nvSpPr>
        <p:spPr/>
        <p:txBody>
          <a:bodyPr/>
          <a:lstStyle/>
          <a:p>
            <a:fld id="{168242A7-B9A9-1941-A425-710C4675CA1D}" type="slidenum">
              <a:rPr lang="en-US" smtClean="0"/>
              <a:t>18</a:t>
            </a:fld>
            <a:endParaRPr lang="en-US"/>
          </a:p>
        </p:txBody>
      </p:sp>
    </p:spTree>
    <p:extLst>
      <p:ext uri="{BB962C8B-B14F-4D97-AF65-F5344CB8AC3E}">
        <p14:creationId xmlns:p14="http://schemas.microsoft.com/office/powerpoint/2010/main" val="3767485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CC1D1-7413-3A5B-E834-7200A7535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9DEBB-55B4-5C66-7811-7C57C291D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870A6-90A3-1742-8C6C-B4A6E8FE903A}"/>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1762F349-2C32-EFEF-4313-79F417997C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242A7-B9A9-1941-A425-710C4675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8340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DD329-678B-6C88-8C99-3830EB9CC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07CDC-F16B-D70E-35AD-D910A4B4E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ADAB7-0FB3-B9B7-D464-5153C8AE129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BEC585D-2D40-8B8C-F98D-6694084D6D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242A7-B9A9-1941-A425-710C4675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04841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5C303-56F5-56F5-2752-1C562DE92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5EA43-42DB-6A2D-FE18-91EF7FAD6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9A70F-367A-E528-55A0-ED54EA256959}"/>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82DF29A3-601E-EEDF-FA76-1F6F819D5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242A7-B9A9-1941-A425-710C4675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098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6F23D-29AF-E44D-8899-605FAAB56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56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Camille</a:t>
            </a:r>
          </a:p>
          <a:p>
            <a:endParaRPr lang="en-US">
              <a:cs typeface="Calibri"/>
            </a:endParaRPr>
          </a:p>
          <a:p>
            <a:r>
              <a:rPr lang="en-US">
                <a:cs typeface="Calibri"/>
              </a:rPr>
              <a:t>KEEP</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242A7-B9A9-1941-A425-710C4675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958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242A7-B9A9-1941-A425-710C4675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895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really wanted to understand what the landscape was overall, so we identified the top strains that produce GABA that were commercially available, and we benchmarked against those. From there we leveraged our relationship with Ginkgo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Bioworks</a:t>
            </a:r>
            <a:r>
              <a:rPr lang="en-US" sz="1800" kern="100">
                <a:effectLst/>
                <a:latin typeface="Calibri" panose="020F0502020204030204" pitchFamily="34" charset="0"/>
                <a:ea typeface="Calibri" panose="020F0502020204030204" pitchFamily="34" charset="0"/>
                <a:cs typeface="Times New Roman" panose="02020603050405020304" pitchFamily="18" charset="0"/>
              </a:rPr>
              <a:t> to be able to force some strains to produce more GABA through directed evolution.  Through this effort, we screened over 250 million different isolates to to identify those that produce the most.  When you look at this graph, what are you are looking at is a small subset of those isolates.  </a:t>
            </a:r>
            <a:br>
              <a:rPr lang="en-US" sz="1800" kern="100">
                <a:effectLst/>
                <a:latin typeface="Calibri" panose="020F0502020204030204" pitchFamily="34" charset="0"/>
                <a:ea typeface="Calibri" panose="020F0502020204030204" pitchFamily="34" charset="0"/>
                <a:cs typeface="Times New Roman" panose="02020603050405020304" pitchFamily="18" charset="0"/>
              </a:rPr>
            </a:br>
            <a:r>
              <a:rPr lang="en-US" sz="1800" kern="100">
                <a:effectLst/>
                <a:latin typeface="Calibri" panose="020F0502020204030204" pitchFamily="34" charset="0"/>
                <a:ea typeface="Calibri" panose="020F0502020204030204" pitchFamily="34" charset="0"/>
                <a:cs typeface="Times New Roman" panose="02020603050405020304" pitchFamily="18" charset="0"/>
              </a:rPr>
              <a:t>Note: strains not all L.Plantarum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L. plantarum 815 produces three times the amount of GABA compared to benchmark.  This high production stems in part from its ability to uncouple the production of GABA from pH which is the main driver of what allows different strains within the gut to produce GABA. It can produce GABA at more of a neutral pH which you'll find in the gut as opposed to highly acidic pH, so at physiological concentrations of pH it produced higher amounts of GABA.</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242A7-B9A9-1941-A425-710C4675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802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100">
                <a:latin typeface="Calibri"/>
                <a:ea typeface="Calibri" panose="020F0502020204030204" pitchFamily="34" charset="0"/>
                <a:cs typeface="Calibri"/>
              </a:rPr>
              <a:t>Diane - The</a:t>
            </a:r>
            <a:r>
              <a:rPr lang="en-US" sz="1200" kern="100">
                <a:effectLst/>
                <a:latin typeface="Calibri"/>
                <a:ea typeface="Calibri" panose="020F0502020204030204" pitchFamily="34" charset="0"/>
                <a:cs typeface="Calibri"/>
              </a:rPr>
              <a:t> advantage of taking a probiotic that produces GABA versus just taking a GABA supplement is that GABA produced by bacteria will provide a consistent, prolonged release of GABA over time as long as you're taking the probiotic.  This is very different then what happens when you take a GABA supplement which delivers a bolus of of GABA at once.  In this case, GABA levels increase and within 4-5 hours according to the data go back down to baseline levels.  While GABA production from a probiotic would be more consistent, and we believe provide a sustained release product compared to the other options that are on the market.</a:t>
            </a:r>
          </a:p>
          <a:p>
            <a:endParaRPr lang="en-US"/>
          </a:p>
          <a:p>
            <a:r>
              <a:rPr lang="en-US"/>
              <a:t>Remove the text, LP815™ difference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242A7-B9A9-1941-A425-710C4675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35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A0879-305C-ABD8-A89A-FB4FBDA1D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FFD68-6523-09AE-2E29-46B9081EC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1AEAC-A956-F29E-5440-BF1CE768C22F}"/>
              </a:ext>
            </a:extLst>
          </p:cNvPr>
          <p:cNvSpPr>
            <a:spLocks noGrp="1"/>
          </p:cNvSpPr>
          <p:nvPr>
            <p:ph type="body" idx="1"/>
          </p:nvPr>
        </p:nvSpPr>
        <p:spPr/>
        <p:txBody>
          <a:bodyPr/>
          <a:lstStyle/>
          <a:p>
            <a:r>
              <a:rPr lang="en-US"/>
              <a:t>To start out the presentation, I wanted to highlight a few high level insights when it comes to consumers and their awareness and interest in food and beverages containing ingredients that impact the microbiome.  There is going to be a fantastic presentation and workshop by SPINs to discuss the beverage market in more detail this afternoon.</a:t>
            </a:r>
          </a:p>
          <a:p>
            <a:endParaRPr lang="en-US">
              <a:cs typeface="Calibri"/>
            </a:endParaRPr>
          </a:p>
        </p:txBody>
      </p:sp>
      <p:sp>
        <p:nvSpPr>
          <p:cNvPr id="4" name="Slide Number Placeholder 3">
            <a:extLst>
              <a:ext uri="{FF2B5EF4-FFF2-40B4-BE49-F238E27FC236}">
                <a16:creationId xmlns:a16="http://schemas.microsoft.com/office/drawing/2014/main" id="{CC675535-E3F0-5A4E-6D7F-333DBEA160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242A7-B9A9-1941-A425-710C4675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5484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2629C-5358-2CCF-A83D-D6AEE5C0E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C6929-2128-1F9D-C069-F72BBBDB8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2BC4B-888E-CC44-E100-689A41A81C74}"/>
              </a:ext>
            </a:extLst>
          </p:cNvPr>
          <p:cNvSpPr>
            <a:spLocks noGrp="1"/>
          </p:cNvSpPr>
          <p:nvPr>
            <p:ph type="body" idx="1"/>
          </p:nvPr>
        </p:nvSpPr>
        <p:spPr/>
        <p:txBody>
          <a:bodyPr/>
          <a:lstStyle/>
          <a:p>
            <a:endParaRPr lang="en-US"/>
          </a:p>
          <a:p>
            <a:r>
              <a:rPr lang="en-US"/>
              <a:t>Remove the text, LP815™ difference </a:t>
            </a:r>
          </a:p>
        </p:txBody>
      </p:sp>
      <p:sp>
        <p:nvSpPr>
          <p:cNvPr id="4" name="Slide Number Placeholder 3">
            <a:extLst>
              <a:ext uri="{FF2B5EF4-FFF2-40B4-BE49-F238E27FC236}">
                <a16:creationId xmlns:a16="http://schemas.microsoft.com/office/drawing/2014/main" id="{A7B0E0B1-D5FB-08C9-987F-267F14C838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242A7-B9A9-1941-A425-710C4675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575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2d86a1618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2d86a1618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8B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51DEA379-93B7-4097-D0C6-9F404E00072B}"/>
              </a:ext>
            </a:extLst>
          </p:cNvPr>
          <p:cNvPicPr>
            <a:picLocks noChangeAspect="1"/>
          </p:cNvPicPr>
          <p:nvPr userDrawn="1"/>
        </p:nvPicPr>
        <p:blipFill>
          <a:blip r:embed="rId2"/>
          <a:srcRect/>
          <a:stretch/>
        </p:blipFill>
        <p:spPr>
          <a:xfrm>
            <a:off x="615681" y="785694"/>
            <a:ext cx="4198021" cy="764040"/>
          </a:xfrm>
          <a:prstGeom prst="rect">
            <a:avLst/>
          </a:prstGeom>
        </p:spPr>
      </p:pic>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69848744-EEE5-35B4-C2EE-B1E7F4468EF6}"/>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Tree>
    <p:extLst>
      <p:ext uri="{BB962C8B-B14F-4D97-AF65-F5344CB8AC3E}">
        <p14:creationId xmlns:p14="http://schemas.microsoft.com/office/powerpoint/2010/main" val="3248165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EBF4-B4FC-5401-3055-0198B0DD9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61F81-FB3B-9516-4382-453C18DDEF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C27033-F043-9E99-0AB3-3564799EB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descr="A picture containing graphics, creativity, art&#10;&#10;Description automatically generated with medium confidence">
            <a:extLst>
              <a:ext uri="{FF2B5EF4-FFF2-40B4-BE49-F238E27FC236}">
                <a16:creationId xmlns:a16="http://schemas.microsoft.com/office/drawing/2014/main" id="{10C737EE-3DF0-EA95-0921-F7902507E559}"/>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8" name="Straight Connector 7">
            <a:extLst>
              <a:ext uri="{FF2B5EF4-FFF2-40B4-BE49-F238E27FC236}">
                <a16:creationId xmlns:a16="http://schemas.microsoft.com/office/drawing/2014/main" id="{944A583C-C2DB-06EB-25F2-603665938EB8}"/>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5BF83290-7AF3-9099-9426-1909D49DA790}"/>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6" name="Slide Number Placeholder 15">
            <a:extLst>
              <a:ext uri="{FF2B5EF4-FFF2-40B4-BE49-F238E27FC236}">
                <a16:creationId xmlns:a16="http://schemas.microsoft.com/office/drawing/2014/main" id="{F8B45F42-79AF-72E5-7082-0B9F3A1B9391}"/>
              </a:ext>
            </a:extLst>
          </p:cNvPr>
          <p:cNvSpPr txBox="1">
            <a:spLocks/>
          </p:cNvSpPr>
          <p:nvPr userDrawn="1"/>
        </p:nvSpPr>
        <p:spPr>
          <a:xfrm>
            <a:off x="10548747" y="6355588"/>
            <a:ext cx="805051" cy="365125"/>
          </a:xfrm>
          <a:prstGeom prst="rect">
            <a:avLst/>
          </a:prstGeom>
        </p:spPr>
        <p:txBody>
          <a:bodyPr/>
          <a:lstStyle>
            <a:defPPr>
              <a:defRPr lang="en-US"/>
            </a:defPPr>
            <a:lvl1pPr marL="0" algn="r"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088340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9" name="Picture 8" descr="A picture containing graphics, creativity, art&#10;&#10;Description automatically generated with medium confidence">
            <a:extLst>
              <a:ext uri="{FF2B5EF4-FFF2-40B4-BE49-F238E27FC236}">
                <a16:creationId xmlns:a16="http://schemas.microsoft.com/office/drawing/2014/main" id="{E95EFCDA-F8DE-A8E7-6F36-DD22D1A76799}"/>
              </a:ext>
            </a:extLst>
          </p:cNvPr>
          <p:cNvPicPr>
            <a:picLocks noChangeAspect="1"/>
          </p:cNvPicPr>
          <p:nvPr userDrawn="1"/>
        </p:nvPicPr>
        <p:blipFill>
          <a:blip r:embed="rId2"/>
          <a:stretch>
            <a:fillRect/>
          </a:stretch>
        </p:blipFill>
        <p:spPr>
          <a:xfrm>
            <a:off x="11593429" y="303229"/>
            <a:ext cx="469425" cy="469425"/>
          </a:xfrm>
          <a:prstGeom prst="rect">
            <a:avLst/>
          </a:prstGeom>
        </p:spPr>
      </p:pic>
      <p:sp>
        <p:nvSpPr>
          <p:cNvPr id="2" name="Title 1">
            <a:extLst>
              <a:ext uri="{FF2B5EF4-FFF2-40B4-BE49-F238E27FC236}">
                <a16:creationId xmlns:a16="http://schemas.microsoft.com/office/drawing/2014/main" id="{56D503C9-4414-F002-69C5-726F264DA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B92D1C-DC97-2F71-C40C-CCFDBD6533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9FF6E0-68E1-2E7E-AC90-1D6282B73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B07BBD31-8B7E-2E2D-84B3-1BE3822C5ED4}"/>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8030ADA6-7B4A-E8DF-B072-1C3F3721C8C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6" name="Slide Number Placeholder 15">
            <a:extLst>
              <a:ext uri="{FF2B5EF4-FFF2-40B4-BE49-F238E27FC236}">
                <a16:creationId xmlns:a16="http://schemas.microsoft.com/office/drawing/2014/main" id="{2B135DE8-1D7F-445C-56DB-328C0DA9E072}"/>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59256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picture containing graphics, creativity, art&#10;&#10;Description automatically generated with medium confidence">
            <a:extLst>
              <a:ext uri="{FF2B5EF4-FFF2-40B4-BE49-F238E27FC236}">
                <a16:creationId xmlns:a16="http://schemas.microsoft.com/office/drawing/2014/main" id="{F656CC56-4C28-E87F-0D83-B904D17C6D02}"/>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6" name="Straight Connector 5">
            <a:extLst>
              <a:ext uri="{FF2B5EF4-FFF2-40B4-BE49-F238E27FC236}">
                <a16:creationId xmlns:a16="http://schemas.microsoft.com/office/drawing/2014/main" id="{D2740936-2D7F-CC6F-2A32-80E423501626}"/>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428123A-B17E-C439-321E-19F744F4BE31}"/>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2" name="Slide Number Placeholder 15">
            <a:extLst>
              <a:ext uri="{FF2B5EF4-FFF2-40B4-BE49-F238E27FC236}">
                <a16:creationId xmlns:a16="http://schemas.microsoft.com/office/drawing/2014/main" id="{27DE4306-04D1-6F28-9476-C550ADE1DFF7}"/>
              </a:ext>
            </a:extLst>
          </p:cNvPr>
          <p:cNvSpPr>
            <a:spLocks noGrp="1"/>
          </p:cNvSpPr>
          <p:nvPr>
            <p:ph type="sldNum" sz="quarter" idx="14"/>
          </p:nvPr>
        </p:nvSpPr>
        <p:spPr>
          <a:xfrm>
            <a:off x="10611678" y="6346663"/>
            <a:ext cx="742122" cy="365125"/>
          </a:xfrm>
          <a:prstGeom prst="rect">
            <a:avLst/>
          </a:prstGeom>
        </p:spPr>
        <p:txBody>
          <a:bodyPr/>
          <a:lstStyle>
            <a:lvl1pP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93379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98B7"/>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F05FCD-2918-C058-E5F1-C8DB01FD900E}"/>
              </a:ext>
            </a:extLst>
          </p:cNvPr>
          <p:cNvSpPr txBox="1"/>
          <p:nvPr userDrawn="1"/>
        </p:nvSpPr>
        <p:spPr>
          <a:xfrm>
            <a:off x="770237" y="3366507"/>
            <a:ext cx="6099858" cy="461665"/>
          </a:xfrm>
          <a:prstGeom prst="rect">
            <a:avLst/>
          </a:prstGeom>
          <a:noFill/>
        </p:spPr>
        <p:txBody>
          <a:bodyPr wrap="square">
            <a:spAutoFit/>
          </a:bodyPr>
          <a:lstStyle/>
          <a:p>
            <a:r>
              <a:rPr lang="en-US" sz="2400">
                <a:solidFill>
                  <a:schemeClr val="bg1"/>
                </a:solidFill>
              </a:rPr>
              <a:t>Science Minds. Working for Humankind.</a:t>
            </a:r>
          </a:p>
        </p:txBody>
      </p:sp>
      <p:sp>
        <p:nvSpPr>
          <p:cNvPr id="7" name="TextBox 6">
            <a:extLst>
              <a:ext uri="{FF2B5EF4-FFF2-40B4-BE49-F238E27FC236}">
                <a16:creationId xmlns:a16="http://schemas.microsoft.com/office/drawing/2014/main" id="{EFDD1EE1-46BE-ED79-6BB7-E93249F92062}"/>
              </a:ext>
            </a:extLst>
          </p:cNvPr>
          <p:cNvSpPr txBox="1"/>
          <p:nvPr userDrawn="1"/>
        </p:nvSpPr>
        <p:spPr>
          <a:xfrm>
            <a:off x="758663" y="5592546"/>
            <a:ext cx="5943079" cy="307777"/>
          </a:xfrm>
          <a:prstGeom prst="rect">
            <a:avLst/>
          </a:prstGeom>
          <a:noFill/>
        </p:spPr>
        <p:txBody>
          <a:bodyPr wrap="square" rtlCol="0">
            <a:spAutoFit/>
          </a:bodyPr>
          <a:lstStyle/>
          <a:p>
            <a:r>
              <a:rPr lang="en-US" sz="1400">
                <a:solidFill>
                  <a:schemeClr val="bg1"/>
                </a:solidFill>
              </a:rPr>
              <a:t>27 Drydock Ave Floor 7  |  Boston MA, 02210  |  verbbiotics.com</a:t>
            </a:r>
          </a:p>
        </p:txBody>
      </p:sp>
      <p:pic>
        <p:nvPicPr>
          <p:cNvPr id="11" name="Picture 10" descr="A picture containing circle, colorfulness, art, sphere&#10;&#10;Description automatically generated">
            <a:extLst>
              <a:ext uri="{FF2B5EF4-FFF2-40B4-BE49-F238E27FC236}">
                <a16:creationId xmlns:a16="http://schemas.microsoft.com/office/drawing/2014/main" id="{A061F6B3-E774-4F90-E158-E6FE8DE57151}"/>
              </a:ext>
            </a:extLst>
          </p:cNvPr>
          <p:cNvPicPr>
            <a:picLocks noChangeAspect="1"/>
          </p:cNvPicPr>
          <p:nvPr userDrawn="1"/>
        </p:nvPicPr>
        <p:blipFill rotWithShape="1">
          <a:blip r:embed="rId2"/>
          <a:srcRect l="-3651" t="31166" r="27645" b="21423"/>
          <a:stretch/>
        </p:blipFill>
        <p:spPr>
          <a:xfrm>
            <a:off x="4847738" y="-1"/>
            <a:ext cx="7344262" cy="6389223"/>
          </a:xfrm>
          <a:prstGeom prst="rect">
            <a:avLst/>
          </a:prstGeom>
        </p:spPr>
      </p:pic>
      <p:sp>
        <p:nvSpPr>
          <p:cNvPr id="2" name="Footer Placeholder 4">
            <a:extLst>
              <a:ext uri="{FF2B5EF4-FFF2-40B4-BE49-F238E27FC236}">
                <a16:creationId xmlns:a16="http://schemas.microsoft.com/office/drawing/2014/main" id="{03445F6A-BF7D-5E8E-0087-6FD4E065ADC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3" name="Picture 2">
            <a:extLst>
              <a:ext uri="{FF2B5EF4-FFF2-40B4-BE49-F238E27FC236}">
                <a16:creationId xmlns:a16="http://schemas.microsoft.com/office/drawing/2014/main" id="{5C982D09-4F61-A29D-18F2-361F8F6B64C5}"/>
              </a:ext>
            </a:extLst>
          </p:cNvPr>
          <p:cNvPicPr>
            <a:picLocks noChangeAspect="1"/>
          </p:cNvPicPr>
          <p:nvPr userDrawn="1"/>
        </p:nvPicPr>
        <p:blipFill>
          <a:blip r:embed="rId3"/>
          <a:srcRect/>
          <a:stretch/>
        </p:blipFill>
        <p:spPr>
          <a:xfrm>
            <a:off x="649717" y="2602467"/>
            <a:ext cx="4198021" cy="764040"/>
          </a:xfrm>
          <a:prstGeom prst="rect">
            <a:avLst/>
          </a:prstGeom>
        </p:spPr>
      </p:pic>
    </p:spTree>
    <p:extLst>
      <p:ext uri="{BB962C8B-B14F-4D97-AF65-F5344CB8AC3E}">
        <p14:creationId xmlns:p14="http://schemas.microsoft.com/office/powerpoint/2010/main" val="2604415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F05FCD-2918-C058-E5F1-C8DB01FD900E}"/>
              </a:ext>
            </a:extLst>
          </p:cNvPr>
          <p:cNvSpPr txBox="1"/>
          <p:nvPr userDrawn="1"/>
        </p:nvSpPr>
        <p:spPr>
          <a:xfrm>
            <a:off x="770237" y="3366507"/>
            <a:ext cx="6099858" cy="461665"/>
          </a:xfrm>
          <a:prstGeom prst="rect">
            <a:avLst/>
          </a:prstGeom>
          <a:noFill/>
        </p:spPr>
        <p:txBody>
          <a:bodyPr wrap="square">
            <a:spAutoFit/>
          </a:bodyPr>
          <a:lstStyle/>
          <a:p>
            <a:r>
              <a:rPr lang="en-US" sz="2400">
                <a:solidFill>
                  <a:schemeClr val="tx1"/>
                </a:solidFill>
              </a:rPr>
              <a:t>Science Minds. Working for Humankind.</a:t>
            </a:r>
          </a:p>
        </p:txBody>
      </p:sp>
      <p:sp>
        <p:nvSpPr>
          <p:cNvPr id="7" name="TextBox 6">
            <a:extLst>
              <a:ext uri="{FF2B5EF4-FFF2-40B4-BE49-F238E27FC236}">
                <a16:creationId xmlns:a16="http://schemas.microsoft.com/office/drawing/2014/main" id="{EFDD1EE1-46BE-ED79-6BB7-E93249F92062}"/>
              </a:ext>
            </a:extLst>
          </p:cNvPr>
          <p:cNvSpPr txBox="1"/>
          <p:nvPr userDrawn="1"/>
        </p:nvSpPr>
        <p:spPr>
          <a:xfrm>
            <a:off x="758663" y="5592546"/>
            <a:ext cx="5943079" cy="307777"/>
          </a:xfrm>
          <a:prstGeom prst="rect">
            <a:avLst/>
          </a:prstGeom>
          <a:noFill/>
        </p:spPr>
        <p:txBody>
          <a:bodyPr wrap="square" rtlCol="0">
            <a:spAutoFit/>
          </a:bodyPr>
          <a:lstStyle/>
          <a:p>
            <a:r>
              <a:rPr lang="en-US" sz="1400">
                <a:solidFill>
                  <a:schemeClr val="tx1"/>
                </a:solidFill>
              </a:rPr>
              <a:t>27 Drydock Ave Floor 7  |  Boston MA, 02210  |  verbbiotics.com</a:t>
            </a:r>
          </a:p>
        </p:txBody>
      </p:sp>
      <p:pic>
        <p:nvPicPr>
          <p:cNvPr id="11" name="Picture 10" descr="A picture containing circle, colorfulness, art, sphere&#10;&#10;Description automatically generated">
            <a:extLst>
              <a:ext uri="{FF2B5EF4-FFF2-40B4-BE49-F238E27FC236}">
                <a16:creationId xmlns:a16="http://schemas.microsoft.com/office/drawing/2014/main" id="{A061F6B3-E774-4F90-E158-E6FE8DE57151}"/>
              </a:ext>
            </a:extLst>
          </p:cNvPr>
          <p:cNvPicPr>
            <a:picLocks noChangeAspect="1"/>
          </p:cNvPicPr>
          <p:nvPr userDrawn="1"/>
        </p:nvPicPr>
        <p:blipFill rotWithShape="1">
          <a:blip r:embed="rId2"/>
          <a:srcRect l="-3651" t="31166" r="27645" b="21423"/>
          <a:stretch/>
        </p:blipFill>
        <p:spPr>
          <a:xfrm>
            <a:off x="4847738" y="-1"/>
            <a:ext cx="7344262" cy="6389223"/>
          </a:xfrm>
          <a:prstGeom prst="rect">
            <a:avLst/>
          </a:prstGeom>
        </p:spPr>
      </p:pic>
      <p:sp>
        <p:nvSpPr>
          <p:cNvPr id="3" name="Footer Placeholder 4">
            <a:extLst>
              <a:ext uri="{FF2B5EF4-FFF2-40B4-BE49-F238E27FC236}">
                <a16:creationId xmlns:a16="http://schemas.microsoft.com/office/drawing/2014/main" id="{0F96DEF0-1F32-4DCB-B395-BDA55B3A5B9D}"/>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pic>
        <p:nvPicPr>
          <p:cNvPr id="4" name="Picture 3">
            <a:extLst>
              <a:ext uri="{FF2B5EF4-FFF2-40B4-BE49-F238E27FC236}">
                <a16:creationId xmlns:a16="http://schemas.microsoft.com/office/drawing/2014/main" id="{AC41199B-8DAB-B4F5-7C8D-B3E6CF165015}"/>
              </a:ext>
            </a:extLst>
          </p:cNvPr>
          <p:cNvPicPr>
            <a:picLocks noChangeAspect="1"/>
          </p:cNvPicPr>
          <p:nvPr userDrawn="1"/>
        </p:nvPicPr>
        <p:blipFill>
          <a:blip r:embed="rId3"/>
          <a:srcRect/>
          <a:stretch/>
        </p:blipFill>
        <p:spPr>
          <a:xfrm>
            <a:off x="696362" y="2602467"/>
            <a:ext cx="4198021" cy="764040"/>
          </a:xfrm>
          <a:prstGeom prst="rect">
            <a:avLst/>
          </a:prstGeom>
        </p:spPr>
      </p:pic>
    </p:spTree>
    <p:extLst>
      <p:ext uri="{BB962C8B-B14F-4D97-AF65-F5344CB8AC3E}">
        <p14:creationId xmlns:p14="http://schemas.microsoft.com/office/powerpoint/2010/main" val="382735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7C67-379C-AA81-58FB-79795263B8E5}"/>
              </a:ext>
            </a:extLst>
          </p:cNvPr>
          <p:cNvSpPr>
            <a:spLocks noGrp="1"/>
          </p:cNvSpPr>
          <p:nvPr>
            <p:ph type="title"/>
          </p:nvPr>
        </p:nvSpPr>
        <p:spPr/>
        <p:txBody>
          <a:bodyPr>
            <a:normAutofit/>
          </a:bodyPr>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30C68DA3-D536-F571-05F1-6E2023514502}"/>
              </a:ext>
            </a:extLst>
          </p:cNvPr>
          <p:cNvSpPr>
            <a:spLocks noGrp="1"/>
          </p:cNvSpPr>
          <p:nvPr>
            <p:ph idx="1"/>
          </p:nvPr>
        </p:nvSpPr>
        <p:spPr/>
        <p:txBody>
          <a:bodyPr/>
          <a:lstStyle>
            <a:lvl1pPr>
              <a:lnSpc>
                <a:spcPct val="100000"/>
              </a:lnSpc>
              <a:buClr>
                <a:schemeClr val="accent1"/>
              </a:buClr>
              <a:defRPr>
                <a:solidFill>
                  <a:schemeClr val="tx1">
                    <a:lumMod val="65000"/>
                    <a:lumOff val="35000"/>
                  </a:schemeClr>
                </a:solidFill>
              </a:defRPr>
            </a:lvl1pPr>
            <a:lvl2pPr>
              <a:lnSpc>
                <a:spcPct val="100000"/>
              </a:lnSpc>
              <a:buClr>
                <a:schemeClr val="accent1"/>
              </a:buClr>
              <a:defRPr>
                <a:solidFill>
                  <a:schemeClr val="tx1">
                    <a:lumMod val="65000"/>
                    <a:lumOff val="35000"/>
                  </a:schemeClr>
                </a:solidFill>
              </a:defRPr>
            </a:lvl2pPr>
            <a:lvl3pPr>
              <a:lnSpc>
                <a:spcPct val="100000"/>
              </a:lnSpc>
              <a:buClr>
                <a:schemeClr val="accent1"/>
              </a:buClr>
              <a:defRPr>
                <a:solidFill>
                  <a:schemeClr val="tx1">
                    <a:lumMod val="65000"/>
                    <a:lumOff val="35000"/>
                  </a:schemeClr>
                </a:solidFill>
              </a:defRPr>
            </a:lvl3pPr>
            <a:lvl4pPr>
              <a:lnSpc>
                <a:spcPct val="100000"/>
              </a:lnSpc>
              <a:buClr>
                <a:schemeClr val="accent1"/>
              </a:buClr>
              <a:defRPr>
                <a:solidFill>
                  <a:schemeClr val="tx1">
                    <a:lumMod val="65000"/>
                    <a:lumOff val="35000"/>
                  </a:schemeClr>
                </a:solidFill>
              </a:defRPr>
            </a:lvl4pPr>
            <a:lvl5pPr>
              <a:lnSpc>
                <a:spcPct val="100000"/>
              </a:lnSpc>
              <a:buClr>
                <a:schemeClr val="accent1"/>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graphics, creativity, art&#10;&#10;Description automatically generated with medium confidence">
            <a:extLst>
              <a:ext uri="{FF2B5EF4-FFF2-40B4-BE49-F238E27FC236}">
                <a16:creationId xmlns:a16="http://schemas.microsoft.com/office/drawing/2014/main" id="{2692AF20-5C5C-31A2-9B72-AE7078FDB481}"/>
              </a:ext>
            </a:extLst>
          </p:cNvPr>
          <p:cNvPicPr>
            <a:picLocks noChangeAspect="1"/>
          </p:cNvPicPr>
          <p:nvPr userDrawn="1"/>
        </p:nvPicPr>
        <p:blipFill>
          <a:blip r:embed="rId2"/>
          <a:stretch>
            <a:fillRect/>
          </a:stretch>
        </p:blipFill>
        <p:spPr>
          <a:xfrm>
            <a:off x="11593429" y="303229"/>
            <a:ext cx="469425" cy="469425"/>
          </a:xfrm>
          <a:prstGeom prst="rect">
            <a:avLst/>
          </a:prstGeom>
        </p:spPr>
      </p:pic>
    </p:spTree>
    <p:extLst>
      <p:ext uri="{BB962C8B-B14F-4D97-AF65-F5344CB8AC3E}">
        <p14:creationId xmlns:p14="http://schemas.microsoft.com/office/powerpoint/2010/main" val="80685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7647B-CE91-1E06-7851-B05119EE16CA}"/>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pic>
        <p:nvPicPr>
          <p:cNvPr id="3" name="Picture 2" descr="A picture containing graphics, creativity, art&#10;&#10;Description automatically generated with medium confidence">
            <a:extLst>
              <a:ext uri="{FF2B5EF4-FFF2-40B4-BE49-F238E27FC236}">
                <a16:creationId xmlns:a16="http://schemas.microsoft.com/office/drawing/2014/main" id="{73DE69DB-8F7D-2BC5-416B-E09C09B2F78B}"/>
              </a:ext>
            </a:extLst>
          </p:cNvPr>
          <p:cNvPicPr>
            <a:picLocks noChangeAspect="1"/>
          </p:cNvPicPr>
          <p:nvPr userDrawn="1"/>
        </p:nvPicPr>
        <p:blipFill>
          <a:blip r:embed="rId2"/>
          <a:stretch>
            <a:fillRect/>
          </a:stretch>
        </p:blipFill>
        <p:spPr>
          <a:xfrm>
            <a:off x="11593429" y="303229"/>
            <a:ext cx="469425" cy="469425"/>
          </a:xfrm>
          <a:prstGeom prst="rect">
            <a:avLst/>
          </a:prstGeom>
        </p:spPr>
      </p:pic>
    </p:spTree>
    <p:extLst>
      <p:ext uri="{BB962C8B-B14F-4D97-AF65-F5344CB8AC3E}">
        <p14:creationId xmlns:p14="http://schemas.microsoft.com/office/powerpoint/2010/main" val="591237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7A08C-C0EE-CCEB-FE4A-7B188BDD0BE2}"/>
              </a:ext>
            </a:extLst>
          </p:cNvPr>
          <p:cNvSpPr>
            <a:spLocks noGrp="1"/>
          </p:cNvSpPr>
          <p:nvPr>
            <p:ph type="sldNum" sz="quarter" idx="12"/>
          </p:nvPr>
        </p:nvSpPr>
        <p:spPr/>
        <p:txBody>
          <a:bodyPr/>
          <a:lstStyle/>
          <a:p>
            <a:endParaRPr lang="en-US"/>
          </a:p>
        </p:txBody>
      </p:sp>
      <p:sp>
        <p:nvSpPr>
          <p:cNvPr id="5" name="Title 1">
            <a:extLst>
              <a:ext uri="{FF2B5EF4-FFF2-40B4-BE49-F238E27FC236}">
                <a16:creationId xmlns:a16="http://schemas.microsoft.com/office/drawing/2014/main" id="{035F942C-18EA-14DA-DA03-5BB24DD017AD}"/>
              </a:ext>
            </a:extLst>
          </p:cNvPr>
          <p:cNvSpPr>
            <a:spLocks noGrp="1"/>
          </p:cNvSpPr>
          <p:nvPr>
            <p:ph type="title"/>
          </p:nvPr>
        </p:nvSpPr>
        <p:spPr>
          <a:xfrm>
            <a:off x="513522" y="400683"/>
            <a:ext cx="10515600" cy="1325563"/>
          </a:xfrm>
        </p:spPr>
        <p:txBody>
          <a:bodyPr/>
          <a:lstStyle/>
          <a:p>
            <a:r>
              <a:rPr lang="en-US"/>
              <a:t>Click to edit Master title style</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639DBBCE-A58E-59DB-2207-02208FAFEA62}"/>
              </a:ext>
            </a:extLst>
          </p:cNvPr>
          <p:cNvPicPr>
            <a:picLocks noChangeAspect="1"/>
          </p:cNvPicPr>
          <p:nvPr userDrawn="1"/>
        </p:nvPicPr>
        <p:blipFill>
          <a:blip r:embed="rId2"/>
          <a:stretch>
            <a:fillRect/>
          </a:stretch>
        </p:blipFill>
        <p:spPr>
          <a:xfrm>
            <a:off x="11593429" y="303229"/>
            <a:ext cx="469425" cy="469425"/>
          </a:xfrm>
          <a:prstGeom prst="rect">
            <a:avLst/>
          </a:prstGeom>
        </p:spPr>
      </p:pic>
    </p:spTree>
    <p:extLst>
      <p:ext uri="{BB962C8B-B14F-4D97-AF65-F5344CB8AC3E}">
        <p14:creationId xmlns:p14="http://schemas.microsoft.com/office/powerpoint/2010/main" val="4205842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F31E-CDC4-6229-E20D-A2548A5C0123}"/>
              </a:ext>
            </a:extLst>
          </p:cNvPr>
          <p:cNvSpPr>
            <a:spLocks noGrp="1"/>
          </p:cNvSpPr>
          <p:nvPr>
            <p:ph type="title"/>
          </p:nvPr>
        </p:nvSpPr>
        <p:spPr/>
        <p:txBody>
          <a:bodyPr/>
          <a:lstStyle/>
          <a:p>
            <a:r>
              <a:rPr lang="en-US"/>
              <a:t>Click to edit Master title style</a:t>
            </a:r>
          </a:p>
        </p:txBody>
      </p:sp>
      <p:sp>
        <p:nvSpPr>
          <p:cNvPr id="5" name="Slide Number Placeholder 15">
            <a:extLst>
              <a:ext uri="{FF2B5EF4-FFF2-40B4-BE49-F238E27FC236}">
                <a16:creationId xmlns:a16="http://schemas.microsoft.com/office/drawing/2014/main" id="{2314D849-F785-EB38-13C1-599BDEA6FED8}"/>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pic>
        <p:nvPicPr>
          <p:cNvPr id="3" name="Picture 2" descr="A picture containing graphics, creativity, art&#10;&#10;Description automatically generated with medium confidence">
            <a:extLst>
              <a:ext uri="{FF2B5EF4-FFF2-40B4-BE49-F238E27FC236}">
                <a16:creationId xmlns:a16="http://schemas.microsoft.com/office/drawing/2014/main" id="{2F45A3B6-6BB0-0DC0-3143-4D51C0E04F85}"/>
              </a:ext>
            </a:extLst>
          </p:cNvPr>
          <p:cNvPicPr>
            <a:picLocks noChangeAspect="1"/>
          </p:cNvPicPr>
          <p:nvPr userDrawn="1"/>
        </p:nvPicPr>
        <p:blipFill>
          <a:blip r:embed="rId2"/>
          <a:stretch>
            <a:fillRect/>
          </a:stretch>
        </p:blipFill>
        <p:spPr>
          <a:xfrm>
            <a:off x="11593429" y="303229"/>
            <a:ext cx="469425" cy="469425"/>
          </a:xfrm>
          <a:prstGeom prst="rect">
            <a:avLst/>
          </a:prstGeom>
        </p:spPr>
      </p:pic>
    </p:spTree>
    <p:extLst>
      <p:ext uri="{BB962C8B-B14F-4D97-AF65-F5344CB8AC3E}">
        <p14:creationId xmlns:p14="http://schemas.microsoft.com/office/powerpoint/2010/main" val="2242007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42224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51DEA379-93B7-4097-D0C6-9F404E00072B}"/>
              </a:ext>
            </a:extLst>
          </p:cNvPr>
          <p:cNvPicPr>
            <a:picLocks noChangeAspect="1"/>
          </p:cNvPicPr>
          <p:nvPr userDrawn="1"/>
        </p:nvPicPr>
        <p:blipFill>
          <a:blip r:embed="rId2"/>
          <a:srcRect/>
          <a:stretch/>
        </p:blipFill>
        <p:spPr>
          <a:xfrm>
            <a:off x="696362" y="785694"/>
            <a:ext cx="4198021" cy="764040"/>
          </a:xfrm>
          <a:prstGeom prst="rect">
            <a:avLst/>
          </a:prstGeom>
        </p:spPr>
      </p:pic>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012E04-1423-7218-9602-C564AD819925}"/>
              </a:ext>
            </a:extLst>
          </p:cNvPr>
          <p:cNvCxnSpPr/>
          <p:nvPr userDrawn="1"/>
        </p:nvCxnSpPr>
        <p:spPr>
          <a:xfrm>
            <a:off x="770238" y="5935867"/>
            <a:ext cx="10499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687ED0A-A420-09D1-C345-BE504F43B017}"/>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5BB451E-EA32-3181-17C5-A1718AB35FE5}"/>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3369236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13844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88432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897279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025550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99124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87050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765015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E81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69848744-EEE5-35B4-C2EE-B1E7F4468EF6}"/>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11" name="Picture 10" descr="A white text on a black background&#10;&#10;Description automatically generated">
            <a:extLst>
              <a:ext uri="{FF2B5EF4-FFF2-40B4-BE49-F238E27FC236}">
                <a16:creationId xmlns:a16="http://schemas.microsoft.com/office/drawing/2014/main" id="{098F0C95-2CC3-7848-6F47-36B3665B17A2}"/>
              </a:ext>
            </a:extLst>
          </p:cNvPr>
          <p:cNvPicPr>
            <a:picLocks noChangeAspect="1"/>
          </p:cNvPicPr>
          <p:nvPr userDrawn="1"/>
        </p:nvPicPr>
        <p:blipFill rotWithShape="1">
          <a:blip r:embed="rId2"/>
          <a:srcRect b="37999"/>
          <a:stretch/>
        </p:blipFill>
        <p:spPr>
          <a:xfrm>
            <a:off x="380999" y="829352"/>
            <a:ext cx="5313218" cy="737440"/>
          </a:xfrm>
          <a:prstGeom prst="rect">
            <a:avLst/>
          </a:prstGeom>
        </p:spPr>
      </p:pic>
    </p:spTree>
    <p:extLst>
      <p:ext uri="{BB962C8B-B14F-4D97-AF65-F5344CB8AC3E}">
        <p14:creationId xmlns:p14="http://schemas.microsoft.com/office/powerpoint/2010/main" val="2403848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1E81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69848744-EEE5-35B4-C2EE-B1E7F4468EF6}"/>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5" name="Picture 4" descr="A person in a body suit&#10;&#10;Description automatically generated">
            <a:extLst>
              <a:ext uri="{FF2B5EF4-FFF2-40B4-BE49-F238E27FC236}">
                <a16:creationId xmlns:a16="http://schemas.microsoft.com/office/drawing/2014/main" id="{BD85399E-CDEE-FDF3-94D8-DD3AC2F78A0C}"/>
              </a:ext>
            </a:extLst>
          </p:cNvPr>
          <p:cNvPicPr>
            <a:picLocks noChangeAspect="1"/>
          </p:cNvPicPr>
          <p:nvPr userDrawn="1"/>
        </p:nvPicPr>
        <p:blipFill rotWithShape="1">
          <a:blip r:embed="rId2"/>
          <a:srcRect l="-2398" t="4596" r="1103" b="24375"/>
          <a:stretch/>
        </p:blipFill>
        <p:spPr>
          <a:xfrm>
            <a:off x="5513039" y="0"/>
            <a:ext cx="7015843" cy="685800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02E8DB4F-2C94-1104-1987-BED590BFC930}"/>
              </a:ext>
            </a:extLst>
          </p:cNvPr>
          <p:cNvPicPr>
            <a:picLocks noChangeAspect="1"/>
          </p:cNvPicPr>
          <p:nvPr userDrawn="1"/>
        </p:nvPicPr>
        <p:blipFill rotWithShape="1">
          <a:blip r:embed="rId3"/>
          <a:srcRect b="37999"/>
          <a:stretch/>
        </p:blipFill>
        <p:spPr>
          <a:xfrm>
            <a:off x="380999" y="691472"/>
            <a:ext cx="6306636" cy="875320"/>
          </a:xfrm>
          <a:prstGeom prst="rect">
            <a:avLst/>
          </a:prstGeom>
        </p:spPr>
      </p:pic>
    </p:spTree>
    <p:extLst>
      <p:ext uri="{BB962C8B-B14F-4D97-AF65-F5344CB8AC3E}">
        <p14:creationId xmlns:p14="http://schemas.microsoft.com/office/powerpoint/2010/main" val="3585507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51DEA379-93B7-4097-D0C6-9F404E00072B}"/>
              </a:ext>
            </a:extLst>
          </p:cNvPr>
          <p:cNvPicPr>
            <a:picLocks noChangeAspect="1"/>
          </p:cNvPicPr>
          <p:nvPr userDrawn="1"/>
        </p:nvPicPr>
        <p:blipFill>
          <a:blip r:embed="rId2"/>
          <a:srcRect/>
          <a:stretch/>
        </p:blipFill>
        <p:spPr>
          <a:xfrm>
            <a:off x="696362" y="785694"/>
            <a:ext cx="4198021" cy="764040"/>
          </a:xfrm>
          <a:prstGeom prst="rect">
            <a:avLst/>
          </a:prstGeom>
        </p:spPr>
      </p:pic>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012E04-1423-7218-9602-C564AD819925}"/>
              </a:ext>
            </a:extLst>
          </p:cNvPr>
          <p:cNvCxnSpPr/>
          <p:nvPr userDrawn="1"/>
        </p:nvCxnSpPr>
        <p:spPr>
          <a:xfrm>
            <a:off x="770238" y="5935867"/>
            <a:ext cx="10499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687ED0A-A420-09D1-C345-BE504F43B017}"/>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5BB451E-EA32-3181-17C5-A1718AB35FE5}"/>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197510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8E37-98A8-F048-E060-A66FF292B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32328-DBF5-7974-1F65-C669DCE6B6D8}"/>
              </a:ext>
            </a:extLst>
          </p:cNvPr>
          <p:cNvSpPr>
            <a:spLocks noGrp="1"/>
          </p:cNvSpPr>
          <p:nvPr>
            <p:ph type="body" idx="1"/>
          </p:nvPr>
        </p:nvSpPr>
        <p:spPr>
          <a:xfrm>
            <a:off x="831850" y="4762500"/>
            <a:ext cx="10515600" cy="13271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D5384AAD-11BD-6337-D87D-FE6FD39FD78F}"/>
              </a:ext>
            </a:extLst>
          </p:cNvPr>
          <p:cNvPicPr>
            <a:picLocks noChangeAspect="1"/>
          </p:cNvPicPr>
          <p:nvPr userDrawn="1"/>
        </p:nvPicPr>
        <p:blipFill>
          <a:blip r:embed="rId2"/>
          <a:stretch>
            <a:fillRect/>
          </a:stretch>
        </p:blipFill>
        <p:spPr>
          <a:xfrm>
            <a:off x="11593429" y="303229"/>
            <a:ext cx="469425" cy="469425"/>
          </a:xfrm>
          <a:prstGeom prst="rect">
            <a:avLst/>
          </a:prstGeom>
        </p:spPr>
      </p:pic>
      <p:sp>
        <p:nvSpPr>
          <p:cNvPr id="4" name="Footer Placeholder 4">
            <a:extLst>
              <a:ext uri="{FF2B5EF4-FFF2-40B4-BE49-F238E27FC236}">
                <a16:creationId xmlns:a16="http://schemas.microsoft.com/office/drawing/2014/main" id="{9E7E8860-6CB1-A985-48ED-E7974FDE9EDE}"/>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3379706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8E37-98A8-F048-E060-A66FF292B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32328-DBF5-7974-1F65-C669DCE6B6D8}"/>
              </a:ext>
            </a:extLst>
          </p:cNvPr>
          <p:cNvSpPr>
            <a:spLocks noGrp="1"/>
          </p:cNvSpPr>
          <p:nvPr>
            <p:ph type="body" idx="1"/>
          </p:nvPr>
        </p:nvSpPr>
        <p:spPr>
          <a:xfrm>
            <a:off x="831850" y="4762500"/>
            <a:ext cx="10515600" cy="13271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D5384AAD-11BD-6337-D87D-FE6FD39FD78F}"/>
              </a:ext>
            </a:extLst>
          </p:cNvPr>
          <p:cNvPicPr>
            <a:picLocks noChangeAspect="1"/>
          </p:cNvPicPr>
          <p:nvPr userDrawn="1"/>
        </p:nvPicPr>
        <p:blipFill>
          <a:blip r:embed="rId2"/>
          <a:stretch>
            <a:fillRect/>
          </a:stretch>
        </p:blipFill>
        <p:spPr>
          <a:xfrm>
            <a:off x="11593429" y="303229"/>
            <a:ext cx="469425" cy="469425"/>
          </a:xfrm>
          <a:prstGeom prst="rect">
            <a:avLst/>
          </a:prstGeom>
        </p:spPr>
      </p:pic>
      <p:sp>
        <p:nvSpPr>
          <p:cNvPr id="4" name="Footer Placeholder 4">
            <a:extLst>
              <a:ext uri="{FF2B5EF4-FFF2-40B4-BE49-F238E27FC236}">
                <a16:creationId xmlns:a16="http://schemas.microsoft.com/office/drawing/2014/main" id="{9E7E8860-6CB1-A985-48ED-E7974FDE9EDE}"/>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1619350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8E37-98A8-F048-E060-A66FF292B71A}"/>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39B32328-DBF5-7974-1F65-C669DCE6B6D8}"/>
              </a:ext>
            </a:extLst>
          </p:cNvPr>
          <p:cNvSpPr>
            <a:spLocks noGrp="1"/>
          </p:cNvSpPr>
          <p:nvPr>
            <p:ph type="body" idx="1"/>
          </p:nvPr>
        </p:nvSpPr>
        <p:spPr>
          <a:xfrm>
            <a:off x="831850" y="4762500"/>
            <a:ext cx="10515600" cy="13271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D5384AAD-11BD-6337-D87D-FE6FD39FD78F}"/>
              </a:ext>
            </a:extLst>
          </p:cNvPr>
          <p:cNvPicPr>
            <a:picLocks noChangeAspect="1"/>
          </p:cNvPicPr>
          <p:nvPr userDrawn="1"/>
        </p:nvPicPr>
        <p:blipFill>
          <a:blip r:embed="rId2"/>
          <a:srcRect/>
          <a:stretch/>
        </p:blipFill>
        <p:spPr>
          <a:xfrm>
            <a:off x="11593429" y="307923"/>
            <a:ext cx="469425" cy="460036"/>
          </a:xfrm>
          <a:prstGeom prst="rect">
            <a:avLst/>
          </a:prstGeom>
        </p:spPr>
      </p:pic>
      <p:sp>
        <p:nvSpPr>
          <p:cNvPr id="4" name="Footer Placeholder 4">
            <a:extLst>
              <a:ext uri="{FF2B5EF4-FFF2-40B4-BE49-F238E27FC236}">
                <a16:creationId xmlns:a16="http://schemas.microsoft.com/office/drawing/2014/main" id="{9E7E8860-6CB1-A985-48ED-E7974FDE9EDE}"/>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Tree>
    <p:extLst>
      <p:ext uri="{BB962C8B-B14F-4D97-AF65-F5344CB8AC3E}">
        <p14:creationId xmlns:p14="http://schemas.microsoft.com/office/powerpoint/2010/main" val="354754163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a:xfrm>
            <a:off x="4633783" y="365125"/>
            <a:ext cx="672001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a:xfrm>
            <a:off x="4633783" y="1825625"/>
            <a:ext cx="6720015" cy="399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4226011" y="6176963"/>
            <a:ext cx="7714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C6738B8-F071-EF4B-2ABA-7A332C253BC8}"/>
              </a:ext>
            </a:extLst>
          </p:cNvPr>
          <p:cNvSpPr/>
          <p:nvPr userDrawn="1"/>
        </p:nvSpPr>
        <p:spPr>
          <a:xfrm>
            <a:off x="0" y="5920"/>
            <a:ext cx="4226011" cy="68520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597477F-F696-DF50-6D44-A5A84A3C4387}"/>
              </a:ext>
            </a:extLst>
          </p:cNvPr>
          <p:cNvSpPr>
            <a:spLocks noGrp="1"/>
          </p:cNvSpPr>
          <p:nvPr>
            <p:ph type="body" sz="quarter" idx="15"/>
          </p:nvPr>
        </p:nvSpPr>
        <p:spPr>
          <a:xfrm>
            <a:off x="383059" y="365126"/>
            <a:ext cx="3385752" cy="545855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14" name="Footer Placeholder 4">
            <a:extLst>
              <a:ext uri="{FF2B5EF4-FFF2-40B4-BE49-F238E27FC236}">
                <a16:creationId xmlns:a16="http://schemas.microsoft.com/office/drawing/2014/main" id="{767FF66F-722D-1936-8073-83D4EE1CEAA8}"/>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
        <p:nvSpPr>
          <p:cNvPr id="11" name="Slide Number Placeholder 15">
            <a:extLst>
              <a:ext uri="{FF2B5EF4-FFF2-40B4-BE49-F238E27FC236}">
                <a16:creationId xmlns:a16="http://schemas.microsoft.com/office/drawing/2014/main" id="{2116ECF6-B5BF-8501-6329-1624B59CA29B}"/>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738661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a:xfrm>
            <a:off x="4633783" y="365125"/>
            <a:ext cx="672001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a:xfrm>
            <a:off x="4633783" y="1825625"/>
            <a:ext cx="6720015" cy="399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4226011" y="6176963"/>
            <a:ext cx="7714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C6738B8-F071-EF4B-2ABA-7A332C253BC8}"/>
              </a:ext>
            </a:extLst>
          </p:cNvPr>
          <p:cNvSpPr/>
          <p:nvPr userDrawn="1"/>
        </p:nvSpPr>
        <p:spPr>
          <a:xfrm>
            <a:off x="0" y="5920"/>
            <a:ext cx="4226011" cy="68520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597477F-F696-DF50-6D44-A5A84A3C4387}"/>
              </a:ext>
            </a:extLst>
          </p:cNvPr>
          <p:cNvSpPr>
            <a:spLocks noGrp="1"/>
          </p:cNvSpPr>
          <p:nvPr>
            <p:ph type="body" sz="quarter" idx="15"/>
          </p:nvPr>
        </p:nvSpPr>
        <p:spPr>
          <a:xfrm>
            <a:off x="383059" y="365126"/>
            <a:ext cx="3385752" cy="545855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14" name="Footer Placeholder 4">
            <a:extLst>
              <a:ext uri="{FF2B5EF4-FFF2-40B4-BE49-F238E27FC236}">
                <a16:creationId xmlns:a16="http://schemas.microsoft.com/office/drawing/2014/main" id="{767FF66F-722D-1936-8073-83D4EE1CEAA8}"/>
              </a:ext>
            </a:extLst>
          </p:cNvPr>
          <p:cNvSpPr txBox="1">
            <a:spLocks/>
          </p:cNvSpPr>
          <p:nvPr userDrawn="1"/>
        </p:nvSpPr>
        <p:spPr>
          <a:xfrm>
            <a:off x="251012" y="6346663"/>
            <a:ext cx="101121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
        <p:nvSpPr>
          <p:cNvPr id="4" name="Slide Number Placeholder 15">
            <a:extLst>
              <a:ext uri="{FF2B5EF4-FFF2-40B4-BE49-F238E27FC236}">
                <a16:creationId xmlns:a16="http://schemas.microsoft.com/office/drawing/2014/main" id="{1BB7B361-50F7-2573-10E5-06390D28FD14}"/>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957504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E7929CB0-77A3-8686-2F79-5BCDDEEEBC1F}"/>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10" name="Slide Number Placeholder 15">
            <a:extLst>
              <a:ext uri="{FF2B5EF4-FFF2-40B4-BE49-F238E27FC236}">
                <a16:creationId xmlns:a16="http://schemas.microsoft.com/office/drawing/2014/main" id="{94B78DFC-B3A0-8DC6-A35E-02786AD88D5D}"/>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254987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2DDF-1A12-005D-4100-9E823F8FDA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00B202-643F-6579-E1E8-8EE195731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147B9-918C-5698-6DD3-6D0F788941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A6ABC-C6C6-1A01-4D02-084C724B4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C47A7C-5665-6BF1-4F7B-1F1676D6B2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graphics, creativity, art&#10;&#10;Description automatically generated with medium confidence">
            <a:extLst>
              <a:ext uri="{FF2B5EF4-FFF2-40B4-BE49-F238E27FC236}">
                <a16:creationId xmlns:a16="http://schemas.microsoft.com/office/drawing/2014/main" id="{DE984091-EB94-12B9-8ACA-3D43E2A374A6}"/>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11" name="Straight Connector 10">
            <a:extLst>
              <a:ext uri="{FF2B5EF4-FFF2-40B4-BE49-F238E27FC236}">
                <a16:creationId xmlns:a16="http://schemas.microsoft.com/office/drawing/2014/main" id="{6597358C-F073-6F17-8A77-07994166FF02}"/>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5A7E2DB2-9D24-D180-84C9-D5B816F634F8}"/>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8" name="Slide Number Placeholder 15">
            <a:extLst>
              <a:ext uri="{FF2B5EF4-FFF2-40B4-BE49-F238E27FC236}">
                <a16:creationId xmlns:a16="http://schemas.microsoft.com/office/drawing/2014/main" id="{8DE258F7-5473-F4A1-2E31-32BDB4F9A532}"/>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3347680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F31E-CDC4-6229-E20D-A2548A5C0123}"/>
              </a:ext>
            </a:extLst>
          </p:cNvPr>
          <p:cNvSpPr>
            <a:spLocks noGrp="1"/>
          </p:cNvSpPr>
          <p:nvPr>
            <p:ph type="title"/>
          </p:nvPr>
        </p:nvSpPr>
        <p:spPr/>
        <p:txBody>
          <a:bodyPr/>
          <a:lstStyle/>
          <a:p>
            <a:r>
              <a:rPr lang="en-US"/>
              <a:t>Click to edit Master title style</a:t>
            </a:r>
          </a:p>
        </p:txBody>
      </p:sp>
      <p:pic>
        <p:nvPicPr>
          <p:cNvPr id="6" name="Picture 5" descr="A picture containing graphics, creativity, art&#10;&#10;Description automatically generated with medium confidence">
            <a:extLst>
              <a:ext uri="{FF2B5EF4-FFF2-40B4-BE49-F238E27FC236}">
                <a16:creationId xmlns:a16="http://schemas.microsoft.com/office/drawing/2014/main" id="{37DC64A2-7FEC-D76B-1292-41BB725E86A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7" name="Straight Connector 6">
            <a:extLst>
              <a:ext uri="{FF2B5EF4-FFF2-40B4-BE49-F238E27FC236}">
                <a16:creationId xmlns:a16="http://schemas.microsoft.com/office/drawing/2014/main" id="{D6C79E05-50CC-EE6F-F646-59789CACABA3}"/>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9A757D7-7027-AAE9-6892-CA25830B305D}"/>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5" name="Slide Number Placeholder 15">
            <a:extLst>
              <a:ext uri="{FF2B5EF4-FFF2-40B4-BE49-F238E27FC236}">
                <a16:creationId xmlns:a16="http://schemas.microsoft.com/office/drawing/2014/main" id="{2314D849-F785-EB38-13C1-599BDEA6FED8}"/>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769317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EBF4-B4FC-5401-3055-0198B0DD9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61F81-FB3B-9516-4382-453C18DDEF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C27033-F043-9E99-0AB3-3564799EB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descr="A picture containing graphics, creativity, art&#10;&#10;Description automatically generated with medium confidence">
            <a:extLst>
              <a:ext uri="{FF2B5EF4-FFF2-40B4-BE49-F238E27FC236}">
                <a16:creationId xmlns:a16="http://schemas.microsoft.com/office/drawing/2014/main" id="{10C737EE-3DF0-EA95-0921-F7902507E559}"/>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8" name="Straight Connector 7">
            <a:extLst>
              <a:ext uri="{FF2B5EF4-FFF2-40B4-BE49-F238E27FC236}">
                <a16:creationId xmlns:a16="http://schemas.microsoft.com/office/drawing/2014/main" id="{944A583C-C2DB-06EB-25F2-603665938EB8}"/>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5BF83290-7AF3-9099-9426-1909D49DA790}"/>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6" name="Slide Number Placeholder 15">
            <a:extLst>
              <a:ext uri="{FF2B5EF4-FFF2-40B4-BE49-F238E27FC236}">
                <a16:creationId xmlns:a16="http://schemas.microsoft.com/office/drawing/2014/main" id="{F8B45F42-79AF-72E5-7082-0B9F3A1B9391}"/>
              </a:ext>
            </a:extLst>
          </p:cNvPr>
          <p:cNvSpPr txBox="1">
            <a:spLocks/>
          </p:cNvSpPr>
          <p:nvPr userDrawn="1"/>
        </p:nvSpPr>
        <p:spPr>
          <a:xfrm>
            <a:off x="10548747" y="6355588"/>
            <a:ext cx="805051" cy="365125"/>
          </a:xfrm>
          <a:prstGeom prst="rect">
            <a:avLst/>
          </a:prstGeom>
        </p:spPr>
        <p:txBody>
          <a:bodyPr/>
          <a:lstStyle>
            <a:defPPr>
              <a:defRPr lang="en-US"/>
            </a:defPPr>
            <a:lvl1pPr marL="0" algn="r"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895944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9" name="Picture 8" descr="A picture containing graphics, creativity, art&#10;&#10;Description automatically generated with medium confidence">
            <a:extLst>
              <a:ext uri="{FF2B5EF4-FFF2-40B4-BE49-F238E27FC236}">
                <a16:creationId xmlns:a16="http://schemas.microsoft.com/office/drawing/2014/main" id="{E95EFCDA-F8DE-A8E7-6F36-DD22D1A76799}"/>
              </a:ext>
            </a:extLst>
          </p:cNvPr>
          <p:cNvPicPr>
            <a:picLocks noChangeAspect="1"/>
          </p:cNvPicPr>
          <p:nvPr userDrawn="1"/>
        </p:nvPicPr>
        <p:blipFill>
          <a:blip r:embed="rId2"/>
          <a:stretch>
            <a:fillRect/>
          </a:stretch>
        </p:blipFill>
        <p:spPr>
          <a:xfrm>
            <a:off x="11593429" y="303229"/>
            <a:ext cx="469425" cy="469425"/>
          </a:xfrm>
          <a:prstGeom prst="rect">
            <a:avLst/>
          </a:prstGeom>
        </p:spPr>
      </p:pic>
      <p:sp>
        <p:nvSpPr>
          <p:cNvPr id="2" name="Title 1">
            <a:extLst>
              <a:ext uri="{FF2B5EF4-FFF2-40B4-BE49-F238E27FC236}">
                <a16:creationId xmlns:a16="http://schemas.microsoft.com/office/drawing/2014/main" id="{56D503C9-4414-F002-69C5-726F264DA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B92D1C-DC97-2F71-C40C-CCFDBD6533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9FF6E0-68E1-2E7E-AC90-1D6282B73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B07BBD31-8B7E-2E2D-84B3-1BE3822C5ED4}"/>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8030ADA6-7B4A-E8DF-B072-1C3F3721C8C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6" name="Slide Number Placeholder 15">
            <a:extLst>
              <a:ext uri="{FF2B5EF4-FFF2-40B4-BE49-F238E27FC236}">
                <a16:creationId xmlns:a16="http://schemas.microsoft.com/office/drawing/2014/main" id="{2B135DE8-1D7F-445C-56DB-328C0DA9E072}"/>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2923833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picture containing graphics, creativity, art&#10;&#10;Description automatically generated with medium confidence">
            <a:extLst>
              <a:ext uri="{FF2B5EF4-FFF2-40B4-BE49-F238E27FC236}">
                <a16:creationId xmlns:a16="http://schemas.microsoft.com/office/drawing/2014/main" id="{F656CC56-4C28-E87F-0D83-B904D17C6D02}"/>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6" name="Straight Connector 5">
            <a:extLst>
              <a:ext uri="{FF2B5EF4-FFF2-40B4-BE49-F238E27FC236}">
                <a16:creationId xmlns:a16="http://schemas.microsoft.com/office/drawing/2014/main" id="{D2740936-2D7F-CC6F-2A32-80E423501626}"/>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428123A-B17E-C439-321E-19F744F4BE31}"/>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2" name="Slide Number Placeholder 15">
            <a:extLst>
              <a:ext uri="{FF2B5EF4-FFF2-40B4-BE49-F238E27FC236}">
                <a16:creationId xmlns:a16="http://schemas.microsoft.com/office/drawing/2014/main" id="{27DE4306-04D1-6F28-9476-C550ADE1DFF7}"/>
              </a:ext>
            </a:extLst>
          </p:cNvPr>
          <p:cNvSpPr>
            <a:spLocks noGrp="1"/>
          </p:cNvSpPr>
          <p:nvPr>
            <p:ph type="sldNum" sz="quarter" idx="14"/>
          </p:nvPr>
        </p:nvSpPr>
        <p:spPr>
          <a:xfrm>
            <a:off x="10611678" y="6346663"/>
            <a:ext cx="742122" cy="365125"/>
          </a:xfrm>
          <a:prstGeom prst="rect">
            <a:avLst/>
          </a:prstGeom>
        </p:spPr>
        <p:txBody>
          <a:bodyPr/>
          <a:lstStyle>
            <a:lvl1pP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84098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98B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8E37-98A8-F048-E060-A66FF292B71A}"/>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39B32328-DBF5-7974-1F65-C669DCE6B6D8}"/>
              </a:ext>
            </a:extLst>
          </p:cNvPr>
          <p:cNvSpPr>
            <a:spLocks noGrp="1"/>
          </p:cNvSpPr>
          <p:nvPr>
            <p:ph type="body" idx="1"/>
          </p:nvPr>
        </p:nvSpPr>
        <p:spPr>
          <a:xfrm>
            <a:off x="831850" y="4762500"/>
            <a:ext cx="10515600" cy="13271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D5384AAD-11BD-6337-D87D-FE6FD39FD78F}"/>
              </a:ext>
            </a:extLst>
          </p:cNvPr>
          <p:cNvPicPr>
            <a:picLocks noChangeAspect="1"/>
          </p:cNvPicPr>
          <p:nvPr userDrawn="1"/>
        </p:nvPicPr>
        <p:blipFill>
          <a:blip r:embed="rId2"/>
          <a:srcRect/>
          <a:stretch/>
        </p:blipFill>
        <p:spPr>
          <a:xfrm>
            <a:off x="11593429" y="307923"/>
            <a:ext cx="469425" cy="460036"/>
          </a:xfrm>
          <a:prstGeom prst="rect">
            <a:avLst/>
          </a:prstGeom>
        </p:spPr>
      </p:pic>
      <p:sp>
        <p:nvSpPr>
          <p:cNvPr id="4" name="Footer Placeholder 4">
            <a:extLst>
              <a:ext uri="{FF2B5EF4-FFF2-40B4-BE49-F238E27FC236}">
                <a16:creationId xmlns:a16="http://schemas.microsoft.com/office/drawing/2014/main" id="{9E7E8860-6CB1-A985-48ED-E7974FDE9EDE}"/>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Tree>
    <p:extLst>
      <p:ext uri="{BB962C8B-B14F-4D97-AF65-F5344CB8AC3E}">
        <p14:creationId xmlns:p14="http://schemas.microsoft.com/office/powerpoint/2010/main" val="2075775389"/>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1E8197"/>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F05FCD-2918-C058-E5F1-C8DB01FD900E}"/>
              </a:ext>
            </a:extLst>
          </p:cNvPr>
          <p:cNvSpPr txBox="1"/>
          <p:nvPr userDrawn="1"/>
        </p:nvSpPr>
        <p:spPr>
          <a:xfrm>
            <a:off x="770237" y="3366507"/>
            <a:ext cx="6742390" cy="461665"/>
          </a:xfrm>
          <a:prstGeom prst="rect">
            <a:avLst/>
          </a:prstGeom>
          <a:noFill/>
        </p:spPr>
        <p:txBody>
          <a:bodyPr wrap="square">
            <a:spAutoFit/>
          </a:bodyPr>
          <a:lstStyle/>
          <a:p>
            <a:r>
              <a:rPr lang="en-US" sz="2400">
                <a:solidFill>
                  <a:schemeClr val="bg1"/>
                </a:solidFill>
              </a:rPr>
              <a:t>Improving health through microbiome innovation</a:t>
            </a:r>
          </a:p>
        </p:txBody>
      </p:sp>
      <p:sp>
        <p:nvSpPr>
          <p:cNvPr id="7" name="TextBox 6">
            <a:extLst>
              <a:ext uri="{FF2B5EF4-FFF2-40B4-BE49-F238E27FC236}">
                <a16:creationId xmlns:a16="http://schemas.microsoft.com/office/drawing/2014/main" id="{EFDD1EE1-46BE-ED79-6BB7-E93249F92062}"/>
              </a:ext>
            </a:extLst>
          </p:cNvPr>
          <p:cNvSpPr txBox="1"/>
          <p:nvPr userDrawn="1"/>
        </p:nvSpPr>
        <p:spPr>
          <a:xfrm>
            <a:off x="758663" y="5592546"/>
            <a:ext cx="5943079" cy="307777"/>
          </a:xfrm>
          <a:prstGeom prst="rect">
            <a:avLst/>
          </a:prstGeom>
          <a:noFill/>
        </p:spPr>
        <p:txBody>
          <a:bodyPr wrap="square" rtlCol="0">
            <a:spAutoFit/>
          </a:bodyPr>
          <a:lstStyle/>
          <a:p>
            <a:r>
              <a:rPr lang="en-US" sz="1400">
                <a:solidFill>
                  <a:schemeClr val="bg1"/>
                </a:solidFill>
              </a:rPr>
              <a:t>27 Drydock Ave Floor 7  |  Boston MA, 02210  |  </a:t>
            </a:r>
            <a:r>
              <a:rPr lang="en-US" sz="1400" err="1">
                <a:solidFill>
                  <a:schemeClr val="bg1"/>
                </a:solidFill>
              </a:rPr>
              <a:t>verbbiotics.com</a:t>
            </a:r>
            <a:endParaRPr lang="en-US" sz="1400">
              <a:solidFill>
                <a:schemeClr val="bg1"/>
              </a:solidFill>
            </a:endParaRPr>
          </a:p>
        </p:txBody>
      </p:sp>
      <p:pic>
        <p:nvPicPr>
          <p:cNvPr id="11" name="Picture 10" descr="A picture containing circle, colorfulness, art, sphere&#10;&#10;Description automatically generated">
            <a:extLst>
              <a:ext uri="{FF2B5EF4-FFF2-40B4-BE49-F238E27FC236}">
                <a16:creationId xmlns:a16="http://schemas.microsoft.com/office/drawing/2014/main" id="{A061F6B3-E774-4F90-E158-E6FE8DE57151}"/>
              </a:ext>
            </a:extLst>
          </p:cNvPr>
          <p:cNvPicPr>
            <a:picLocks noChangeAspect="1"/>
          </p:cNvPicPr>
          <p:nvPr userDrawn="1"/>
        </p:nvPicPr>
        <p:blipFill rotWithShape="1">
          <a:blip r:embed="rId2"/>
          <a:srcRect l="-3651" t="31166" r="27645" b="21423"/>
          <a:stretch/>
        </p:blipFill>
        <p:spPr>
          <a:xfrm>
            <a:off x="4847738" y="-42560"/>
            <a:ext cx="7344262" cy="6389223"/>
          </a:xfrm>
          <a:prstGeom prst="rect">
            <a:avLst/>
          </a:prstGeom>
        </p:spPr>
      </p:pic>
      <p:sp>
        <p:nvSpPr>
          <p:cNvPr id="2" name="Footer Placeholder 4">
            <a:extLst>
              <a:ext uri="{FF2B5EF4-FFF2-40B4-BE49-F238E27FC236}">
                <a16:creationId xmlns:a16="http://schemas.microsoft.com/office/drawing/2014/main" id="{03445F6A-BF7D-5E8E-0087-6FD4E065ADC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4" name="Picture 3" descr="A white text on a black background&#10;&#10;Description automatically generated">
            <a:extLst>
              <a:ext uri="{FF2B5EF4-FFF2-40B4-BE49-F238E27FC236}">
                <a16:creationId xmlns:a16="http://schemas.microsoft.com/office/drawing/2014/main" id="{EF58413D-3C18-AE0F-50C7-18CB3765D435}"/>
              </a:ext>
            </a:extLst>
          </p:cNvPr>
          <p:cNvPicPr>
            <a:picLocks noChangeAspect="1"/>
          </p:cNvPicPr>
          <p:nvPr userDrawn="1"/>
        </p:nvPicPr>
        <p:blipFill rotWithShape="1">
          <a:blip r:embed="rId3"/>
          <a:srcRect b="37999"/>
          <a:stretch/>
        </p:blipFill>
        <p:spPr>
          <a:xfrm>
            <a:off x="576884" y="2553680"/>
            <a:ext cx="6306636" cy="875320"/>
          </a:xfrm>
          <a:prstGeom prst="rect">
            <a:avLst/>
          </a:prstGeom>
        </p:spPr>
      </p:pic>
    </p:spTree>
    <p:extLst>
      <p:ext uri="{BB962C8B-B14F-4D97-AF65-F5344CB8AC3E}">
        <p14:creationId xmlns:p14="http://schemas.microsoft.com/office/powerpoint/2010/main" val="2990323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F05FCD-2918-C058-E5F1-C8DB01FD900E}"/>
              </a:ext>
            </a:extLst>
          </p:cNvPr>
          <p:cNvSpPr txBox="1"/>
          <p:nvPr userDrawn="1"/>
        </p:nvSpPr>
        <p:spPr>
          <a:xfrm>
            <a:off x="770237" y="3366507"/>
            <a:ext cx="6099858" cy="461665"/>
          </a:xfrm>
          <a:prstGeom prst="rect">
            <a:avLst/>
          </a:prstGeom>
          <a:noFill/>
        </p:spPr>
        <p:txBody>
          <a:bodyPr wrap="square">
            <a:spAutoFit/>
          </a:bodyPr>
          <a:lstStyle/>
          <a:p>
            <a:r>
              <a:rPr lang="en-US" sz="2400">
                <a:solidFill>
                  <a:schemeClr val="tx1"/>
                </a:solidFill>
              </a:rPr>
              <a:t>Science Minds. Working for Humankind.</a:t>
            </a:r>
          </a:p>
        </p:txBody>
      </p:sp>
      <p:sp>
        <p:nvSpPr>
          <p:cNvPr id="7" name="TextBox 6">
            <a:extLst>
              <a:ext uri="{FF2B5EF4-FFF2-40B4-BE49-F238E27FC236}">
                <a16:creationId xmlns:a16="http://schemas.microsoft.com/office/drawing/2014/main" id="{EFDD1EE1-46BE-ED79-6BB7-E93249F92062}"/>
              </a:ext>
            </a:extLst>
          </p:cNvPr>
          <p:cNvSpPr txBox="1"/>
          <p:nvPr userDrawn="1"/>
        </p:nvSpPr>
        <p:spPr>
          <a:xfrm>
            <a:off x="758663" y="5592546"/>
            <a:ext cx="5943079" cy="307777"/>
          </a:xfrm>
          <a:prstGeom prst="rect">
            <a:avLst/>
          </a:prstGeom>
          <a:noFill/>
        </p:spPr>
        <p:txBody>
          <a:bodyPr wrap="square" rtlCol="0">
            <a:spAutoFit/>
          </a:bodyPr>
          <a:lstStyle/>
          <a:p>
            <a:r>
              <a:rPr lang="en-US" sz="1400">
                <a:solidFill>
                  <a:schemeClr val="tx1"/>
                </a:solidFill>
              </a:rPr>
              <a:t>27 Drydock Ave Floor 7  |  Boston MA, 02210  |  </a:t>
            </a:r>
            <a:r>
              <a:rPr lang="en-US" sz="1400" err="1">
                <a:solidFill>
                  <a:schemeClr val="tx1"/>
                </a:solidFill>
              </a:rPr>
              <a:t>verbbiotics.com</a:t>
            </a:r>
            <a:endParaRPr lang="en-US" sz="1400">
              <a:solidFill>
                <a:schemeClr val="tx1"/>
              </a:solidFill>
            </a:endParaRPr>
          </a:p>
        </p:txBody>
      </p:sp>
      <p:pic>
        <p:nvPicPr>
          <p:cNvPr id="11" name="Picture 10" descr="A picture containing circle, colorfulness, art, sphere&#10;&#10;Description automatically generated">
            <a:extLst>
              <a:ext uri="{FF2B5EF4-FFF2-40B4-BE49-F238E27FC236}">
                <a16:creationId xmlns:a16="http://schemas.microsoft.com/office/drawing/2014/main" id="{A061F6B3-E774-4F90-E158-E6FE8DE57151}"/>
              </a:ext>
            </a:extLst>
          </p:cNvPr>
          <p:cNvPicPr>
            <a:picLocks noChangeAspect="1"/>
          </p:cNvPicPr>
          <p:nvPr userDrawn="1"/>
        </p:nvPicPr>
        <p:blipFill rotWithShape="1">
          <a:blip r:embed="rId2"/>
          <a:srcRect l="-3651" t="31166" r="27645" b="21423"/>
          <a:stretch/>
        </p:blipFill>
        <p:spPr>
          <a:xfrm>
            <a:off x="4847738" y="-1"/>
            <a:ext cx="7344262" cy="6389223"/>
          </a:xfrm>
          <a:prstGeom prst="rect">
            <a:avLst/>
          </a:prstGeom>
        </p:spPr>
      </p:pic>
      <p:sp>
        <p:nvSpPr>
          <p:cNvPr id="3" name="Footer Placeholder 4">
            <a:extLst>
              <a:ext uri="{FF2B5EF4-FFF2-40B4-BE49-F238E27FC236}">
                <a16:creationId xmlns:a16="http://schemas.microsoft.com/office/drawing/2014/main" id="{0F96DEF0-1F32-4DCB-B395-BDA55B3A5B9D}"/>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pic>
        <p:nvPicPr>
          <p:cNvPr id="4" name="Picture 3">
            <a:extLst>
              <a:ext uri="{FF2B5EF4-FFF2-40B4-BE49-F238E27FC236}">
                <a16:creationId xmlns:a16="http://schemas.microsoft.com/office/drawing/2014/main" id="{AC41199B-8DAB-B4F5-7C8D-B3E6CF165015}"/>
              </a:ext>
            </a:extLst>
          </p:cNvPr>
          <p:cNvPicPr>
            <a:picLocks noChangeAspect="1"/>
          </p:cNvPicPr>
          <p:nvPr userDrawn="1"/>
        </p:nvPicPr>
        <p:blipFill>
          <a:blip r:embed="rId3"/>
          <a:srcRect/>
          <a:stretch/>
        </p:blipFill>
        <p:spPr>
          <a:xfrm>
            <a:off x="696362" y="2602467"/>
            <a:ext cx="4198021" cy="764040"/>
          </a:xfrm>
          <a:prstGeom prst="rect">
            <a:avLst/>
          </a:prstGeom>
        </p:spPr>
      </p:pic>
    </p:spTree>
    <p:extLst>
      <p:ext uri="{BB962C8B-B14F-4D97-AF65-F5344CB8AC3E}">
        <p14:creationId xmlns:p14="http://schemas.microsoft.com/office/powerpoint/2010/main" val="449863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7C67-379C-AA81-58FB-79795263B8E5}"/>
              </a:ext>
            </a:extLst>
          </p:cNvPr>
          <p:cNvSpPr>
            <a:spLocks noGrp="1"/>
          </p:cNvSpPr>
          <p:nvPr>
            <p:ph type="title"/>
          </p:nvPr>
        </p:nvSpPr>
        <p:spPr/>
        <p:txBody>
          <a:bodyPr>
            <a:normAutofit/>
          </a:bodyPr>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30C68DA3-D536-F571-05F1-6E2023514502}"/>
              </a:ext>
            </a:extLst>
          </p:cNvPr>
          <p:cNvSpPr>
            <a:spLocks noGrp="1"/>
          </p:cNvSpPr>
          <p:nvPr>
            <p:ph idx="1"/>
          </p:nvPr>
        </p:nvSpPr>
        <p:spPr/>
        <p:txBody>
          <a:bodyPr/>
          <a:lstStyle>
            <a:lvl1pPr>
              <a:lnSpc>
                <a:spcPct val="100000"/>
              </a:lnSpc>
              <a:buClr>
                <a:schemeClr val="accent1"/>
              </a:buClr>
              <a:defRPr>
                <a:solidFill>
                  <a:srgbClr val="1E8197"/>
                </a:solidFill>
              </a:defRPr>
            </a:lvl1pPr>
            <a:lvl2pPr>
              <a:lnSpc>
                <a:spcPct val="100000"/>
              </a:lnSpc>
              <a:buClr>
                <a:schemeClr val="accent1"/>
              </a:buClr>
              <a:defRPr>
                <a:solidFill>
                  <a:srgbClr val="1E8197"/>
                </a:solidFill>
              </a:defRPr>
            </a:lvl2pPr>
            <a:lvl3pPr>
              <a:lnSpc>
                <a:spcPct val="100000"/>
              </a:lnSpc>
              <a:buClr>
                <a:schemeClr val="accent1"/>
              </a:buClr>
              <a:defRPr>
                <a:solidFill>
                  <a:srgbClr val="1E8197"/>
                </a:solidFill>
              </a:defRPr>
            </a:lvl3pPr>
            <a:lvl4pPr>
              <a:lnSpc>
                <a:spcPct val="100000"/>
              </a:lnSpc>
              <a:buClr>
                <a:schemeClr val="accent1"/>
              </a:buClr>
              <a:defRPr>
                <a:solidFill>
                  <a:srgbClr val="1E8197"/>
                </a:solidFill>
              </a:defRPr>
            </a:lvl4pPr>
            <a:lvl5pPr>
              <a:lnSpc>
                <a:spcPct val="100000"/>
              </a:lnSpc>
              <a:buClr>
                <a:schemeClr val="accent1"/>
              </a:buClr>
              <a:defRPr>
                <a:solidFill>
                  <a:srgbClr val="1E819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A03DB41F-E4AB-1CDE-9480-A69C5910D638}"/>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0528B4C-A870-0667-23A4-12F05E446E4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4097596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descr="A picture containing graphics, creativity, art&#10;&#10;Description automatically generated with medium confidence">
            <a:extLst>
              <a:ext uri="{FF2B5EF4-FFF2-40B4-BE49-F238E27FC236}">
                <a16:creationId xmlns:a16="http://schemas.microsoft.com/office/drawing/2014/main" id="{60C4D421-56E1-8240-365B-2672E6C63DE6}"/>
              </a:ext>
            </a:extLst>
          </p:cNvPr>
          <p:cNvPicPr>
            <a:picLocks noChangeAspect="1"/>
          </p:cNvPicPr>
          <p:nvPr userDrawn="1"/>
        </p:nvPicPr>
        <p:blipFill>
          <a:blip r:embed="rId2"/>
          <a:stretch>
            <a:fillRect/>
          </a:stretch>
        </p:blipFill>
        <p:spPr>
          <a:xfrm>
            <a:off x="11593429" y="303229"/>
            <a:ext cx="469425" cy="469425"/>
          </a:xfrm>
          <a:prstGeom prst="rect">
            <a:avLst/>
          </a:prstGeom>
        </p:spPr>
      </p:pic>
    </p:spTree>
    <p:extLst>
      <p:ext uri="{BB962C8B-B14F-4D97-AF65-F5344CB8AC3E}">
        <p14:creationId xmlns:p14="http://schemas.microsoft.com/office/powerpoint/2010/main" val="1706818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939D8D-7419-E3ED-83C4-9D21F495DD81}"/>
              </a:ext>
            </a:extLst>
          </p:cNvPr>
          <p:cNvSpPr/>
          <p:nvPr userDrawn="1"/>
        </p:nvSpPr>
        <p:spPr>
          <a:xfrm>
            <a:off x="4151870" y="0"/>
            <a:ext cx="804013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a:xfrm>
            <a:off x="4633783" y="365125"/>
            <a:ext cx="672001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a:xfrm>
            <a:off x="4633783" y="1825625"/>
            <a:ext cx="6720015" cy="399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4226011" y="6176963"/>
            <a:ext cx="7714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C6738B8-F071-EF4B-2ABA-7A332C253BC8}"/>
              </a:ext>
            </a:extLst>
          </p:cNvPr>
          <p:cNvSpPr/>
          <p:nvPr userDrawn="1"/>
        </p:nvSpPr>
        <p:spPr>
          <a:xfrm>
            <a:off x="0" y="5920"/>
            <a:ext cx="4226011" cy="6852080"/>
          </a:xfrm>
          <a:prstGeom prst="rect">
            <a:avLst/>
          </a:prstGeom>
          <a:solidFill>
            <a:srgbClr val="0098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597477F-F696-DF50-6D44-A5A84A3C4387}"/>
              </a:ext>
            </a:extLst>
          </p:cNvPr>
          <p:cNvSpPr>
            <a:spLocks noGrp="1"/>
          </p:cNvSpPr>
          <p:nvPr>
            <p:ph type="body" sz="quarter" idx="15"/>
          </p:nvPr>
        </p:nvSpPr>
        <p:spPr>
          <a:xfrm>
            <a:off x="383059" y="365126"/>
            <a:ext cx="3385752" cy="545855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14" name="Footer Placeholder 4">
            <a:extLst>
              <a:ext uri="{FF2B5EF4-FFF2-40B4-BE49-F238E27FC236}">
                <a16:creationId xmlns:a16="http://schemas.microsoft.com/office/drawing/2014/main" id="{767FF66F-722D-1936-8073-83D4EE1CEAA8}"/>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
        <p:nvSpPr>
          <p:cNvPr id="11" name="Slide Number Placeholder 15">
            <a:extLst>
              <a:ext uri="{FF2B5EF4-FFF2-40B4-BE49-F238E27FC236}">
                <a16:creationId xmlns:a16="http://schemas.microsoft.com/office/drawing/2014/main" id="{2116ECF6-B5BF-8501-6329-1624B59CA29B}"/>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2826295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a:xfrm>
            <a:off x="4633783" y="365125"/>
            <a:ext cx="672001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a:xfrm>
            <a:off x="4633783" y="1825625"/>
            <a:ext cx="6720015" cy="399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4226011" y="6176963"/>
            <a:ext cx="7714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C6738B8-F071-EF4B-2ABA-7A332C253BC8}"/>
              </a:ext>
            </a:extLst>
          </p:cNvPr>
          <p:cNvSpPr/>
          <p:nvPr userDrawn="1"/>
        </p:nvSpPr>
        <p:spPr>
          <a:xfrm>
            <a:off x="0" y="5920"/>
            <a:ext cx="4226011" cy="6852080"/>
          </a:xfrm>
          <a:prstGeom prst="rect">
            <a:avLst/>
          </a:prstGeom>
          <a:solidFill>
            <a:srgbClr val="0098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597477F-F696-DF50-6D44-A5A84A3C4387}"/>
              </a:ext>
            </a:extLst>
          </p:cNvPr>
          <p:cNvSpPr>
            <a:spLocks noGrp="1"/>
          </p:cNvSpPr>
          <p:nvPr>
            <p:ph type="body" sz="quarter" idx="15"/>
          </p:nvPr>
        </p:nvSpPr>
        <p:spPr>
          <a:xfrm>
            <a:off x="383059" y="365126"/>
            <a:ext cx="3385752" cy="545855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14" name="Footer Placeholder 4">
            <a:extLst>
              <a:ext uri="{FF2B5EF4-FFF2-40B4-BE49-F238E27FC236}">
                <a16:creationId xmlns:a16="http://schemas.microsoft.com/office/drawing/2014/main" id="{767FF66F-722D-1936-8073-83D4EE1CEAA8}"/>
              </a:ext>
            </a:extLst>
          </p:cNvPr>
          <p:cNvSpPr txBox="1">
            <a:spLocks/>
          </p:cNvSpPr>
          <p:nvPr userDrawn="1"/>
        </p:nvSpPr>
        <p:spPr>
          <a:xfrm>
            <a:off x="251012" y="6346663"/>
            <a:ext cx="101121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
        <p:nvSpPr>
          <p:cNvPr id="4" name="Slide Number Placeholder 15">
            <a:extLst>
              <a:ext uri="{FF2B5EF4-FFF2-40B4-BE49-F238E27FC236}">
                <a16:creationId xmlns:a16="http://schemas.microsoft.com/office/drawing/2014/main" id="{1BB7B361-50F7-2573-10E5-06390D28FD14}"/>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82974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E7929CB0-77A3-8686-2F79-5BCDDEEEBC1F}"/>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10" name="Slide Number Placeholder 15">
            <a:extLst>
              <a:ext uri="{FF2B5EF4-FFF2-40B4-BE49-F238E27FC236}">
                <a16:creationId xmlns:a16="http://schemas.microsoft.com/office/drawing/2014/main" id="{94B78DFC-B3A0-8DC6-A35E-02786AD88D5D}"/>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1900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2DDF-1A12-005D-4100-9E823F8FDA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00B202-643F-6579-E1E8-8EE195731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147B9-918C-5698-6DD3-6D0F788941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A6ABC-C6C6-1A01-4D02-084C724B4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C47A7C-5665-6BF1-4F7B-1F1676D6B2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graphics, creativity, art&#10;&#10;Description automatically generated with medium confidence">
            <a:extLst>
              <a:ext uri="{FF2B5EF4-FFF2-40B4-BE49-F238E27FC236}">
                <a16:creationId xmlns:a16="http://schemas.microsoft.com/office/drawing/2014/main" id="{DE984091-EB94-12B9-8ACA-3D43E2A374A6}"/>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11" name="Straight Connector 10">
            <a:extLst>
              <a:ext uri="{FF2B5EF4-FFF2-40B4-BE49-F238E27FC236}">
                <a16:creationId xmlns:a16="http://schemas.microsoft.com/office/drawing/2014/main" id="{6597358C-F073-6F17-8A77-07994166FF02}"/>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5A7E2DB2-9D24-D180-84C9-D5B816F634F8}"/>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8" name="Slide Number Placeholder 15">
            <a:extLst>
              <a:ext uri="{FF2B5EF4-FFF2-40B4-BE49-F238E27FC236}">
                <a16:creationId xmlns:a16="http://schemas.microsoft.com/office/drawing/2014/main" id="{8DE258F7-5473-F4A1-2E31-32BDB4F9A532}"/>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005174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F31E-CDC4-6229-E20D-A2548A5C0123}"/>
              </a:ext>
            </a:extLst>
          </p:cNvPr>
          <p:cNvSpPr>
            <a:spLocks noGrp="1"/>
          </p:cNvSpPr>
          <p:nvPr>
            <p:ph type="title"/>
          </p:nvPr>
        </p:nvSpPr>
        <p:spPr/>
        <p:txBody>
          <a:bodyPr/>
          <a:lstStyle/>
          <a:p>
            <a:r>
              <a:rPr lang="en-US"/>
              <a:t>Click to edit Master title style</a:t>
            </a:r>
          </a:p>
        </p:txBody>
      </p:sp>
      <p:pic>
        <p:nvPicPr>
          <p:cNvPr id="6" name="Picture 5" descr="A picture containing graphics, creativity, art&#10;&#10;Description automatically generated with medium confidence">
            <a:extLst>
              <a:ext uri="{FF2B5EF4-FFF2-40B4-BE49-F238E27FC236}">
                <a16:creationId xmlns:a16="http://schemas.microsoft.com/office/drawing/2014/main" id="{37DC64A2-7FEC-D76B-1292-41BB725E86A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7" name="Straight Connector 6">
            <a:extLst>
              <a:ext uri="{FF2B5EF4-FFF2-40B4-BE49-F238E27FC236}">
                <a16:creationId xmlns:a16="http://schemas.microsoft.com/office/drawing/2014/main" id="{D6C79E05-50CC-EE6F-F646-59789CACABA3}"/>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9A757D7-7027-AAE9-6892-CA25830B305D}"/>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5" name="Slide Number Placeholder 15">
            <a:extLst>
              <a:ext uri="{FF2B5EF4-FFF2-40B4-BE49-F238E27FC236}">
                <a16:creationId xmlns:a16="http://schemas.microsoft.com/office/drawing/2014/main" id="{2314D849-F785-EB38-13C1-599BDEA6FED8}"/>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384092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51C49-813A-6A6D-03D5-83F0AF75E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DDD839-50B3-6403-938A-3628B69F59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855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dt="0"/>
  <p:txStyles>
    <p:title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81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81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81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51C49-813A-6A6D-03D5-83F0AF75E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DDD839-50B3-6403-938A-3628B69F59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0297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hdr="0" ftr="0" dt="0"/>
  <p:txStyles>
    <p:title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81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81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81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5.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36.xml"/><Relationship Id="rId5" Type="http://schemas.microsoft.com/office/2007/relationships/hdphoto" Target="../media/hdphoto7.wdp"/><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77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7768-E081-4CDA-33F4-E246CEACEF2C}"/>
              </a:ext>
            </a:extLst>
          </p:cNvPr>
          <p:cNvSpPr>
            <a:spLocks noGrp="1"/>
          </p:cNvSpPr>
          <p:nvPr>
            <p:ph type="ctrTitle"/>
          </p:nvPr>
        </p:nvSpPr>
        <p:spPr>
          <a:xfrm>
            <a:off x="655937" y="5581716"/>
            <a:ext cx="10499125" cy="809368"/>
          </a:xfrm>
        </p:spPr>
        <p:txBody>
          <a:bodyPr>
            <a:normAutofit/>
          </a:bodyPr>
          <a:lstStyle/>
          <a:p>
            <a:r>
              <a:rPr lang="en-US" sz="2400"/>
              <a:t>GABA Pet, LP815</a:t>
            </a:r>
            <a:r>
              <a:rPr lang="en-US" sz="2400" baseline="30000"/>
              <a:t>®</a:t>
            </a:r>
          </a:p>
        </p:txBody>
      </p:sp>
      <p:pic>
        <p:nvPicPr>
          <p:cNvPr id="7" name="Picture 6" descr="A dog with colorful patterns&#10;&#10;AI-generated content may be incorrect.">
            <a:extLst>
              <a:ext uri="{FF2B5EF4-FFF2-40B4-BE49-F238E27FC236}">
                <a16:creationId xmlns:a16="http://schemas.microsoft.com/office/drawing/2014/main" id="{F10516D4-B925-DA99-C415-097D61C67DA9}"/>
              </a:ext>
            </a:extLst>
          </p:cNvPr>
          <p:cNvPicPr>
            <a:picLocks noChangeAspect="1"/>
          </p:cNvPicPr>
          <p:nvPr/>
        </p:nvPicPr>
        <p:blipFill>
          <a:blip r:embed="rId3"/>
          <a:srcRect t="9910" b="20096"/>
          <a:stretch/>
        </p:blipFill>
        <p:spPr>
          <a:xfrm>
            <a:off x="4618509" y="824825"/>
            <a:ext cx="8250110" cy="5774601"/>
          </a:xfrm>
          <a:prstGeom prst="rect">
            <a:avLst/>
          </a:prstGeom>
        </p:spPr>
      </p:pic>
      <p:sp>
        <p:nvSpPr>
          <p:cNvPr id="13" name="TextBox 12">
            <a:extLst>
              <a:ext uri="{FF2B5EF4-FFF2-40B4-BE49-F238E27FC236}">
                <a16:creationId xmlns:a16="http://schemas.microsoft.com/office/drawing/2014/main" id="{9012C1F0-0816-6142-A736-DBFE5A59F0BF}"/>
              </a:ext>
            </a:extLst>
          </p:cNvPr>
          <p:cNvSpPr txBox="1"/>
          <p:nvPr/>
        </p:nvSpPr>
        <p:spPr>
          <a:xfrm>
            <a:off x="655937" y="1876133"/>
            <a:ext cx="5314849" cy="2862322"/>
          </a:xfrm>
          <a:prstGeom prst="rect">
            <a:avLst/>
          </a:prstGeom>
          <a:noFill/>
        </p:spPr>
        <p:txBody>
          <a:bodyPr wrap="square">
            <a:spAutoFit/>
          </a:bodyPr>
          <a:lstStyle/>
          <a:p>
            <a:r>
              <a:rPr lang="en-US" sz="3600" b="0" i="0" u="none" strike="noStrike">
                <a:solidFill>
                  <a:srgbClr val="FFFFFF"/>
                </a:solidFill>
                <a:effectLst/>
                <a:latin typeface="Arial" panose="020B0604020202020204" pitchFamily="34" charset="0"/>
              </a:rPr>
              <a:t>Improving health </a:t>
            </a:r>
            <a:r>
              <a:rPr lang="en-US" sz="3600" b="0" i="0">
                <a:solidFill>
                  <a:srgbClr val="000000"/>
                </a:solidFill>
                <a:effectLst/>
                <a:latin typeface="Arial" panose="020B0604020202020204" pitchFamily="34" charset="0"/>
              </a:rPr>
              <a:t>​</a:t>
            </a:r>
            <a:br>
              <a:rPr lang="en-US" sz="3600" b="0" i="0">
                <a:solidFill>
                  <a:srgbClr val="000000"/>
                </a:solidFill>
                <a:effectLst/>
                <a:latin typeface="Arial" panose="020B0604020202020204" pitchFamily="34" charset="0"/>
              </a:rPr>
            </a:br>
            <a:r>
              <a:rPr lang="en-US" sz="3600" b="0" i="0" u="none" strike="noStrike">
                <a:solidFill>
                  <a:srgbClr val="FFFFFF"/>
                </a:solidFill>
                <a:effectLst/>
                <a:latin typeface="Arial" panose="020B0604020202020204" pitchFamily="34" charset="0"/>
              </a:rPr>
              <a:t>through microbiome </a:t>
            </a:r>
            <a:r>
              <a:rPr lang="en-US" sz="3600" b="0" i="0">
                <a:solidFill>
                  <a:srgbClr val="000000"/>
                </a:solidFill>
                <a:effectLst/>
                <a:latin typeface="Arial" panose="020B0604020202020204" pitchFamily="34" charset="0"/>
              </a:rPr>
              <a:t>​</a:t>
            </a:r>
            <a:br>
              <a:rPr lang="en-US" sz="3600" b="0" i="0">
                <a:solidFill>
                  <a:srgbClr val="000000"/>
                </a:solidFill>
                <a:effectLst/>
                <a:latin typeface="Arial" panose="020B0604020202020204" pitchFamily="34" charset="0"/>
              </a:rPr>
            </a:br>
            <a:r>
              <a:rPr lang="en-US" sz="3600" b="0" i="0" u="none" strike="noStrike">
                <a:solidFill>
                  <a:srgbClr val="FFFFFF"/>
                </a:solidFill>
                <a:effectLst/>
                <a:latin typeface="Arial" panose="020B0604020202020204" pitchFamily="34" charset="0"/>
              </a:rPr>
              <a:t>innovation</a:t>
            </a:r>
            <a:r>
              <a:rPr lang="en-US" sz="3600" b="0" i="0">
                <a:solidFill>
                  <a:srgbClr val="000000"/>
                </a:solidFill>
                <a:effectLst/>
                <a:latin typeface="Arial" panose="020B0604020202020204" pitchFamily="34" charset="0"/>
              </a:rPr>
              <a:t>​</a:t>
            </a:r>
            <a:br>
              <a:rPr lang="en-US" sz="3600" b="0" i="0">
                <a:solidFill>
                  <a:srgbClr val="000000"/>
                </a:solidFill>
                <a:effectLst/>
                <a:latin typeface="Arial" panose="020B0604020202020204" pitchFamily="34" charset="0"/>
              </a:rPr>
            </a:br>
            <a:r>
              <a:rPr lang="en-US" sz="3600" b="0" i="0">
                <a:solidFill>
                  <a:srgbClr val="000000"/>
                </a:solidFill>
                <a:effectLst/>
                <a:latin typeface="Arial" panose="020B0604020202020204" pitchFamily="34" charset="0"/>
              </a:rPr>
              <a:t>​</a:t>
            </a:r>
            <a:br>
              <a:rPr lang="en-US" sz="3600" b="0" i="0">
                <a:solidFill>
                  <a:srgbClr val="000000"/>
                </a:solidFill>
                <a:effectLst/>
                <a:latin typeface="Arial" panose="020B0604020202020204" pitchFamily="34" charset="0"/>
              </a:rPr>
            </a:br>
            <a:r>
              <a:rPr lang="en-US" sz="3600" b="0" i="0">
                <a:solidFill>
                  <a:srgbClr val="000000"/>
                </a:solidFill>
                <a:effectLst/>
                <a:latin typeface="Arial" panose="020B0604020202020204" pitchFamily="34" charset="0"/>
              </a:rPr>
              <a:t>​</a:t>
            </a:r>
            <a:endParaRPr lang="en-US" sz="3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18"/>
          <p:cNvSpPr txBox="1">
            <a:spLocks noGrp="1"/>
          </p:cNvSpPr>
          <p:nvPr>
            <p:ph type="title"/>
          </p:nvPr>
        </p:nvSpPr>
        <p:spPr>
          <a:xfrm>
            <a:off x="393700" y="479628"/>
            <a:ext cx="10515600" cy="1325563"/>
          </a:xfrm>
          <a:prstGeom prst="rect">
            <a:avLst/>
          </a:prstGeom>
        </p:spPr>
        <p:txBody>
          <a:bodyPr spcFirstLastPara="1" wrap="square" lIns="121900" tIns="121900" rIns="121900" bIns="121900" anchor="t" anchorCtr="0">
            <a:noAutofit/>
          </a:bodyPr>
          <a:lstStyle/>
          <a:p>
            <a:r>
              <a:rPr lang="en" sz="2800">
                <a:solidFill>
                  <a:srgbClr val="13778D"/>
                </a:solidFill>
                <a:latin typeface="Arial" panose="020B0604020202020204" pitchFamily="34" charset="0"/>
                <a:ea typeface="Poppins Medium"/>
                <a:cs typeface="Arial" panose="020B0604020202020204" pitchFamily="34" charset="0"/>
                <a:sym typeface="Poppins Medium"/>
              </a:rPr>
              <a:t>LP815™: Scientifically Proven Results for Calmer, Happier Dogs</a:t>
            </a:r>
            <a:endParaRPr sz="2800">
              <a:solidFill>
                <a:srgbClr val="13778D"/>
              </a:solidFill>
              <a:latin typeface="Arial" panose="020B0604020202020204" pitchFamily="34" charset="0"/>
              <a:ea typeface="Poppins Medium"/>
              <a:cs typeface="Arial" panose="020B0604020202020204" pitchFamily="34" charset="0"/>
              <a:sym typeface="Poppins Medium"/>
            </a:endParaRPr>
          </a:p>
        </p:txBody>
      </p:sp>
      <p:sp>
        <p:nvSpPr>
          <p:cNvPr id="111" name="Google Shape;111;p18"/>
          <p:cNvSpPr txBox="1">
            <a:spLocks noGrp="1"/>
          </p:cNvSpPr>
          <p:nvPr>
            <p:ph type="title" idx="4294967295"/>
          </p:nvPr>
        </p:nvSpPr>
        <p:spPr>
          <a:xfrm>
            <a:off x="539531" y="4861803"/>
            <a:ext cx="10556875" cy="1057275"/>
          </a:xfrm>
          <a:prstGeom prst="rect">
            <a:avLst/>
          </a:prstGeom>
        </p:spPr>
        <p:txBody>
          <a:bodyPr spcFirstLastPara="1" wrap="square" lIns="121900" tIns="121900" rIns="121900" bIns="121900" anchor="t" anchorCtr="0">
            <a:noAutofit/>
          </a:bodyPr>
          <a:lstStyle/>
          <a:p>
            <a:pPr marL="342900" indent="-342900">
              <a:buFont typeface="Arial" panose="020B0604020202020204" pitchFamily="34" charset="0"/>
              <a:buChar char="•"/>
            </a:pPr>
            <a:r>
              <a:rPr lang="en" sz="1867">
                <a:solidFill>
                  <a:srgbClr val="13778D"/>
                </a:solidFill>
                <a:latin typeface="Arial" panose="020B0604020202020204" pitchFamily="34" charset="0"/>
                <a:ea typeface="Poppins Medium"/>
                <a:cs typeface="Arial" panose="020B0604020202020204" pitchFamily="34" charset="0"/>
                <a:sym typeface="Poppins Medium"/>
              </a:rPr>
              <a:t>All dogs recruited had baseline behavioral concerns (46% anxiety, 26% aggression)</a:t>
            </a:r>
            <a:br>
              <a:rPr lang="en" sz="1867">
                <a:solidFill>
                  <a:srgbClr val="13778D"/>
                </a:solidFill>
                <a:latin typeface="Arial" panose="020B0604020202020204" pitchFamily="34" charset="0"/>
                <a:ea typeface="Poppins Medium"/>
                <a:cs typeface="Arial" panose="020B0604020202020204" pitchFamily="34" charset="0"/>
                <a:sym typeface="Poppins Medium"/>
              </a:rPr>
            </a:br>
            <a:endParaRPr sz="1867">
              <a:solidFill>
                <a:srgbClr val="13778D"/>
              </a:solidFill>
              <a:latin typeface="Arial" panose="020B0604020202020204" pitchFamily="34" charset="0"/>
              <a:ea typeface="Poppins Medium"/>
              <a:cs typeface="Arial" panose="020B0604020202020204" pitchFamily="34" charset="0"/>
              <a:sym typeface="Poppins Medium"/>
            </a:endParaRPr>
          </a:p>
          <a:p>
            <a:pPr marL="342900" indent="-342900">
              <a:buFont typeface="Arial" panose="020B0604020202020204" pitchFamily="34" charset="0"/>
              <a:buChar char="•"/>
            </a:pPr>
            <a:r>
              <a:rPr lang="en" sz="1867">
                <a:solidFill>
                  <a:srgbClr val="13778D"/>
                </a:solidFill>
                <a:latin typeface="Arial" panose="020B0604020202020204" pitchFamily="34" charset="0"/>
                <a:ea typeface="Poppins Medium"/>
                <a:cs typeface="Arial" panose="020B0604020202020204" pitchFamily="34" charset="0"/>
                <a:sym typeface="Poppins Medium"/>
              </a:rPr>
              <a:t>Data points included </a:t>
            </a:r>
            <a:r>
              <a:rPr lang="en" sz="1867" i="1">
                <a:solidFill>
                  <a:srgbClr val="13778D"/>
                </a:solidFill>
                <a:latin typeface="Arial" panose="020B0604020202020204" pitchFamily="34" charset="0"/>
                <a:ea typeface="Poppins Medium"/>
                <a:cs typeface="Arial" panose="020B0604020202020204" pitchFamily="34" charset="0"/>
                <a:sym typeface="Poppins Medium"/>
              </a:rPr>
              <a:t>C-BARQ</a:t>
            </a:r>
            <a:r>
              <a:rPr lang="en" sz="1867">
                <a:solidFill>
                  <a:srgbClr val="13778D"/>
                </a:solidFill>
                <a:latin typeface="Arial" panose="020B0604020202020204" pitchFamily="34" charset="0"/>
                <a:ea typeface="Poppins Medium"/>
                <a:cs typeface="Arial" panose="020B0604020202020204" pitchFamily="34" charset="0"/>
                <a:sym typeface="Poppins Medium"/>
              </a:rPr>
              <a:t> surveys and a wearable canine activity tracker</a:t>
            </a:r>
            <a:endParaRPr sz="1867">
              <a:solidFill>
                <a:srgbClr val="13778D"/>
              </a:solidFill>
              <a:latin typeface="Arial" panose="020B0604020202020204" pitchFamily="34" charset="0"/>
              <a:ea typeface="Poppins Medium"/>
              <a:cs typeface="Arial" panose="020B0604020202020204" pitchFamily="34" charset="0"/>
              <a:sym typeface="Poppins Medium"/>
            </a:endParaRPr>
          </a:p>
        </p:txBody>
      </p:sp>
      <p:pic>
        <p:nvPicPr>
          <p:cNvPr id="4" name="Picture 3" descr="A screenshot of a medical report&#10;&#10;AI-generated content may be incorrect.">
            <a:extLst>
              <a:ext uri="{FF2B5EF4-FFF2-40B4-BE49-F238E27FC236}">
                <a16:creationId xmlns:a16="http://schemas.microsoft.com/office/drawing/2014/main" id="{AE97EB01-4D75-CF90-0285-23891D6D6C65}"/>
              </a:ext>
            </a:extLst>
          </p:cNvPr>
          <p:cNvPicPr>
            <a:picLocks noChangeAspect="1"/>
          </p:cNvPicPr>
          <p:nvPr/>
        </p:nvPicPr>
        <p:blipFill>
          <a:blip r:embed="rId3"/>
          <a:srcRect l="3926"/>
          <a:stretch/>
        </p:blipFill>
        <p:spPr>
          <a:xfrm>
            <a:off x="53491" y="1460237"/>
            <a:ext cx="12138509" cy="2900321"/>
          </a:xfrm>
          <a:prstGeom prst="rect">
            <a:avLst/>
          </a:prstGeom>
        </p:spPr>
      </p:pic>
      <p:sp>
        <p:nvSpPr>
          <p:cNvPr id="2" name="TextBox 1">
            <a:extLst>
              <a:ext uri="{FF2B5EF4-FFF2-40B4-BE49-F238E27FC236}">
                <a16:creationId xmlns:a16="http://schemas.microsoft.com/office/drawing/2014/main" id="{8C409BD3-7BF5-3FEB-4B9B-C463CAA0FEB9}"/>
              </a:ext>
            </a:extLst>
          </p:cNvPr>
          <p:cNvSpPr txBox="1"/>
          <p:nvPr/>
        </p:nvSpPr>
        <p:spPr>
          <a:xfrm>
            <a:off x="200484" y="3687851"/>
            <a:ext cx="1978014" cy="830997"/>
          </a:xfrm>
          <a:prstGeom prst="rect">
            <a:avLst/>
          </a:prstGeom>
          <a:solidFill>
            <a:schemeClr val="bg1"/>
          </a:solidFill>
        </p:spPr>
        <p:txBody>
          <a:bodyPr wrap="square" rtlCol="0">
            <a:spAutoFit/>
          </a:bodyPr>
          <a:lstStyle/>
          <a:p>
            <a:pPr algn="ctr"/>
            <a:r>
              <a:rPr lang="en-US" sz="1600" b="1"/>
              <a:t>Dose: </a:t>
            </a:r>
            <a:r>
              <a:rPr lang="en-US" sz="1600"/>
              <a:t>1B CFU (10mg) per 25lb body weight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orange circle and lines&#10;&#10;Description automatically generated with medium confidence">
            <a:extLst>
              <a:ext uri="{FF2B5EF4-FFF2-40B4-BE49-F238E27FC236}">
                <a16:creationId xmlns:a16="http://schemas.microsoft.com/office/drawing/2014/main" id="{B0747948-E332-0E99-3EFD-12BE153D1CC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529155" y="996222"/>
            <a:ext cx="8195753" cy="5082631"/>
          </a:xfrm>
          <a:prstGeom prst="rect">
            <a:avLst/>
          </a:prstGeom>
        </p:spPr>
      </p:pic>
      <p:sp>
        <p:nvSpPr>
          <p:cNvPr id="4" name="Rounded Rectangle 3">
            <a:extLst>
              <a:ext uri="{FF2B5EF4-FFF2-40B4-BE49-F238E27FC236}">
                <a16:creationId xmlns:a16="http://schemas.microsoft.com/office/drawing/2014/main" id="{69313E30-D0CE-44E5-C6FB-04AD99555721}"/>
              </a:ext>
            </a:extLst>
          </p:cNvPr>
          <p:cNvSpPr/>
          <p:nvPr/>
        </p:nvSpPr>
        <p:spPr>
          <a:xfrm>
            <a:off x="794743" y="1213299"/>
            <a:ext cx="7562418" cy="4644406"/>
          </a:xfrm>
          <a:prstGeom prst="roundRect">
            <a:avLst>
              <a:gd name="adj" fmla="val 58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hidden="1">
            <a:extLst>
              <a:ext uri="{FF2B5EF4-FFF2-40B4-BE49-F238E27FC236}">
                <a16:creationId xmlns:a16="http://schemas.microsoft.com/office/drawing/2014/main" id="{42D96376-DC98-9037-9C26-D4BD0AB18750}"/>
              </a:ext>
            </a:extLst>
          </p:cNvPr>
          <p:cNvSpPr>
            <a:spLocks noGrp="1"/>
          </p:cNvSpPr>
          <p:nvPr>
            <p:ph type="sldNum" sz="quarter" idx="14"/>
          </p:nvPr>
        </p:nvSpPr>
        <p:spPr/>
        <p:txBody>
          <a:bodyPr/>
          <a:lstStyle/>
          <a:p>
            <a:pPr>
              <a:spcAft>
                <a:spcPts val="600"/>
              </a:spcAft>
            </a:pPr>
            <a:r>
              <a:rPr lang="en-US"/>
              <a:t>PAGE </a:t>
            </a:r>
            <a:fld id="{BDBF9DCE-55C5-154E-AC34-7A0AB594817D}" type="slidenum">
              <a:rPr lang="en-US" smtClean="0"/>
              <a:pPr>
                <a:spcAft>
                  <a:spcPts val="600"/>
                </a:spcAft>
              </a:pPr>
              <a:t>11</a:t>
            </a:fld>
            <a:endParaRPr lang="en-US"/>
          </a:p>
        </p:txBody>
      </p:sp>
      <p:sp>
        <p:nvSpPr>
          <p:cNvPr id="6" name="TextBox 5">
            <a:extLst>
              <a:ext uri="{FF2B5EF4-FFF2-40B4-BE49-F238E27FC236}">
                <a16:creationId xmlns:a16="http://schemas.microsoft.com/office/drawing/2014/main" id="{731B2757-ED77-AE7E-73F0-7D27ADA757C9}"/>
              </a:ext>
            </a:extLst>
          </p:cNvPr>
          <p:cNvSpPr txBox="1"/>
          <p:nvPr/>
        </p:nvSpPr>
        <p:spPr>
          <a:xfrm>
            <a:off x="8724908" y="2196673"/>
            <a:ext cx="3156215" cy="2677656"/>
          </a:xfrm>
          <a:prstGeom prst="rect">
            <a:avLst/>
          </a:prstGeom>
          <a:noFill/>
        </p:spPr>
        <p:txBody>
          <a:bodyPr wrap="square" rtlCol="0">
            <a:spAutoFit/>
          </a:bodyPr>
          <a:lstStyle/>
          <a:p>
            <a:pPr marL="0" lvl="0" indent="0" algn="l" rtl="0">
              <a:spcBef>
                <a:spcPts val="0"/>
              </a:spcBef>
              <a:spcAft>
                <a:spcPts val="0"/>
              </a:spcAft>
              <a:buNone/>
            </a:pPr>
            <a:r>
              <a:rPr lang="en-US" sz="2400" b="1">
                <a:latin typeface="Arial" panose="020B0604020202020204" pitchFamily="34" charset="0"/>
                <a:ea typeface="Poppins"/>
                <a:cs typeface="Arial" panose="020B0604020202020204" pitchFamily="34" charset="0"/>
                <a:sym typeface="Poppins"/>
              </a:rPr>
              <a:t>No significant differences</a:t>
            </a:r>
            <a:r>
              <a:rPr lang="en-US" sz="2400">
                <a:latin typeface="Arial" panose="020B0604020202020204" pitchFamily="34" charset="0"/>
                <a:ea typeface="Poppins Medium"/>
                <a:cs typeface="Arial" panose="020B0604020202020204" pitchFamily="34" charset="0"/>
                <a:sym typeface="Poppins Medium"/>
              </a:rPr>
              <a:t> were observed between treatment and placebo groups for adverse event reporting.</a:t>
            </a:r>
          </a:p>
        </p:txBody>
      </p:sp>
      <p:sp>
        <p:nvSpPr>
          <p:cNvPr id="7" name="Google Shape;121;p4">
            <a:extLst>
              <a:ext uri="{FF2B5EF4-FFF2-40B4-BE49-F238E27FC236}">
                <a16:creationId xmlns:a16="http://schemas.microsoft.com/office/drawing/2014/main" id="{2C7EAAEB-8AA8-B966-2D8A-82ADA71C9783}"/>
              </a:ext>
            </a:extLst>
          </p:cNvPr>
          <p:cNvSpPr txBox="1">
            <a:spLocks/>
          </p:cNvSpPr>
          <p:nvPr/>
        </p:nvSpPr>
        <p:spPr>
          <a:xfrm>
            <a:off x="529155" y="313040"/>
            <a:ext cx="10515600" cy="574644"/>
          </a:xfrm>
          <a:prstGeom prst="rect">
            <a:avLst/>
          </a:prstGeom>
          <a:noFill/>
          <a:ln>
            <a:noFill/>
          </a:ln>
        </p:spPr>
        <p:txBody>
          <a:bodyPr spcFirstLastPara="1" wrap="square" lIns="0" tIns="130175" rIns="0" bIns="0" anchor="ctr" anchorCtr="0">
            <a:sp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200">
                <a:solidFill>
                  <a:srgbClr val="13778D"/>
                </a:solidFill>
                <a:latin typeface="Arial"/>
                <a:cs typeface="Arial"/>
                <a:sym typeface="Arial"/>
              </a:rPr>
              <a:t>Gut Health Events</a:t>
            </a:r>
            <a:endParaRPr lang="en-US" sz="3600">
              <a:solidFill>
                <a:srgbClr val="13778D"/>
              </a:solidFill>
              <a:sym typeface="Arial"/>
            </a:endParaRPr>
          </a:p>
        </p:txBody>
      </p:sp>
      <p:pic>
        <p:nvPicPr>
          <p:cNvPr id="9" name="Picture 8" descr="A graph of blue and grey bars&#10;&#10;AI-generated content may be incorrect.">
            <a:extLst>
              <a:ext uri="{FF2B5EF4-FFF2-40B4-BE49-F238E27FC236}">
                <a16:creationId xmlns:a16="http://schemas.microsoft.com/office/drawing/2014/main" id="{D21DB7EA-0008-2AE5-B3E4-A6C484ACF2CB}"/>
              </a:ext>
            </a:extLst>
          </p:cNvPr>
          <p:cNvPicPr>
            <a:picLocks noChangeAspect="1"/>
          </p:cNvPicPr>
          <p:nvPr/>
        </p:nvPicPr>
        <p:blipFill>
          <a:blip r:embed="rId5"/>
          <a:stretch>
            <a:fillRect/>
          </a:stretch>
        </p:blipFill>
        <p:spPr>
          <a:xfrm>
            <a:off x="885315" y="1266382"/>
            <a:ext cx="7085458" cy="4538239"/>
          </a:xfrm>
          <a:prstGeom prst="rect">
            <a:avLst/>
          </a:prstGeom>
        </p:spPr>
      </p:pic>
      <p:pic>
        <p:nvPicPr>
          <p:cNvPr id="8" name="Picture 7" descr="A close-up of a number&#10;&#10;AI-generated content may be incorrect.">
            <a:extLst>
              <a:ext uri="{FF2B5EF4-FFF2-40B4-BE49-F238E27FC236}">
                <a16:creationId xmlns:a16="http://schemas.microsoft.com/office/drawing/2014/main" id="{E3120D5D-D6CB-5C9B-E69F-6C0A403FA04C}"/>
              </a:ext>
            </a:extLst>
          </p:cNvPr>
          <p:cNvPicPr>
            <a:picLocks noChangeAspect="1"/>
          </p:cNvPicPr>
          <p:nvPr/>
        </p:nvPicPr>
        <p:blipFill>
          <a:blip r:embed="rId6"/>
          <a:srcRect l="15" r="41652" b="-566"/>
          <a:stretch/>
        </p:blipFill>
        <p:spPr>
          <a:xfrm>
            <a:off x="6807383" y="1891881"/>
            <a:ext cx="884720" cy="393629"/>
          </a:xfrm>
          <a:prstGeom prst="rect">
            <a:avLst/>
          </a:prstGeom>
        </p:spPr>
      </p:pic>
    </p:spTree>
    <p:extLst>
      <p:ext uri="{BB962C8B-B14F-4D97-AF65-F5344CB8AC3E}">
        <p14:creationId xmlns:p14="http://schemas.microsoft.com/office/powerpoint/2010/main" val="1306950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8EB9D-9487-6320-DA0A-86F01A086E7A}"/>
            </a:ext>
          </a:extLst>
        </p:cNvPr>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45A74547-B4D3-0611-0FB2-D1FA2DB71088}"/>
              </a:ext>
            </a:extLst>
          </p:cNvPr>
          <p:cNvSpPr>
            <a:spLocks noGrp="1"/>
          </p:cNvSpPr>
          <p:nvPr>
            <p:ph type="sldNum" sz="quarter" idx="14"/>
          </p:nvPr>
        </p:nvSpPr>
        <p:spPr/>
        <p:txBody>
          <a:bodyPr/>
          <a:lstStyle/>
          <a:p>
            <a:pPr>
              <a:spcAft>
                <a:spcPts val="600"/>
              </a:spcAft>
            </a:pPr>
            <a:r>
              <a:rPr lang="en-US"/>
              <a:t>PAGE </a:t>
            </a:r>
            <a:fld id="{BDBF9DCE-55C5-154E-AC34-7A0AB594817D}" type="slidenum">
              <a:rPr lang="en-US" smtClean="0"/>
              <a:pPr>
                <a:spcAft>
                  <a:spcPts val="600"/>
                </a:spcAft>
              </a:pPr>
              <a:t>12</a:t>
            </a:fld>
            <a:endParaRPr lang="en-US"/>
          </a:p>
        </p:txBody>
      </p:sp>
      <p:sp>
        <p:nvSpPr>
          <p:cNvPr id="6" name="TextBox 5">
            <a:extLst>
              <a:ext uri="{FF2B5EF4-FFF2-40B4-BE49-F238E27FC236}">
                <a16:creationId xmlns:a16="http://schemas.microsoft.com/office/drawing/2014/main" id="{AD3CF22B-B8BA-3430-48A5-B83BF609CDB4}"/>
              </a:ext>
            </a:extLst>
          </p:cNvPr>
          <p:cNvSpPr txBox="1"/>
          <p:nvPr/>
        </p:nvSpPr>
        <p:spPr>
          <a:xfrm>
            <a:off x="8997693" y="2106377"/>
            <a:ext cx="2983220" cy="2862322"/>
          </a:xfrm>
          <a:prstGeom prst="rect">
            <a:avLst/>
          </a:prstGeom>
          <a:noFill/>
        </p:spPr>
        <p:txBody>
          <a:bodyPr wrap="square" rtlCol="0">
            <a:spAutoFit/>
          </a:bodyPr>
          <a:lstStyle/>
          <a:p>
            <a:pPr marL="0" lvl="0" indent="0" algn="l" rtl="0">
              <a:spcBef>
                <a:spcPts val="0"/>
              </a:spcBef>
              <a:spcAft>
                <a:spcPts val="0"/>
              </a:spcAft>
              <a:buNone/>
            </a:pPr>
            <a:r>
              <a:rPr lang="en-US" sz="2000">
                <a:latin typeface="Arial" panose="020B0604020202020204" pitchFamily="34" charset="0"/>
                <a:ea typeface="Poppins"/>
                <a:cs typeface="Arial" panose="020B0604020202020204" pitchFamily="34" charset="0"/>
                <a:sym typeface="Poppins"/>
              </a:rPr>
              <a:t>Using the 100-question </a:t>
            </a:r>
            <a:r>
              <a:rPr lang="en-US" sz="2000" i="1">
                <a:latin typeface="Arial" panose="020B0604020202020204" pitchFamily="34" charset="0"/>
                <a:ea typeface="Poppins"/>
                <a:cs typeface="Arial" panose="020B0604020202020204" pitchFamily="34" charset="0"/>
                <a:sym typeface="Poppins"/>
              </a:rPr>
              <a:t>C-BARQ</a:t>
            </a:r>
            <a:r>
              <a:rPr lang="en-US" sz="2000" baseline="30000">
                <a:latin typeface="Arial" panose="020B0604020202020204" pitchFamily="34" charset="0"/>
                <a:ea typeface="Poppins"/>
                <a:cs typeface="Arial" panose="020B0604020202020204" pitchFamily="34" charset="0"/>
                <a:sym typeface="Poppins"/>
              </a:rPr>
              <a:t>1</a:t>
            </a:r>
            <a:r>
              <a:rPr lang="en-US" sz="2000">
                <a:latin typeface="Arial" panose="020B0604020202020204" pitchFamily="34" charset="0"/>
                <a:ea typeface="Poppins"/>
                <a:cs typeface="Arial" panose="020B0604020202020204" pitchFamily="34" charset="0"/>
                <a:sym typeface="Poppins"/>
              </a:rPr>
              <a:t> veterinary assessment framework, pet-parents feeding the LP815</a:t>
            </a:r>
            <a:r>
              <a:rPr lang="en-US" sz="2000" baseline="30000">
                <a:latin typeface="Arial" panose="020B0604020202020204" pitchFamily="34" charset="0"/>
                <a:ea typeface="Poppins"/>
                <a:cs typeface="Arial" panose="020B0604020202020204" pitchFamily="34" charset="0"/>
                <a:sym typeface="Poppins"/>
              </a:rPr>
              <a:t>®</a:t>
            </a:r>
            <a:r>
              <a:rPr lang="en-US" sz="2000">
                <a:latin typeface="Arial" panose="020B0604020202020204" pitchFamily="34" charset="0"/>
                <a:ea typeface="Poppins"/>
                <a:cs typeface="Arial" panose="020B0604020202020204" pitchFamily="34" charset="0"/>
                <a:sym typeface="Poppins"/>
              </a:rPr>
              <a:t> supplement reported </a:t>
            </a:r>
            <a:r>
              <a:rPr lang="en-US" sz="2000" b="1">
                <a:latin typeface="Arial" panose="020B0604020202020204" pitchFamily="34" charset="0"/>
                <a:ea typeface="Poppins"/>
                <a:cs typeface="Arial" panose="020B0604020202020204" pitchFamily="34" charset="0"/>
                <a:sym typeface="Poppins"/>
              </a:rPr>
              <a:t>statistically significant increases </a:t>
            </a:r>
            <a:r>
              <a:rPr lang="en-US" sz="2000">
                <a:latin typeface="Arial" panose="020B0604020202020204" pitchFamily="34" charset="0"/>
                <a:ea typeface="Poppins"/>
                <a:cs typeface="Arial" panose="020B0604020202020204" pitchFamily="34" charset="0"/>
                <a:sym typeface="Poppins"/>
              </a:rPr>
              <a:t>in scores for benefits of </a:t>
            </a:r>
            <a:r>
              <a:rPr lang="en-US" sz="2000" b="1">
                <a:latin typeface="Arial" panose="020B0604020202020204" pitchFamily="34" charset="0"/>
                <a:ea typeface="Poppins"/>
                <a:cs typeface="Arial" panose="020B0604020202020204" pitchFamily="34" charset="0"/>
                <a:sym typeface="Poppins"/>
              </a:rPr>
              <a:t>aggression markers.</a:t>
            </a:r>
            <a:endParaRPr lang="en-US" sz="2000">
              <a:latin typeface="Arial" panose="020B0604020202020204" pitchFamily="34" charset="0"/>
              <a:ea typeface="Poppins"/>
              <a:cs typeface="Arial" panose="020B0604020202020204" pitchFamily="34" charset="0"/>
              <a:sym typeface="Poppins"/>
            </a:endParaRPr>
          </a:p>
        </p:txBody>
      </p:sp>
      <p:sp>
        <p:nvSpPr>
          <p:cNvPr id="7" name="Google Shape;121;p4">
            <a:extLst>
              <a:ext uri="{FF2B5EF4-FFF2-40B4-BE49-F238E27FC236}">
                <a16:creationId xmlns:a16="http://schemas.microsoft.com/office/drawing/2014/main" id="{AA2D2D87-8BF7-6CAF-01D3-DDD47D6BFDC0}"/>
              </a:ext>
            </a:extLst>
          </p:cNvPr>
          <p:cNvSpPr txBox="1">
            <a:spLocks/>
          </p:cNvSpPr>
          <p:nvPr/>
        </p:nvSpPr>
        <p:spPr>
          <a:xfrm>
            <a:off x="489073" y="252212"/>
            <a:ext cx="10515600" cy="574644"/>
          </a:xfrm>
          <a:prstGeom prst="rect">
            <a:avLst/>
          </a:prstGeom>
          <a:noFill/>
          <a:ln>
            <a:noFill/>
          </a:ln>
        </p:spPr>
        <p:txBody>
          <a:bodyPr spcFirstLastPara="1" wrap="square" lIns="0" tIns="130175" rIns="0" bIns="0" anchor="ctr" anchorCtr="0">
            <a:sp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200">
                <a:solidFill>
                  <a:srgbClr val="13778D"/>
                </a:solidFill>
                <a:latin typeface="Arial"/>
                <a:cs typeface="Arial"/>
                <a:sym typeface="Arial"/>
              </a:rPr>
              <a:t>Aggression</a:t>
            </a:r>
            <a:endParaRPr lang="en-US" sz="3600">
              <a:solidFill>
                <a:srgbClr val="13778D"/>
              </a:solidFill>
              <a:sym typeface="Arial"/>
            </a:endParaRPr>
          </a:p>
        </p:txBody>
      </p:sp>
      <p:pic>
        <p:nvPicPr>
          <p:cNvPr id="2" name="Picture 1" descr="A blue and orange circle and lines&#10;&#10;Description automatically generated with medium confidence">
            <a:extLst>
              <a:ext uri="{FF2B5EF4-FFF2-40B4-BE49-F238E27FC236}">
                <a16:creationId xmlns:a16="http://schemas.microsoft.com/office/drawing/2014/main" id="{B2E1441F-8CE3-8747-BD29-1DD6DCC7F68D}"/>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211087" y="864208"/>
            <a:ext cx="8862790" cy="5346659"/>
          </a:xfrm>
          <a:prstGeom prst="rect">
            <a:avLst/>
          </a:prstGeom>
        </p:spPr>
      </p:pic>
      <p:sp>
        <p:nvSpPr>
          <p:cNvPr id="5" name="Rounded Rectangle 4">
            <a:extLst>
              <a:ext uri="{FF2B5EF4-FFF2-40B4-BE49-F238E27FC236}">
                <a16:creationId xmlns:a16="http://schemas.microsoft.com/office/drawing/2014/main" id="{C69ABE09-79C8-E5EB-55BC-1177908C4B87}"/>
              </a:ext>
            </a:extLst>
          </p:cNvPr>
          <p:cNvSpPr/>
          <p:nvPr/>
        </p:nvSpPr>
        <p:spPr>
          <a:xfrm>
            <a:off x="489073" y="1106311"/>
            <a:ext cx="8260575" cy="4883528"/>
          </a:xfrm>
          <a:prstGeom prst="roundRect">
            <a:avLst>
              <a:gd name="adj" fmla="val 58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CFC1C67-DE14-325E-48A5-9841EC4FE3C4}"/>
              </a:ext>
            </a:extLst>
          </p:cNvPr>
          <p:cNvGrpSpPr/>
          <p:nvPr/>
        </p:nvGrpSpPr>
        <p:grpSpPr>
          <a:xfrm>
            <a:off x="607430" y="1271535"/>
            <a:ext cx="7766647" cy="4718304"/>
            <a:chOff x="607430" y="1271535"/>
            <a:chExt cx="7766647" cy="4718304"/>
          </a:xfrm>
        </p:grpSpPr>
        <p:pic>
          <p:nvPicPr>
            <p:cNvPr id="11" name="Picture 10" descr="A graph showing a group of classes&#10;&#10;AI-generated content may be incorrect.">
              <a:extLst>
                <a:ext uri="{FF2B5EF4-FFF2-40B4-BE49-F238E27FC236}">
                  <a16:creationId xmlns:a16="http://schemas.microsoft.com/office/drawing/2014/main" id="{EA45D0D6-D2D2-73ED-040A-BA8B099C0D22}"/>
                </a:ext>
              </a:extLst>
            </p:cNvPr>
            <p:cNvPicPr>
              <a:picLocks noChangeAspect="1"/>
            </p:cNvPicPr>
            <p:nvPr/>
          </p:nvPicPr>
          <p:blipFill>
            <a:blip r:embed="rId5"/>
            <a:stretch>
              <a:fillRect/>
            </a:stretch>
          </p:blipFill>
          <p:spPr>
            <a:xfrm>
              <a:off x="607430" y="1271535"/>
              <a:ext cx="7766647" cy="4718304"/>
            </a:xfrm>
            <a:prstGeom prst="rect">
              <a:avLst/>
            </a:prstGeom>
          </p:spPr>
        </p:pic>
        <p:sp>
          <p:nvSpPr>
            <p:cNvPr id="4" name="Oval 3">
              <a:extLst>
                <a:ext uri="{FF2B5EF4-FFF2-40B4-BE49-F238E27FC236}">
                  <a16:creationId xmlns:a16="http://schemas.microsoft.com/office/drawing/2014/main" id="{C7F21844-9D3B-B6CB-606E-BFCF414E9DD4}"/>
                </a:ext>
              </a:extLst>
            </p:cNvPr>
            <p:cNvSpPr/>
            <p:nvPr/>
          </p:nvSpPr>
          <p:spPr>
            <a:xfrm>
              <a:off x="5713272" y="4537453"/>
              <a:ext cx="339178" cy="21858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3A7673-DD56-5187-001B-4380AAF3B1EB}"/>
                </a:ext>
              </a:extLst>
            </p:cNvPr>
            <p:cNvSpPr/>
            <p:nvPr/>
          </p:nvSpPr>
          <p:spPr>
            <a:xfrm>
              <a:off x="7233085" y="3976420"/>
              <a:ext cx="339178" cy="21858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close-up of a number&#10;&#10;AI-generated content may be incorrect.">
            <a:extLst>
              <a:ext uri="{FF2B5EF4-FFF2-40B4-BE49-F238E27FC236}">
                <a16:creationId xmlns:a16="http://schemas.microsoft.com/office/drawing/2014/main" id="{98787B30-3E7D-9243-EE0F-D606F240FF21}"/>
              </a:ext>
            </a:extLst>
          </p:cNvPr>
          <p:cNvPicPr>
            <a:picLocks noChangeAspect="1"/>
          </p:cNvPicPr>
          <p:nvPr/>
        </p:nvPicPr>
        <p:blipFill>
          <a:blip r:embed="rId6"/>
          <a:srcRect l="15" r="41652" b="-566"/>
          <a:stretch/>
        </p:blipFill>
        <p:spPr>
          <a:xfrm>
            <a:off x="1219383" y="2190049"/>
            <a:ext cx="884720" cy="393629"/>
          </a:xfrm>
          <a:prstGeom prst="rect">
            <a:avLst/>
          </a:prstGeom>
        </p:spPr>
      </p:pic>
      <p:cxnSp>
        <p:nvCxnSpPr>
          <p:cNvPr id="10" name="Straight Arrow Connector 9">
            <a:extLst>
              <a:ext uri="{FF2B5EF4-FFF2-40B4-BE49-F238E27FC236}">
                <a16:creationId xmlns:a16="http://schemas.microsoft.com/office/drawing/2014/main" id="{3C853529-8E42-A085-5F79-3F77CAA86795}"/>
              </a:ext>
            </a:extLst>
          </p:cNvPr>
          <p:cNvCxnSpPr>
            <a:cxnSpLocks/>
          </p:cNvCxnSpPr>
          <p:nvPr/>
        </p:nvCxnSpPr>
        <p:spPr>
          <a:xfrm flipV="1">
            <a:off x="8405974" y="1993282"/>
            <a:ext cx="0" cy="34505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3B6CFDD-85D1-B7FB-B0B4-1EFC6286C4F5}"/>
              </a:ext>
            </a:extLst>
          </p:cNvPr>
          <p:cNvSpPr txBox="1"/>
          <p:nvPr/>
        </p:nvSpPr>
        <p:spPr>
          <a:xfrm rot="5400000">
            <a:off x="5349842" y="5204234"/>
            <a:ext cx="6420041" cy="307777"/>
          </a:xfrm>
          <a:prstGeom prst="rect">
            <a:avLst/>
          </a:prstGeom>
          <a:noFill/>
        </p:spPr>
        <p:txBody>
          <a:bodyPr wrap="square" rtlCol="0">
            <a:spAutoFit/>
          </a:bodyPr>
          <a:lstStyle/>
          <a:p>
            <a:pPr marL="0" lvl="0" indent="0" algn="l" rtl="0">
              <a:spcBef>
                <a:spcPts val="0"/>
              </a:spcBef>
              <a:spcAft>
                <a:spcPts val="0"/>
              </a:spcAft>
              <a:buNone/>
            </a:pPr>
            <a:r>
              <a:rPr lang="en-US" sz="1400">
                <a:latin typeface="Arial" panose="020B0604020202020204" pitchFamily="34" charset="0"/>
                <a:ea typeface="Poppins"/>
                <a:cs typeface="Arial" panose="020B0604020202020204" pitchFamily="34" charset="0"/>
                <a:sym typeface="Poppins"/>
              </a:rPr>
              <a:t>Increased score = reduced aggression</a:t>
            </a:r>
          </a:p>
        </p:txBody>
      </p:sp>
    </p:spTree>
    <p:extLst>
      <p:ext uri="{BB962C8B-B14F-4D97-AF65-F5344CB8AC3E}">
        <p14:creationId xmlns:p14="http://schemas.microsoft.com/office/powerpoint/2010/main" val="3629662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DC365-CBE8-19EF-82B9-5CA79EE6C2FE}"/>
            </a:ext>
          </a:extLst>
        </p:cNvPr>
        <p:cNvGrpSpPr/>
        <p:nvPr/>
      </p:nvGrpSpPr>
      <p:grpSpPr>
        <a:xfrm>
          <a:off x="0" y="0"/>
          <a:ext cx="0" cy="0"/>
          <a:chOff x="0" y="0"/>
          <a:chExt cx="0" cy="0"/>
        </a:xfrm>
      </p:grpSpPr>
      <p:pic>
        <p:nvPicPr>
          <p:cNvPr id="2" name="Picture 1" descr="A blue and orange circle and lines&#10;&#10;Description automatically generated with medium confidence">
            <a:extLst>
              <a:ext uri="{FF2B5EF4-FFF2-40B4-BE49-F238E27FC236}">
                <a16:creationId xmlns:a16="http://schemas.microsoft.com/office/drawing/2014/main" id="{24183FB4-25BA-2997-B636-D5CC28F21BE7}"/>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ackgroundRemoval t="10000" b="90000" l="10000" r="90000"/>
                    </a14:imgEffect>
                  </a14:imgLayer>
                </a14:imgProps>
              </a:ext>
            </a:extLst>
          </a:blip>
          <a:srcRect l="2925" t="20277" r="2229" b="20278"/>
          <a:stretch/>
        </p:blipFill>
        <p:spPr>
          <a:xfrm>
            <a:off x="137474" y="970119"/>
            <a:ext cx="8862790" cy="5176988"/>
          </a:xfrm>
          <a:prstGeom prst="rect">
            <a:avLst/>
          </a:prstGeom>
        </p:spPr>
      </p:pic>
      <p:sp>
        <p:nvSpPr>
          <p:cNvPr id="4" name="Rounded Rectangle 3">
            <a:extLst>
              <a:ext uri="{FF2B5EF4-FFF2-40B4-BE49-F238E27FC236}">
                <a16:creationId xmlns:a16="http://schemas.microsoft.com/office/drawing/2014/main" id="{70F94576-CF4D-6740-04D3-AD63CBEB8BD9}"/>
              </a:ext>
            </a:extLst>
          </p:cNvPr>
          <p:cNvSpPr/>
          <p:nvPr/>
        </p:nvSpPr>
        <p:spPr>
          <a:xfrm>
            <a:off x="438582" y="1215335"/>
            <a:ext cx="8260575" cy="4700556"/>
          </a:xfrm>
          <a:prstGeom prst="roundRect">
            <a:avLst>
              <a:gd name="adj" fmla="val 58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hidden="1">
            <a:extLst>
              <a:ext uri="{FF2B5EF4-FFF2-40B4-BE49-F238E27FC236}">
                <a16:creationId xmlns:a16="http://schemas.microsoft.com/office/drawing/2014/main" id="{31B04BE8-443A-62F6-8ABF-D97A31D755EA}"/>
              </a:ext>
            </a:extLst>
          </p:cNvPr>
          <p:cNvSpPr>
            <a:spLocks noGrp="1"/>
          </p:cNvSpPr>
          <p:nvPr>
            <p:ph type="sldNum" sz="quarter" idx="14"/>
          </p:nvPr>
        </p:nvSpPr>
        <p:spPr/>
        <p:txBody>
          <a:bodyPr/>
          <a:lstStyle/>
          <a:p>
            <a:pPr>
              <a:spcAft>
                <a:spcPts val="600"/>
              </a:spcAft>
            </a:pPr>
            <a:r>
              <a:rPr lang="en-US"/>
              <a:t>PAGE </a:t>
            </a:r>
            <a:fld id="{BDBF9DCE-55C5-154E-AC34-7A0AB594817D}" type="slidenum">
              <a:rPr lang="en-US" smtClean="0"/>
              <a:pPr>
                <a:spcAft>
                  <a:spcPts val="600"/>
                </a:spcAft>
              </a:pPr>
              <a:t>13</a:t>
            </a:fld>
            <a:endParaRPr lang="en-US"/>
          </a:p>
        </p:txBody>
      </p:sp>
      <p:sp>
        <p:nvSpPr>
          <p:cNvPr id="6" name="TextBox 5">
            <a:extLst>
              <a:ext uri="{FF2B5EF4-FFF2-40B4-BE49-F238E27FC236}">
                <a16:creationId xmlns:a16="http://schemas.microsoft.com/office/drawing/2014/main" id="{5F8E561D-697B-8CFC-3FFB-F525BB234F6E}"/>
              </a:ext>
            </a:extLst>
          </p:cNvPr>
          <p:cNvSpPr txBox="1"/>
          <p:nvPr/>
        </p:nvSpPr>
        <p:spPr>
          <a:xfrm>
            <a:off x="8972586" y="2106377"/>
            <a:ext cx="2780832" cy="2862322"/>
          </a:xfrm>
          <a:prstGeom prst="rect">
            <a:avLst/>
          </a:prstGeom>
          <a:noFill/>
        </p:spPr>
        <p:txBody>
          <a:bodyPr wrap="square" rtlCol="0">
            <a:spAutoFit/>
          </a:bodyPr>
          <a:lstStyle/>
          <a:p>
            <a:pPr marL="0" lvl="0" indent="0" algn="l" rtl="0">
              <a:spcBef>
                <a:spcPts val="0"/>
              </a:spcBef>
              <a:spcAft>
                <a:spcPts val="0"/>
              </a:spcAft>
              <a:buNone/>
            </a:pPr>
            <a:r>
              <a:rPr lang="en-US" sz="1800">
                <a:latin typeface="Poppins"/>
                <a:ea typeface="Poppins"/>
                <a:cs typeface="Poppins"/>
                <a:sym typeface="Poppins"/>
              </a:rPr>
              <a:t>Using the 100-question </a:t>
            </a:r>
            <a:r>
              <a:rPr lang="en-US" sz="1800" i="1">
                <a:latin typeface="Poppins"/>
                <a:ea typeface="Poppins"/>
                <a:cs typeface="Poppins"/>
                <a:sym typeface="Poppins"/>
              </a:rPr>
              <a:t>C-BARQ</a:t>
            </a:r>
            <a:r>
              <a:rPr lang="en-US" sz="1800" baseline="30000">
                <a:latin typeface="Poppins"/>
                <a:ea typeface="Poppins"/>
                <a:cs typeface="Poppins"/>
                <a:sym typeface="Poppins"/>
              </a:rPr>
              <a:t>1</a:t>
            </a:r>
            <a:r>
              <a:rPr lang="en-US" sz="1800">
                <a:latin typeface="Poppins"/>
                <a:ea typeface="Poppins"/>
                <a:cs typeface="Poppins"/>
                <a:sym typeface="Poppins"/>
              </a:rPr>
              <a:t> veterinary assessment framework, pet-parents feeding the LP815® supplement reported </a:t>
            </a:r>
            <a:r>
              <a:rPr lang="en-US" sz="1800" b="1">
                <a:latin typeface="Poppins"/>
                <a:ea typeface="Poppins"/>
                <a:cs typeface="Poppins"/>
                <a:sym typeface="Poppins"/>
              </a:rPr>
              <a:t>statistically significant increases </a:t>
            </a:r>
            <a:r>
              <a:rPr lang="en-US" sz="1800">
                <a:latin typeface="Poppins"/>
                <a:ea typeface="Poppins"/>
                <a:cs typeface="Poppins"/>
                <a:sym typeface="Poppins"/>
              </a:rPr>
              <a:t>in scores for benefits of </a:t>
            </a:r>
            <a:r>
              <a:rPr lang="en-US" sz="1800" b="1">
                <a:latin typeface="Poppins"/>
                <a:ea typeface="Poppins"/>
                <a:cs typeface="Poppins"/>
                <a:sym typeface="Poppins"/>
              </a:rPr>
              <a:t>anxiety markers.</a:t>
            </a:r>
            <a:endParaRPr lang="en-US" sz="1800">
              <a:latin typeface="Poppins"/>
              <a:ea typeface="Poppins"/>
              <a:cs typeface="Poppins"/>
              <a:sym typeface="Poppins"/>
            </a:endParaRPr>
          </a:p>
        </p:txBody>
      </p:sp>
      <p:sp>
        <p:nvSpPr>
          <p:cNvPr id="7" name="Google Shape;121;p4">
            <a:extLst>
              <a:ext uri="{FF2B5EF4-FFF2-40B4-BE49-F238E27FC236}">
                <a16:creationId xmlns:a16="http://schemas.microsoft.com/office/drawing/2014/main" id="{BA31703C-1D54-9BA0-A24C-76F263C6E9E8}"/>
              </a:ext>
            </a:extLst>
          </p:cNvPr>
          <p:cNvSpPr txBox="1">
            <a:spLocks/>
          </p:cNvSpPr>
          <p:nvPr/>
        </p:nvSpPr>
        <p:spPr>
          <a:xfrm>
            <a:off x="634937" y="353325"/>
            <a:ext cx="10515600" cy="574644"/>
          </a:xfrm>
          <a:prstGeom prst="rect">
            <a:avLst/>
          </a:prstGeom>
          <a:noFill/>
          <a:ln>
            <a:noFill/>
          </a:ln>
        </p:spPr>
        <p:txBody>
          <a:bodyPr spcFirstLastPara="1" wrap="square" lIns="0" tIns="130175" rIns="0" bIns="0" anchor="ctr" anchorCtr="0">
            <a:sp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200">
                <a:solidFill>
                  <a:srgbClr val="13778D"/>
                </a:solidFill>
                <a:latin typeface="Arial"/>
                <a:cs typeface="Arial"/>
                <a:sym typeface="Arial"/>
              </a:rPr>
              <a:t>Anxiety</a:t>
            </a:r>
            <a:endParaRPr lang="en-US" sz="3600">
              <a:solidFill>
                <a:srgbClr val="13778D"/>
              </a:solidFill>
              <a:sym typeface="Arial"/>
            </a:endParaRPr>
          </a:p>
        </p:txBody>
      </p:sp>
      <p:pic>
        <p:nvPicPr>
          <p:cNvPr id="9" name="Picture 8" descr="A graph showing a group of people with a number of negative results&#10;&#10;AI-generated content may be incorrect.">
            <a:extLst>
              <a:ext uri="{FF2B5EF4-FFF2-40B4-BE49-F238E27FC236}">
                <a16:creationId xmlns:a16="http://schemas.microsoft.com/office/drawing/2014/main" id="{D586716E-4A8E-F967-2ECB-9F020F27754F}"/>
              </a:ext>
            </a:extLst>
          </p:cNvPr>
          <p:cNvPicPr>
            <a:picLocks noChangeAspect="1"/>
          </p:cNvPicPr>
          <p:nvPr/>
        </p:nvPicPr>
        <p:blipFill>
          <a:blip r:embed="rId4"/>
          <a:stretch>
            <a:fillRect/>
          </a:stretch>
        </p:blipFill>
        <p:spPr>
          <a:xfrm>
            <a:off x="634937" y="1311408"/>
            <a:ext cx="7772400" cy="4564180"/>
          </a:xfrm>
          <a:prstGeom prst="rect">
            <a:avLst/>
          </a:prstGeom>
        </p:spPr>
      </p:pic>
      <p:pic>
        <p:nvPicPr>
          <p:cNvPr id="8" name="Picture 7" descr="A close-up of a number&#10;&#10;AI-generated content may be incorrect.">
            <a:extLst>
              <a:ext uri="{FF2B5EF4-FFF2-40B4-BE49-F238E27FC236}">
                <a16:creationId xmlns:a16="http://schemas.microsoft.com/office/drawing/2014/main" id="{133C1EDB-3F23-F94E-F403-662473E2196B}"/>
              </a:ext>
            </a:extLst>
          </p:cNvPr>
          <p:cNvPicPr>
            <a:picLocks noChangeAspect="1"/>
          </p:cNvPicPr>
          <p:nvPr/>
        </p:nvPicPr>
        <p:blipFill>
          <a:blip r:embed="rId5"/>
          <a:srcRect l="15" r="41652" b="-566"/>
          <a:stretch/>
        </p:blipFill>
        <p:spPr>
          <a:xfrm>
            <a:off x="1219383" y="2190049"/>
            <a:ext cx="593579" cy="264233"/>
          </a:xfrm>
          <a:prstGeom prst="rect">
            <a:avLst/>
          </a:prstGeom>
        </p:spPr>
      </p:pic>
      <p:sp>
        <p:nvSpPr>
          <p:cNvPr id="5" name="TextBox 4">
            <a:extLst>
              <a:ext uri="{FF2B5EF4-FFF2-40B4-BE49-F238E27FC236}">
                <a16:creationId xmlns:a16="http://schemas.microsoft.com/office/drawing/2014/main" id="{ED37CD49-17F9-335E-145D-3288EF3595BA}"/>
              </a:ext>
            </a:extLst>
          </p:cNvPr>
          <p:cNvSpPr txBox="1"/>
          <p:nvPr/>
        </p:nvSpPr>
        <p:spPr>
          <a:xfrm rot="5400000">
            <a:off x="5343227" y="5378297"/>
            <a:ext cx="6420041" cy="307777"/>
          </a:xfrm>
          <a:prstGeom prst="rect">
            <a:avLst/>
          </a:prstGeom>
          <a:noFill/>
        </p:spPr>
        <p:txBody>
          <a:bodyPr wrap="square" rtlCol="0">
            <a:spAutoFit/>
          </a:bodyPr>
          <a:lstStyle/>
          <a:p>
            <a:pPr marL="0" lvl="0" indent="0" algn="l" rtl="0">
              <a:spcBef>
                <a:spcPts val="0"/>
              </a:spcBef>
              <a:spcAft>
                <a:spcPts val="0"/>
              </a:spcAft>
              <a:buNone/>
            </a:pPr>
            <a:r>
              <a:rPr lang="en-US" sz="1400">
                <a:latin typeface="Arial" panose="020B0604020202020204" pitchFamily="34" charset="0"/>
                <a:ea typeface="Poppins"/>
                <a:cs typeface="Arial" panose="020B0604020202020204" pitchFamily="34" charset="0"/>
                <a:sym typeface="Poppins"/>
              </a:rPr>
              <a:t>Increased score = reduced anxiety</a:t>
            </a:r>
          </a:p>
        </p:txBody>
      </p:sp>
      <p:cxnSp>
        <p:nvCxnSpPr>
          <p:cNvPr id="10" name="Straight Arrow Connector 9">
            <a:extLst>
              <a:ext uri="{FF2B5EF4-FFF2-40B4-BE49-F238E27FC236}">
                <a16:creationId xmlns:a16="http://schemas.microsoft.com/office/drawing/2014/main" id="{270B952E-F01C-EF2C-9E1C-97E8AD8BB946}"/>
              </a:ext>
            </a:extLst>
          </p:cNvPr>
          <p:cNvCxnSpPr>
            <a:cxnSpLocks/>
          </p:cNvCxnSpPr>
          <p:nvPr/>
        </p:nvCxnSpPr>
        <p:spPr>
          <a:xfrm flipV="1">
            <a:off x="8405974" y="2106377"/>
            <a:ext cx="0" cy="316826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04088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329E3-4066-3935-D8EA-8CD7221B9822}"/>
            </a:ext>
          </a:extLst>
        </p:cNvPr>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1872375D-68D4-E0B4-7E7A-05DEA02DD5E8}"/>
              </a:ext>
            </a:extLst>
          </p:cNvPr>
          <p:cNvSpPr>
            <a:spLocks noGrp="1"/>
          </p:cNvSpPr>
          <p:nvPr>
            <p:ph type="sldNum" sz="quarter" idx="14"/>
          </p:nvPr>
        </p:nvSpPr>
        <p:spPr/>
        <p:txBody>
          <a:bodyPr/>
          <a:lstStyle/>
          <a:p>
            <a:pPr>
              <a:spcAft>
                <a:spcPts val="600"/>
              </a:spcAft>
            </a:pPr>
            <a:r>
              <a:rPr lang="en-US"/>
              <a:t>PAGE </a:t>
            </a:r>
            <a:fld id="{BDBF9DCE-55C5-154E-AC34-7A0AB594817D}" type="slidenum">
              <a:rPr lang="en-US" smtClean="0"/>
              <a:pPr>
                <a:spcAft>
                  <a:spcPts val="600"/>
                </a:spcAft>
              </a:pPr>
              <a:t>14</a:t>
            </a:fld>
            <a:endParaRPr lang="en-US"/>
          </a:p>
        </p:txBody>
      </p:sp>
      <p:sp>
        <p:nvSpPr>
          <p:cNvPr id="6" name="TextBox 5">
            <a:extLst>
              <a:ext uri="{FF2B5EF4-FFF2-40B4-BE49-F238E27FC236}">
                <a16:creationId xmlns:a16="http://schemas.microsoft.com/office/drawing/2014/main" id="{51E27FD6-6DC2-61CB-811A-6991DB9CB164}"/>
              </a:ext>
            </a:extLst>
          </p:cNvPr>
          <p:cNvSpPr txBox="1"/>
          <p:nvPr/>
        </p:nvSpPr>
        <p:spPr>
          <a:xfrm>
            <a:off x="1006425" y="2065503"/>
            <a:ext cx="3544721" cy="2862322"/>
          </a:xfrm>
          <a:prstGeom prst="rect">
            <a:avLst/>
          </a:prstGeom>
          <a:noFill/>
        </p:spPr>
        <p:txBody>
          <a:bodyPr wrap="square" rtlCol="0">
            <a:spAutoFit/>
          </a:bodyPr>
          <a:lstStyle/>
          <a:p>
            <a:pPr marL="0" lvl="0" indent="0" algn="r" rtl="0">
              <a:spcBef>
                <a:spcPts val="0"/>
              </a:spcBef>
              <a:spcAft>
                <a:spcPts val="0"/>
              </a:spcAft>
              <a:buNone/>
            </a:pPr>
            <a:r>
              <a:rPr lang="en-US">
                <a:latin typeface="Poppins"/>
                <a:ea typeface="Poppins"/>
                <a:cs typeface="Poppins"/>
                <a:sym typeface="Poppins"/>
              </a:rPr>
              <a:t>Dogs on the LP815® supplement demonstrated </a:t>
            </a:r>
            <a:r>
              <a:rPr lang="en-US" b="1">
                <a:latin typeface="Poppins"/>
                <a:ea typeface="Poppins"/>
                <a:cs typeface="Poppins"/>
                <a:sym typeface="Poppins"/>
              </a:rPr>
              <a:t>more consistent</a:t>
            </a:r>
            <a:r>
              <a:rPr lang="en-US">
                <a:latin typeface="Poppins"/>
                <a:ea typeface="Poppins"/>
                <a:cs typeface="Poppins"/>
                <a:sym typeface="Poppins"/>
              </a:rPr>
              <a:t> and </a:t>
            </a:r>
            <a:r>
              <a:rPr lang="en-US" b="1">
                <a:latin typeface="Poppins"/>
                <a:ea typeface="Poppins"/>
                <a:cs typeface="Poppins"/>
                <a:sym typeface="Poppins"/>
              </a:rPr>
              <a:t>efficient</a:t>
            </a:r>
            <a:r>
              <a:rPr lang="en-US">
                <a:latin typeface="Poppins"/>
                <a:ea typeface="Poppins"/>
                <a:cs typeface="Poppins"/>
                <a:sym typeface="Poppins"/>
              </a:rPr>
              <a:t> sleep patterns compared to those on placebo. Their sleep schedules </a:t>
            </a:r>
            <a:r>
              <a:rPr lang="en-US" b="1">
                <a:latin typeface="Poppins"/>
                <a:ea typeface="Poppins"/>
                <a:cs typeface="Poppins"/>
                <a:sym typeface="Poppins"/>
              </a:rPr>
              <a:t>remained stable</a:t>
            </a:r>
            <a:r>
              <a:rPr lang="en-US">
                <a:latin typeface="Poppins"/>
                <a:ea typeface="Poppins"/>
                <a:cs typeface="Poppins"/>
                <a:sym typeface="Poppins"/>
              </a:rPr>
              <a:t>, with slightly earlier wake times, indicating improved sleep quality.</a:t>
            </a:r>
          </a:p>
        </p:txBody>
      </p:sp>
      <p:sp>
        <p:nvSpPr>
          <p:cNvPr id="7" name="Google Shape;121;p4">
            <a:extLst>
              <a:ext uri="{FF2B5EF4-FFF2-40B4-BE49-F238E27FC236}">
                <a16:creationId xmlns:a16="http://schemas.microsoft.com/office/drawing/2014/main" id="{3155B0F9-960B-1CC5-BCC2-91ECE09E4421}"/>
              </a:ext>
            </a:extLst>
          </p:cNvPr>
          <p:cNvSpPr txBox="1">
            <a:spLocks/>
          </p:cNvSpPr>
          <p:nvPr/>
        </p:nvSpPr>
        <p:spPr>
          <a:xfrm>
            <a:off x="580352" y="140584"/>
            <a:ext cx="10515600" cy="574644"/>
          </a:xfrm>
          <a:prstGeom prst="rect">
            <a:avLst/>
          </a:prstGeom>
          <a:noFill/>
          <a:ln>
            <a:noFill/>
          </a:ln>
        </p:spPr>
        <p:txBody>
          <a:bodyPr spcFirstLastPara="1" wrap="square" lIns="0" tIns="130175" rIns="0" bIns="0" anchor="ctr" anchorCtr="0">
            <a:sp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200">
                <a:solidFill>
                  <a:srgbClr val="13778D"/>
                </a:solidFill>
                <a:latin typeface="Arial"/>
                <a:cs typeface="Arial"/>
                <a:sym typeface="Arial"/>
              </a:rPr>
              <a:t>Sleep</a:t>
            </a:r>
            <a:endParaRPr lang="en-US" sz="3600">
              <a:solidFill>
                <a:srgbClr val="13778D"/>
              </a:solidFill>
              <a:sym typeface="Arial"/>
            </a:endParaRPr>
          </a:p>
        </p:txBody>
      </p:sp>
      <p:pic>
        <p:nvPicPr>
          <p:cNvPr id="5" name="Picture 4" descr="A blue and orange circle and lines&#10;&#10;Description automatically generated with medium confidence">
            <a:extLst>
              <a:ext uri="{FF2B5EF4-FFF2-40B4-BE49-F238E27FC236}">
                <a16:creationId xmlns:a16="http://schemas.microsoft.com/office/drawing/2014/main" id="{3E3831C2-E09D-DBC9-5D11-F54E53435CF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4594659" y="218814"/>
            <a:ext cx="6315428" cy="5913513"/>
          </a:xfrm>
          <a:prstGeom prst="rect">
            <a:avLst/>
          </a:prstGeom>
        </p:spPr>
      </p:pic>
      <p:sp>
        <p:nvSpPr>
          <p:cNvPr id="2" name="Rounded Rectangle 1">
            <a:extLst>
              <a:ext uri="{FF2B5EF4-FFF2-40B4-BE49-F238E27FC236}">
                <a16:creationId xmlns:a16="http://schemas.microsoft.com/office/drawing/2014/main" id="{EB61A5E6-E1B9-D9F4-5481-E4BD50E3F57D}"/>
              </a:ext>
            </a:extLst>
          </p:cNvPr>
          <p:cNvSpPr/>
          <p:nvPr/>
        </p:nvSpPr>
        <p:spPr>
          <a:xfrm>
            <a:off x="4943783" y="468708"/>
            <a:ext cx="5601959" cy="5413723"/>
          </a:xfrm>
          <a:prstGeom prst="roundRect">
            <a:avLst>
              <a:gd name="adj" fmla="val 58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n a screen&#10;&#10;AI-generated content may be incorrect.">
            <a:extLst>
              <a:ext uri="{FF2B5EF4-FFF2-40B4-BE49-F238E27FC236}">
                <a16:creationId xmlns:a16="http://schemas.microsoft.com/office/drawing/2014/main" id="{4AEC7C72-F9E3-BABC-D2D8-AE0C159943B6}"/>
              </a:ext>
            </a:extLst>
          </p:cNvPr>
          <p:cNvPicPr>
            <a:picLocks noChangeAspect="1"/>
          </p:cNvPicPr>
          <p:nvPr/>
        </p:nvPicPr>
        <p:blipFill>
          <a:blip r:embed="rId5"/>
          <a:stretch>
            <a:fillRect/>
          </a:stretch>
        </p:blipFill>
        <p:spPr>
          <a:xfrm>
            <a:off x="4947539" y="374588"/>
            <a:ext cx="5601959" cy="5601959"/>
          </a:xfrm>
          <a:prstGeom prst="rect">
            <a:avLst/>
          </a:prstGeom>
        </p:spPr>
      </p:pic>
      <p:pic>
        <p:nvPicPr>
          <p:cNvPr id="9" name="Picture 8" descr="A close-up of a number&#10;&#10;AI-generated content may be incorrect.">
            <a:extLst>
              <a:ext uri="{FF2B5EF4-FFF2-40B4-BE49-F238E27FC236}">
                <a16:creationId xmlns:a16="http://schemas.microsoft.com/office/drawing/2014/main" id="{5EF4C733-4FC1-A88D-8B29-D46D3A199362}"/>
              </a:ext>
            </a:extLst>
          </p:cNvPr>
          <p:cNvPicPr>
            <a:picLocks noChangeAspect="1"/>
          </p:cNvPicPr>
          <p:nvPr/>
        </p:nvPicPr>
        <p:blipFill>
          <a:blip r:embed="rId6"/>
          <a:srcRect l="15" r="41652" b="-566"/>
          <a:stretch/>
        </p:blipFill>
        <p:spPr>
          <a:xfrm>
            <a:off x="9391732" y="883763"/>
            <a:ext cx="884720" cy="393629"/>
          </a:xfrm>
          <a:prstGeom prst="rect">
            <a:avLst/>
          </a:prstGeom>
        </p:spPr>
      </p:pic>
      <p:sp>
        <p:nvSpPr>
          <p:cNvPr id="10" name="Rectangle 9">
            <a:extLst>
              <a:ext uri="{FF2B5EF4-FFF2-40B4-BE49-F238E27FC236}">
                <a16:creationId xmlns:a16="http://schemas.microsoft.com/office/drawing/2014/main" id="{7D14369F-3A15-43BD-D70C-D4EBBA6CF1C1}"/>
              </a:ext>
            </a:extLst>
          </p:cNvPr>
          <p:cNvSpPr/>
          <p:nvPr/>
        </p:nvSpPr>
        <p:spPr>
          <a:xfrm>
            <a:off x="9469842" y="955315"/>
            <a:ext cx="333249" cy="90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180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1CD3F-C50C-32BA-E291-2A18C879D33B}"/>
            </a:ext>
          </a:extLst>
        </p:cNvPr>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9D9D72D7-20EE-DB55-7118-A08EC13DD862}"/>
              </a:ext>
            </a:extLst>
          </p:cNvPr>
          <p:cNvSpPr>
            <a:spLocks noGrp="1"/>
          </p:cNvSpPr>
          <p:nvPr>
            <p:ph type="sldNum" sz="quarter" idx="14"/>
          </p:nvPr>
        </p:nvSpPr>
        <p:spPr/>
        <p:txBody>
          <a:bodyPr/>
          <a:lstStyle/>
          <a:p>
            <a:pPr>
              <a:spcAft>
                <a:spcPts val="600"/>
              </a:spcAft>
            </a:pPr>
            <a:r>
              <a:rPr lang="en-US"/>
              <a:t>PAGE </a:t>
            </a:r>
            <a:fld id="{BDBF9DCE-55C5-154E-AC34-7A0AB594817D}" type="slidenum">
              <a:rPr lang="en-US" smtClean="0"/>
              <a:pPr>
                <a:spcAft>
                  <a:spcPts val="600"/>
                </a:spcAft>
              </a:pPr>
              <a:t>15</a:t>
            </a:fld>
            <a:endParaRPr lang="en-US"/>
          </a:p>
        </p:txBody>
      </p:sp>
      <p:sp>
        <p:nvSpPr>
          <p:cNvPr id="7" name="Google Shape;121;p4">
            <a:extLst>
              <a:ext uri="{FF2B5EF4-FFF2-40B4-BE49-F238E27FC236}">
                <a16:creationId xmlns:a16="http://schemas.microsoft.com/office/drawing/2014/main" id="{9F5E4191-BB7F-6A37-594F-CE8F55F76E2F}"/>
              </a:ext>
            </a:extLst>
          </p:cNvPr>
          <p:cNvSpPr txBox="1">
            <a:spLocks/>
          </p:cNvSpPr>
          <p:nvPr/>
        </p:nvSpPr>
        <p:spPr>
          <a:xfrm>
            <a:off x="628009" y="209689"/>
            <a:ext cx="10515600" cy="574644"/>
          </a:xfrm>
          <a:prstGeom prst="rect">
            <a:avLst/>
          </a:prstGeom>
          <a:noFill/>
          <a:ln>
            <a:noFill/>
          </a:ln>
        </p:spPr>
        <p:txBody>
          <a:bodyPr spcFirstLastPara="1" wrap="square" lIns="0" tIns="130175" rIns="0" bIns="0" anchor="ctr" anchorCtr="0">
            <a:sp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200">
                <a:solidFill>
                  <a:srgbClr val="13778D"/>
                </a:solidFill>
                <a:latin typeface="Arial"/>
                <a:cs typeface="Arial"/>
                <a:sym typeface="Arial"/>
              </a:rPr>
              <a:t>Activity</a:t>
            </a:r>
            <a:endParaRPr lang="en-US" sz="3600">
              <a:solidFill>
                <a:srgbClr val="13778D"/>
              </a:solidFill>
              <a:sym typeface="Arial"/>
            </a:endParaRPr>
          </a:p>
        </p:txBody>
      </p:sp>
      <p:sp>
        <p:nvSpPr>
          <p:cNvPr id="6" name="TextBox 5">
            <a:extLst>
              <a:ext uri="{FF2B5EF4-FFF2-40B4-BE49-F238E27FC236}">
                <a16:creationId xmlns:a16="http://schemas.microsoft.com/office/drawing/2014/main" id="{8B820CBF-30D4-DB8A-3330-DDC7C1F99552}"/>
              </a:ext>
            </a:extLst>
          </p:cNvPr>
          <p:cNvSpPr txBox="1"/>
          <p:nvPr/>
        </p:nvSpPr>
        <p:spPr>
          <a:xfrm>
            <a:off x="8479385" y="1932528"/>
            <a:ext cx="3163185" cy="2862322"/>
          </a:xfrm>
          <a:prstGeom prst="rect">
            <a:avLst/>
          </a:prstGeom>
          <a:noFill/>
        </p:spPr>
        <p:txBody>
          <a:bodyPr wrap="square" rtlCol="0">
            <a:spAutoFit/>
          </a:bodyPr>
          <a:lstStyle/>
          <a:p>
            <a:pPr marL="0" lvl="0" indent="0" algn="l" rtl="0">
              <a:spcBef>
                <a:spcPts val="0"/>
              </a:spcBef>
              <a:spcAft>
                <a:spcPts val="0"/>
              </a:spcAft>
              <a:buNone/>
            </a:pPr>
            <a:r>
              <a:rPr lang="en-US">
                <a:latin typeface="Arial" panose="020B0604020202020204" pitchFamily="34" charset="0"/>
                <a:ea typeface="Poppins"/>
                <a:cs typeface="Arial" panose="020B0604020202020204" pitchFamily="34" charset="0"/>
                <a:sym typeface="Poppins"/>
              </a:rPr>
              <a:t>Dogs on LP815</a:t>
            </a:r>
            <a:r>
              <a:rPr lang="en-US" baseline="30000">
                <a:latin typeface="Arial" panose="020B0604020202020204" pitchFamily="34" charset="0"/>
                <a:ea typeface="Poppins"/>
                <a:cs typeface="Arial" panose="020B0604020202020204" pitchFamily="34" charset="0"/>
                <a:sym typeface="Poppins"/>
              </a:rPr>
              <a:t>®</a:t>
            </a:r>
            <a:r>
              <a:rPr lang="en-US">
                <a:latin typeface="Arial" panose="020B0604020202020204" pitchFamily="34" charset="0"/>
                <a:ea typeface="Poppins"/>
                <a:cs typeface="Arial" panose="020B0604020202020204" pitchFamily="34" charset="0"/>
                <a:sym typeface="Poppins"/>
              </a:rPr>
              <a:t> showed a more balanced activity pattern, with less daytime sleep replaced by increased moderate activity. High-energy periods remained stable, indicating</a:t>
            </a:r>
            <a:r>
              <a:rPr lang="en-US" b="1">
                <a:latin typeface="Arial" panose="020B0604020202020204" pitchFamily="34" charset="0"/>
                <a:ea typeface="Poppins"/>
                <a:cs typeface="Arial" panose="020B0604020202020204" pitchFamily="34" charset="0"/>
                <a:sym typeface="Poppins"/>
              </a:rPr>
              <a:t> improved behavior without lethargy</a:t>
            </a:r>
            <a:r>
              <a:rPr lang="en-US">
                <a:latin typeface="Arial" panose="020B0604020202020204" pitchFamily="34" charset="0"/>
                <a:ea typeface="Poppins"/>
                <a:cs typeface="Arial" panose="020B0604020202020204" pitchFamily="34" charset="0"/>
                <a:sym typeface="Poppins"/>
              </a:rPr>
              <a:t>—less so than placebo.</a:t>
            </a:r>
          </a:p>
        </p:txBody>
      </p:sp>
      <p:pic>
        <p:nvPicPr>
          <p:cNvPr id="4" name="Picture 3" descr="A blue and orange circle and lines&#10;&#10;Description automatically generated with medium confidence">
            <a:extLst>
              <a:ext uri="{FF2B5EF4-FFF2-40B4-BE49-F238E27FC236}">
                <a16:creationId xmlns:a16="http://schemas.microsoft.com/office/drawing/2014/main" id="{8DF2546A-3913-53A9-8C14-74493909C50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349789" y="822961"/>
            <a:ext cx="8164920" cy="5282896"/>
          </a:xfrm>
          <a:prstGeom prst="rect">
            <a:avLst/>
          </a:prstGeom>
        </p:spPr>
      </p:pic>
      <p:sp>
        <p:nvSpPr>
          <p:cNvPr id="5" name="Rounded Rectangle 4">
            <a:extLst>
              <a:ext uri="{FF2B5EF4-FFF2-40B4-BE49-F238E27FC236}">
                <a16:creationId xmlns:a16="http://schemas.microsoft.com/office/drawing/2014/main" id="{888E166B-2BDB-964F-4F20-77DE42895C7B}"/>
              </a:ext>
            </a:extLst>
          </p:cNvPr>
          <p:cNvSpPr/>
          <p:nvPr/>
        </p:nvSpPr>
        <p:spPr>
          <a:xfrm>
            <a:off x="628009" y="1067273"/>
            <a:ext cx="7548175" cy="4794271"/>
          </a:xfrm>
          <a:prstGeom prst="roundRect">
            <a:avLst>
              <a:gd name="adj" fmla="val 58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C43A82D-3570-A777-D628-55CBB5767F0B}"/>
              </a:ext>
            </a:extLst>
          </p:cNvPr>
          <p:cNvPicPr>
            <a:picLocks noChangeAspect="1"/>
          </p:cNvPicPr>
          <p:nvPr/>
        </p:nvPicPr>
        <p:blipFill>
          <a:blip r:embed="rId5"/>
          <a:srcRect t="7071" b="27259"/>
          <a:stretch/>
        </p:blipFill>
        <p:spPr>
          <a:xfrm>
            <a:off x="553245" y="1067273"/>
            <a:ext cx="7511142" cy="4869832"/>
          </a:xfrm>
          <a:prstGeom prst="rect">
            <a:avLst/>
          </a:prstGeom>
        </p:spPr>
      </p:pic>
      <p:sp>
        <p:nvSpPr>
          <p:cNvPr id="8" name="TextBox 7">
            <a:extLst>
              <a:ext uri="{FF2B5EF4-FFF2-40B4-BE49-F238E27FC236}">
                <a16:creationId xmlns:a16="http://schemas.microsoft.com/office/drawing/2014/main" id="{15EE9F2D-6F59-3729-04C6-E67D8007F640}"/>
              </a:ext>
            </a:extLst>
          </p:cNvPr>
          <p:cNvSpPr txBox="1"/>
          <p:nvPr/>
        </p:nvSpPr>
        <p:spPr>
          <a:xfrm>
            <a:off x="1740128" y="1107246"/>
            <a:ext cx="5384242" cy="323165"/>
          </a:xfrm>
          <a:prstGeom prst="rect">
            <a:avLst/>
          </a:prstGeom>
          <a:solidFill>
            <a:schemeClr val="bg1"/>
          </a:solidFill>
        </p:spPr>
        <p:txBody>
          <a:bodyPr wrap="square" rtlCol="0">
            <a:spAutoFit/>
          </a:bodyPr>
          <a:lstStyle/>
          <a:p>
            <a:r>
              <a:rPr lang="en-US" sz="1500" b="1">
                <a:solidFill>
                  <a:srgbClr val="000000"/>
                </a:solidFill>
              </a:rPr>
              <a:t>Daytime Activity Changed from Baseline (6am – 10pm)</a:t>
            </a:r>
          </a:p>
        </p:txBody>
      </p:sp>
      <p:pic>
        <p:nvPicPr>
          <p:cNvPr id="10" name="Picture 9" descr="A close-up of a number&#10;&#10;AI-generated content may be incorrect.">
            <a:extLst>
              <a:ext uri="{FF2B5EF4-FFF2-40B4-BE49-F238E27FC236}">
                <a16:creationId xmlns:a16="http://schemas.microsoft.com/office/drawing/2014/main" id="{997E5DAF-1252-660A-D02B-D3AF1EB5E3BF}"/>
              </a:ext>
            </a:extLst>
          </p:cNvPr>
          <p:cNvPicPr>
            <a:picLocks noChangeAspect="1"/>
          </p:cNvPicPr>
          <p:nvPr/>
        </p:nvPicPr>
        <p:blipFill>
          <a:blip r:embed="rId6"/>
          <a:srcRect l="15" r="41652" b="-566"/>
          <a:stretch/>
        </p:blipFill>
        <p:spPr>
          <a:xfrm>
            <a:off x="6684352" y="1517346"/>
            <a:ext cx="884720" cy="393629"/>
          </a:xfrm>
          <a:prstGeom prst="rect">
            <a:avLst/>
          </a:prstGeom>
        </p:spPr>
      </p:pic>
    </p:spTree>
    <p:extLst>
      <p:ext uri="{BB962C8B-B14F-4D97-AF65-F5344CB8AC3E}">
        <p14:creationId xmlns:p14="http://schemas.microsoft.com/office/powerpoint/2010/main" val="3074880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6E801-CB60-A326-0812-4A93230F418D}"/>
            </a:ext>
          </a:extLst>
        </p:cNvPr>
        <p:cNvGrpSpPr/>
        <p:nvPr/>
      </p:nvGrpSpPr>
      <p:grpSpPr>
        <a:xfrm>
          <a:off x="0" y="0"/>
          <a:ext cx="0" cy="0"/>
          <a:chOff x="0" y="0"/>
          <a:chExt cx="0" cy="0"/>
        </a:xfrm>
      </p:grpSpPr>
      <p:pic>
        <p:nvPicPr>
          <p:cNvPr id="2" name="Picture 1" descr="A blue and orange circle and lines&#10;&#10;Description automatically generated with medium confidence">
            <a:extLst>
              <a:ext uri="{FF2B5EF4-FFF2-40B4-BE49-F238E27FC236}">
                <a16:creationId xmlns:a16="http://schemas.microsoft.com/office/drawing/2014/main" id="{DF9DD7EE-269F-2404-A32D-8CEC6EDB89AD}"/>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ackgroundRemoval t="10000" b="90000" l="10000" r="90000"/>
                    </a14:imgEffect>
                  </a14:imgLayer>
                </a14:imgProps>
              </a:ext>
            </a:extLst>
          </a:blip>
          <a:srcRect l="2925" t="20277" r="2229" b="20278"/>
          <a:stretch/>
        </p:blipFill>
        <p:spPr>
          <a:xfrm>
            <a:off x="349789" y="914091"/>
            <a:ext cx="8164920" cy="5191766"/>
          </a:xfrm>
          <a:prstGeom prst="rect">
            <a:avLst/>
          </a:prstGeom>
        </p:spPr>
      </p:pic>
      <p:sp>
        <p:nvSpPr>
          <p:cNvPr id="3" name="Slide Number Placeholder 2" hidden="1">
            <a:extLst>
              <a:ext uri="{FF2B5EF4-FFF2-40B4-BE49-F238E27FC236}">
                <a16:creationId xmlns:a16="http://schemas.microsoft.com/office/drawing/2014/main" id="{32E67C29-2C9F-E505-2522-88467F5052AD}"/>
              </a:ext>
            </a:extLst>
          </p:cNvPr>
          <p:cNvSpPr>
            <a:spLocks noGrp="1"/>
          </p:cNvSpPr>
          <p:nvPr>
            <p:ph type="sldNum" sz="quarter" idx="14"/>
          </p:nvPr>
        </p:nvSpPr>
        <p:spPr/>
        <p:txBody>
          <a:bodyPr/>
          <a:lstStyle/>
          <a:p>
            <a:pPr>
              <a:spcAft>
                <a:spcPts val="600"/>
              </a:spcAft>
            </a:pPr>
            <a:r>
              <a:rPr lang="en-US"/>
              <a:t>PAGE </a:t>
            </a:r>
            <a:fld id="{BDBF9DCE-55C5-154E-AC34-7A0AB594817D}" type="slidenum">
              <a:rPr lang="en-US" smtClean="0"/>
              <a:pPr>
                <a:spcAft>
                  <a:spcPts val="600"/>
                </a:spcAft>
              </a:pPr>
              <a:t>16</a:t>
            </a:fld>
            <a:endParaRPr lang="en-US"/>
          </a:p>
        </p:txBody>
      </p:sp>
      <p:sp>
        <p:nvSpPr>
          <p:cNvPr id="7" name="Google Shape;121;p4">
            <a:extLst>
              <a:ext uri="{FF2B5EF4-FFF2-40B4-BE49-F238E27FC236}">
                <a16:creationId xmlns:a16="http://schemas.microsoft.com/office/drawing/2014/main" id="{D8AA431E-B5D4-2C5B-C862-CB8FE88D40D6}"/>
              </a:ext>
            </a:extLst>
          </p:cNvPr>
          <p:cNvSpPr txBox="1">
            <a:spLocks/>
          </p:cNvSpPr>
          <p:nvPr/>
        </p:nvSpPr>
        <p:spPr>
          <a:xfrm>
            <a:off x="628009" y="304475"/>
            <a:ext cx="10515600" cy="574644"/>
          </a:xfrm>
          <a:prstGeom prst="rect">
            <a:avLst/>
          </a:prstGeom>
          <a:noFill/>
          <a:ln>
            <a:noFill/>
          </a:ln>
        </p:spPr>
        <p:txBody>
          <a:bodyPr spcFirstLastPara="1" wrap="square" lIns="0" tIns="130175" rIns="0" bIns="0" anchor="ctr" anchorCtr="0">
            <a:sp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200">
                <a:solidFill>
                  <a:srgbClr val="13778D"/>
                </a:solidFill>
                <a:latin typeface="Arial"/>
                <a:cs typeface="Arial"/>
                <a:sym typeface="Arial"/>
              </a:rPr>
              <a:t>Settling Behavior</a:t>
            </a:r>
            <a:endParaRPr lang="en-US" sz="3600">
              <a:solidFill>
                <a:srgbClr val="13778D"/>
              </a:solidFill>
              <a:sym typeface="Arial"/>
            </a:endParaRPr>
          </a:p>
        </p:txBody>
      </p:sp>
      <p:sp>
        <p:nvSpPr>
          <p:cNvPr id="6" name="TextBox 5">
            <a:extLst>
              <a:ext uri="{FF2B5EF4-FFF2-40B4-BE49-F238E27FC236}">
                <a16:creationId xmlns:a16="http://schemas.microsoft.com/office/drawing/2014/main" id="{09BB31ED-3C24-C92F-624D-2A8DED71BACD}"/>
              </a:ext>
            </a:extLst>
          </p:cNvPr>
          <p:cNvSpPr txBox="1"/>
          <p:nvPr/>
        </p:nvSpPr>
        <p:spPr>
          <a:xfrm>
            <a:off x="8496300" y="2059343"/>
            <a:ext cx="3532039" cy="2585323"/>
          </a:xfrm>
          <a:prstGeom prst="rect">
            <a:avLst/>
          </a:prstGeom>
          <a:noFill/>
        </p:spPr>
        <p:txBody>
          <a:bodyPr wrap="square" rtlCol="0">
            <a:spAutoFit/>
          </a:bodyPr>
          <a:lstStyle/>
          <a:p>
            <a:pPr marL="0" lvl="0" indent="0" algn="l" rtl="0">
              <a:spcBef>
                <a:spcPts val="0"/>
              </a:spcBef>
              <a:spcAft>
                <a:spcPts val="0"/>
              </a:spcAft>
              <a:buNone/>
            </a:pPr>
            <a:r>
              <a:rPr lang="en-US">
                <a:latin typeface="+mj-lt"/>
                <a:ea typeface="Poppins"/>
                <a:cs typeface="Poppins"/>
                <a:sym typeface="Poppins"/>
              </a:rPr>
              <a:t>Dogs on LP815</a:t>
            </a:r>
            <a:r>
              <a:rPr lang="en-US" baseline="30000">
                <a:latin typeface="+mj-lt"/>
                <a:ea typeface="Poppins"/>
                <a:cs typeface="Poppins"/>
                <a:sym typeface="Poppins"/>
              </a:rPr>
              <a:t>®</a:t>
            </a:r>
            <a:r>
              <a:rPr lang="en-US">
                <a:latin typeface="+mj-lt"/>
                <a:ea typeface="Poppins"/>
                <a:cs typeface="Poppins"/>
                <a:sym typeface="Poppins"/>
              </a:rPr>
              <a:t> demonstrated</a:t>
            </a:r>
            <a:r>
              <a:rPr lang="en-US" b="1">
                <a:latin typeface="+mj-lt"/>
                <a:ea typeface="Poppins"/>
                <a:cs typeface="Poppins"/>
                <a:sym typeface="Poppins"/>
              </a:rPr>
              <a:t> increased settling behavior</a:t>
            </a:r>
            <a:r>
              <a:rPr lang="en-US">
                <a:latin typeface="+mj-lt"/>
                <a:ea typeface="Poppins"/>
                <a:cs typeface="Poppins"/>
                <a:sym typeface="Poppins"/>
              </a:rPr>
              <a:t>, with a significant reduction in second-hour activity levels during the supplement phase. This suggests potentially </a:t>
            </a:r>
            <a:r>
              <a:rPr lang="en-US" b="1">
                <a:latin typeface="+mj-lt"/>
                <a:ea typeface="Poppins"/>
                <a:cs typeface="Poppins"/>
                <a:sym typeface="Poppins"/>
              </a:rPr>
              <a:t>reduced anxiety traits</a:t>
            </a:r>
            <a:r>
              <a:rPr lang="en-US">
                <a:latin typeface="+mj-lt"/>
                <a:ea typeface="Poppins"/>
                <a:cs typeface="Poppins"/>
                <a:sym typeface="Poppins"/>
              </a:rPr>
              <a:t> following owner departure compared to placebo.</a:t>
            </a:r>
          </a:p>
        </p:txBody>
      </p:sp>
      <p:sp>
        <p:nvSpPr>
          <p:cNvPr id="5" name="Rounded Rectangle 4">
            <a:extLst>
              <a:ext uri="{FF2B5EF4-FFF2-40B4-BE49-F238E27FC236}">
                <a16:creationId xmlns:a16="http://schemas.microsoft.com/office/drawing/2014/main" id="{00C70B5E-38A3-78C8-A456-411001AD2C56}"/>
              </a:ext>
            </a:extLst>
          </p:cNvPr>
          <p:cNvSpPr/>
          <p:nvPr/>
        </p:nvSpPr>
        <p:spPr>
          <a:xfrm>
            <a:off x="628009" y="1173892"/>
            <a:ext cx="7548175" cy="4687652"/>
          </a:xfrm>
          <a:prstGeom prst="roundRect">
            <a:avLst>
              <a:gd name="adj" fmla="val 58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graph&#10;&#10;AI-generated content may be incorrect.">
            <a:extLst>
              <a:ext uri="{FF2B5EF4-FFF2-40B4-BE49-F238E27FC236}">
                <a16:creationId xmlns:a16="http://schemas.microsoft.com/office/drawing/2014/main" id="{540B3F34-8566-AA88-0EE7-1DFD89C14AB1}"/>
              </a:ext>
            </a:extLst>
          </p:cNvPr>
          <p:cNvPicPr>
            <a:picLocks noChangeAspect="1"/>
          </p:cNvPicPr>
          <p:nvPr/>
        </p:nvPicPr>
        <p:blipFill>
          <a:blip r:embed="rId4"/>
          <a:srcRect b="29415"/>
          <a:stretch/>
        </p:blipFill>
        <p:spPr>
          <a:xfrm>
            <a:off x="428162" y="392636"/>
            <a:ext cx="7748022" cy="5468908"/>
          </a:xfrm>
          <a:prstGeom prst="rect">
            <a:avLst/>
          </a:prstGeom>
        </p:spPr>
      </p:pic>
      <p:pic>
        <p:nvPicPr>
          <p:cNvPr id="9" name="Picture 8" descr="A close-up of a number&#10;&#10;AI-generated content may be incorrect.">
            <a:extLst>
              <a:ext uri="{FF2B5EF4-FFF2-40B4-BE49-F238E27FC236}">
                <a16:creationId xmlns:a16="http://schemas.microsoft.com/office/drawing/2014/main" id="{A3DF2311-12CE-E764-94FA-321D11248125}"/>
              </a:ext>
            </a:extLst>
          </p:cNvPr>
          <p:cNvPicPr>
            <a:picLocks noChangeAspect="1"/>
          </p:cNvPicPr>
          <p:nvPr/>
        </p:nvPicPr>
        <p:blipFill>
          <a:blip r:embed="rId5"/>
          <a:srcRect l="15" r="41652" b="-566"/>
          <a:stretch/>
        </p:blipFill>
        <p:spPr>
          <a:xfrm>
            <a:off x="6538244" y="1898582"/>
            <a:ext cx="1250580" cy="561038"/>
          </a:xfrm>
          <a:prstGeom prst="rect">
            <a:avLst/>
          </a:prstGeom>
        </p:spPr>
      </p:pic>
    </p:spTree>
    <p:extLst>
      <p:ext uri="{BB962C8B-B14F-4D97-AF65-F5344CB8AC3E}">
        <p14:creationId xmlns:p14="http://schemas.microsoft.com/office/powerpoint/2010/main" val="3960902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E724-D414-499E-AF5E-6E083A0E9FCB}"/>
              </a:ext>
            </a:extLst>
          </p:cNvPr>
          <p:cNvSpPr>
            <a:spLocks noGrp="1"/>
          </p:cNvSpPr>
          <p:nvPr>
            <p:ph type="title"/>
          </p:nvPr>
        </p:nvSpPr>
        <p:spPr>
          <a:xfrm>
            <a:off x="361138" y="420927"/>
            <a:ext cx="10515600" cy="1325563"/>
          </a:xfrm>
        </p:spPr>
        <p:txBody>
          <a:bodyPr/>
          <a:lstStyle/>
          <a:p>
            <a:r>
              <a:rPr lang="en-US" sz="3600"/>
              <a:t>Conclusions</a:t>
            </a:r>
            <a:endParaRPr lang="en-US"/>
          </a:p>
        </p:txBody>
      </p:sp>
      <p:sp>
        <p:nvSpPr>
          <p:cNvPr id="3" name="Slide Number Placeholder 2">
            <a:extLst>
              <a:ext uri="{FF2B5EF4-FFF2-40B4-BE49-F238E27FC236}">
                <a16:creationId xmlns:a16="http://schemas.microsoft.com/office/drawing/2014/main" id="{A8CB4D1E-EF36-82A0-477D-48F42AC68055}"/>
              </a:ext>
            </a:extLst>
          </p:cNvPr>
          <p:cNvSpPr>
            <a:spLocks noGrp="1"/>
          </p:cNvSpPr>
          <p:nvPr>
            <p:ph type="sldNum" sz="quarter" idx="14"/>
          </p:nvPr>
        </p:nvSpPr>
        <p:spPr/>
        <p:txBody>
          <a:bodyPr/>
          <a:lstStyle/>
          <a:p>
            <a:r>
              <a:rPr lang="en-US"/>
              <a:t>PAGE </a:t>
            </a:r>
            <a:fld id="{BDBF9DCE-55C5-154E-AC34-7A0AB594817D}" type="slidenum">
              <a:rPr lang="en-US" smtClean="0"/>
              <a:pPr/>
              <a:t>17</a:t>
            </a:fld>
            <a:endParaRPr lang="en-US"/>
          </a:p>
        </p:txBody>
      </p:sp>
      <p:sp>
        <p:nvSpPr>
          <p:cNvPr id="5" name="TextBox 4">
            <a:extLst>
              <a:ext uri="{FF2B5EF4-FFF2-40B4-BE49-F238E27FC236}">
                <a16:creationId xmlns:a16="http://schemas.microsoft.com/office/drawing/2014/main" id="{38513F65-F750-4D44-2CA5-502C18FC48F9}"/>
              </a:ext>
            </a:extLst>
          </p:cNvPr>
          <p:cNvSpPr txBox="1"/>
          <p:nvPr/>
        </p:nvSpPr>
        <p:spPr>
          <a:xfrm>
            <a:off x="361138" y="1756746"/>
            <a:ext cx="10187609" cy="3354765"/>
          </a:xfrm>
          <a:prstGeom prst="rect">
            <a:avLst/>
          </a:prstGeom>
          <a:noFill/>
        </p:spPr>
        <p:txBody>
          <a:bodyPr wrap="square">
            <a:spAutoFit/>
          </a:bodyPr>
          <a:lstStyle/>
          <a:p>
            <a:pPr marL="0" lvl="0" indent="0" algn="l" rtl="0">
              <a:spcBef>
                <a:spcPts val="0"/>
              </a:spcBef>
              <a:spcAft>
                <a:spcPts val="0"/>
              </a:spcAft>
              <a:buNone/>
            </a:pPr>
            <a:r>
              <a:rPr lang="en-US" sz="2400">
                <a:solidFill>
                  <a:srgbClr val="13778D"/>
                </a:solidFill>
                <a:latin typeface="Arial" panose="020B0604020202020204" pitchFamily="34" charset="0"/>
                <a:ea typeface="Poppins"/>
                <a:cs typeface="Arial" panose="020B0604020202020204" pitchFamily="34" charset="0"/>
                <a:sym typeface="Poppins"/>
              </a:rPr>
              <a:t>The GABA Pet, LP815</a:t>
            </a:r>
            <a:r>
              <a:rPr lang="en-US" sz="2400" baseline="30000">
                <a:solidFill>
                  <a:srgbClr val="13778D"/>
                </a:solidFill>
                <a:latin typeface="Arial" panose="020B0604020202020204" pitchFamily="34" charset="0"/>
                <a:ea typeface="Poppins"/>
                <a:cs typeface="Arial" panose="020B0604020202020204" pitchFamily="34" charset="0"/>
                <a:sym typeface="Poppins"/>
              </a:rPr>
              <a:t>®</a:t>
            </a:r>
            <a:r>
              <a:rPr lang="en-US" sz="2400">
                <a:solidFill>
                  <a:srgbClr val="13778D"/>
                </a:solidFill>
                <a:latin typeface="Arial" panose="020B0604020202020204" pitchFamily="34" charset="0"/>
                <a:ea typeface="Poppins"/>
                <a:cs typeface="Arial" panose="020B0604020202020204" pitchFamily="34" charset="0"/>
                <a:sym typeface="Poppins"/>
              </a:rPr>
              <a:t> supplement:</a:t>
            </a:r>
          </a:p>
          <a:p>
            <a:pPr marL="0" lvl="0" indent="0" algn="l" rtl="0">
              <a:spcBef>
                <a:spcPts val="1200"/>
              </a:spcBef>
              <a:spcAft>
                <a:spcPts val="0"/>
              </a:spcAft>
              <a:buNone/>
            </a:pPr>
            <a:r>
              <a:rPr lang="en" sz="2400">
                <a:solidFill>
                  <a:srgbClr val="13778D"/>
                </a:solidFill>
                <a:latin typeface="Arial" panose="020B0604020202020204" pitchFamily="34" charset="0"/>
                <a:ea typeface="Poppins"/>
                <a:cs typeface="Arial" panose="020B0604020202020204" pitchFamily="34" charset="0"/>
                <a:sym typeface="Poppins"/>
              </a:rPr>
              <a:t>✔ </a:t>
            </a:r>
            <a:r>
              <a:rPr lang="en-US" sz="2400">
                <a:solidFill>
                  <a:srgbClr val="13778D"/>
                </a:solidFill>
                <a:latin typeface="Arial" panose="020B0604020202020204" pitchFamily="34" charset="0"/>
                <a:ea typeface="Poppins"/>
                <a:cs typeface="Arial" panose="020B0604020202020204" pitchFamily="34" charset="0"/>
                <a:sym typeface="Poppins"/>
              </a:rPr>
              <a:t>Decreased anxiety &amp; aggression markers </a:t>
            </a:r>
            <a:br>
              <a:rPr lang="en-US" sz="2400">
                <a:solidFill>
                  <a:srgbClr val="13778D"/>
                </a:solidFill>
                <a:latin typeface="Arial" panose="020B0604020202020204" pitchFamily="34" charset="0"/>
                <a:ea typeface="Poppins"/>
                <a:cs typeface="Arial" panose="020B0604020202020204" pitchFamily="34" charset="0"/>
                <a:sym typeface="Poppins"/>
              </a:rPr>
            </a:br>
            <a:r>
              <a:rPr lang="en" sz="2400">
                <a:solidFill>
                  <a:srgbClr val="13778D"/>
                </a:solidFill>
                <a:latin typeface="Arial" panose="020B0604020202020204" pitchFamily="34" charset="0"/>
                <a:ea typeface="Poppins"/>
                <a:cs typeface="Arial" panose="020B0604020202020204" pitchFamily="34" charset="0"/>
                <a:sym typeface="Poppins"/>
              </a:rPr>
              <a:t>✔ </a:t>
            </a:r>
            <a:r>
              <a:rPr lang="en-US" sz="2400">
                <a:solidFill>
                  <a:srgbClr val="13778D"/>
                </a:solidFill>
                <a:latin typeface="Arial" panose="020B0604020202020204" pitchFamily="34" charset="0"/>
                <a:ea typeface="Poppins"/>
                <a:cs typeface="Arial" panose="020B0604020202020204" pitchFamily="34" charset="0"/>
                <a:sym typeface="Poppins"/>
              </a:rPr>
              <a:t>Decreased activity levels without lethargy</a:t>
            </a:r>
            <a:br>
              <a:rPr lang="en-US" sz="2400">
                <a:solidFill>
                  <a:srgbClr val="13778D"/>
                </a:solidFill>
                <a:latin typeface="Arial" panose="020B0604020202020204" pitchFamily="34" charset="0"/>
                <a:ea typeface="Poppins"/>
                <a:cs typeface="Arial" panose="020B0604020202020204" pitchFamily="34" charset="0"/>
                <a:sym typeface="Poppins"/>
              </a:rPr>
            </a:br>
            <a:r>
              <a:rPr lang="en" sz="2400">
                <a:solidFill>
                  <a:srgbClr val="13778D"/>
                </a:solidFill>
                <a:latin typeface="Arial" panose="020B0604020202020204" pitchFamily="34" charset="0"/>
                <a:ea typeface="Poppins"/>
                <a:cs typeface="Arial" panose="020B0604020202020204" pitchFamily="34" charset="0"/>
                <a:sym typeface="Poppins"/>
              </a:rPr>
              <a:t>✔ </a:t>
            </a:r>
            <a:r>
              <a:rPr lang="en-US" sz="2400">
                <a:solidFill>
                  <a:srgbClr val="13778D"/>
                </a:solidFill>
                <a:latin typeface="Arial" panose="020B0604020202020204" pitchFamily="34" charset="0"/>
                <a:ea typeface="Poppins"/>
                <a:cs typeface="Arial" panose="020B0604020202020204" pitchFamily="34" charset="0"/>
                <a:sym typeface="Poppins"/>
              </a:rPr>
              <a:t>Increased sleep consistency</a:t>
            </a:r>
            <a:br>
              <a:rPr lang="en-US" sz="2400">
                <a:solidFill>
                  <a:srgbClr val="13778D"/>
                </a:solidFill>
                <a:latin typeface="Arial" panose="020B0604020202020204" pitchFamily="34" charset="0"/>
                <a:ea typeface="Poppins"/>
                <a:cs typeface="Arial" panose="020B0604020202020204" pitchFamily="34" charset="0"/>
                <a:sym typeface="Poppins"/>
              </a:rPr>
            </a:br>
            <a:r>
              <a:rPr lang="en" sz="2400">
                <a:solidFill>
                  <a:srgbClr val="13778D"/>
                </a:solidFill>
                <a:latin typeface="Arial" panose="020B0604020202020204" pitchFamily="34" charset="0"/>
                <a:ea typeface="Poppins"/>
                <a:cs typeface="Arial" panose="020B0604020202020204" pitchFamily="34" charset="0"/>
                <a:sym typeface="Poppins"/>
              </a:rPr>
              <a:t>✔ </a:t>
            </a:r>
            <a:r>
              <a:rPr lang="en-US" sz="2400">
                <a:solidFill>
                  <a:srgbClr val="13778D"/>
                </a:solidFill>
                <a:latin typeface="Arial" panose="020B0604020202020204" pitchFamily="34" charset="0"/>
                <a:ea typeface="Poppins"/>
                <a:cs typeface="Arial" panose="020B0604020202020204" pitchFamily="34" charset="0"/>
                <a:sym typeface="Poppins"/>
              </a:rPr>
              <a:t>Increased morning energy levels</a:t>
            </a:r>
            <a:br>
              <a:rPr lang="en-US" sz="2400">
                <a:solidFill>
                  <a:srgbClr val="13778D"/>
                </a:solidFill>
                <a:latin typeface="Arial" panose="020B0604020202020204" pitchFamily="34" charset="0"/>
                <a:ea typeface="Poppins"/>
                <a:cs typeface="Arial" panose="020B0604020202020204" pitchFamily="34" charset="0"/>
                <a:sym typeface="Poppins"/>
              </a:rPr>
            </a:br>
            <a:r>
              <a:rPr lang="en" sz="2400">
                <a:solidFill>
                  <a:srgbClr val="13778D"/>
                </a:solidFill>
                <a:latin typeface="Arial" panose="020B0604020202020204" pitchFamily="34" charset="0"/>
                <a:ea typeface="Poppins"/>
                <a:cs typeface="Arial" panose="020B0604020202020204" pitchFamily="34" charset="0"/>
                <a:sym typeface="Poppins"/>
              </a:rPr>
              <a:t>✔ </a:t>
            </a:r>
            <a:r>
              <a:rPr lang="en-US" sz="2400">
                <a:solidFill>
                  <a:srgbClr val="13778D"/>
                </a:solidFill>
                <a:latin typeface="Arial" panose="020B0604020202020204" pitchFamily="34" charset="0"/>
                <a:ea typeface="Poppins"/>
                <a:cs typeface="Arial" panose="020B0604020202020204" pitchFamily="34" charset="0"/>
                <a:sym typeface="Poppins"/>
              </a:rPr>
              <a:t>Decreased settling down time when left alone</a:t>
            </a:r>
            <a:endParaRPr lang="en-US" sz="2400" u="sng">
              <a:solidFill>
                <a:srgbClr val="13778D"/>
              </a:solidFill>
              <a:latin typeface="Arial" panose="020B0604020202020204" pitchFamily="34" charset="0"/>
              <a:ea typeface="Poppins"/>
              <a:cs typeface="Arial" panose="020B0604020202020204" pitchFamily="34" charset="0"/>
              <a:sym typeface="Poppins"/>
            </a:endParaRPr>
          </a:p>
          <a:p>
            <a:pPr marL="0" lvl="0" indent="0" algn="l" rtl="0">
              <a:spcBef>
                <a:spcPts val="1200"/>
              </a:spcBef>
              <a:spcAft>
                <a:spcPts val="1200"/>
              </a:spcAft>
              <a:buNone/>
            </a:pPr>
            <a:br>
              <a:rPr lang="en-US" sz="2400">
                <a:solidFill>
                  <a:srgbClr val="13778D"/>
                </a:solidFill>
                <a:latin typeface="Arial" panose="020B0604020202020204" pitchFamily="34" charset="0"/>
                <a:ea typeface="Poppins"/>
                <a:cs typeface="Arial" panose="020B0604020202020204" pitchFamily="34" charset="0"/>
                <a:sym typeface="Poppins"/>
              </a:rPr>
            </a:br>
            <a:r>
              <a:rPr lang="en-US" sz="2400">
                <a:solidFill>
                  <a:srgbClr val="13778D"/>
                </a:solidFill>
                <a:latin typeface="Arial" panose="020B0604020202020204" pitchFamily="34" charset="0"/>
                <a:ea typeface="Poppins"/>
                <a:cs typeface="Arial" panose="020B0604020202020204" pitchFamily="34" charset="0"/>
                <a:sym typeface="Poppins"/>
              </a:rPr>
              <a:t>In dogs with existing behavioral concerns.</a:t>
            </a:r>
          </a:p>
        </p:txBody>
      </p:sp>
      <p:pic>
        <p:nvPicPr>
          <p:cNvPr id="6" name="Picture 5" descr="A dog with a blue and green circle&#10;&#10;AI-generated content may be incorrect.">
            <a:extLst>
              <a:ext uri="{FF2B5EF4-FFF2-40B4-BE49-F238E27FC236}">
                <a16:creationId xmlns:a16="http://schemas.microsoft.com/office/drawing/2014/main" id="{2BB5999C-52F8-7A60-A364-C6C3A43FC99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17" b="90976" l="10000" r="91558">
                        <a14:foregroundMark x1="44805" y1="9172" x2="52857" y2="9467"/>
                        <a14:foregroundMark x1="91818" y1="48225" x2="89481" y2="37278"/>
                        <a14:foregroundMark x1="89481" y1="37278" x2="89481" y2="37278"/>
                        <a14:foregroundMark x1="64545" y1="90828" x2="50000" y2="91124"/>
                        <a14:foregroundMark x1="52597" y1="12130" x2="51558" y2="5917"/>
                      </a14:backgroundRemoval>
                    </a14:imgEffect>
                  </a14:imgLayer>
                </a14:imgProps>
              </a:ext>
            </a:extLst>
          </a:blip>
          <a:stretch>
            <a:fillRect/>
          </a:stretch>
        </p:blipFill>
        <p:spPr>
          <a:xfrm>
            <a:off x="7308490" y="1083708"/>
            <a:ext cx="5021296" cy="4408304"/>
          </a:xfrm>
          <a:prstGeom prst="rect">
            <a:avLst/>
          </a:prstGeom>
        </p:spPr>
      </p:pic>
    </p:spTree>
    <p:extLst>
      <p:ext uri="{BB962C8B-B14F-4D97-AF65-F5344CB8AC3E}">
        <p14:creationId xmlns:p14="http://schemas.microsoft.com/office/powerpoint/2010/main" val="3700273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B608D-AAD8-7DBA-F82A-09C5A1899A05}"/>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5FAA3F5-04EC-8A97-AA24-A74C993C2E09}"/>
              </a:ext>
            </a:extLst>
          </p:cNvPr>
          <p:cNvCxnSpPr>
            <a:cxnSpLocks/>
          </p:cNvCxnSpPr>
          <p:nvPr/>
        </p:nvCxnSpPr>
        <p:spPr>
          <a:xfrm>
            <a:off x="2499871" y="2430424"/>
            <a:ext cx="55021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73775D-5E49-0D8C-255D-427325547D49}"/>
              </a:ext>
            </a:extLst>
          </p:cNvPr>
          <p:cNvCxnSpPr>
            <a:cxnSpLocks/>
          </p:cNvCxnSpPr>
          <p:nvPr/>
        </p:nvCxnSpPr>
        <p:spPr>
          <a:xfrm>
            <a:off x="2755950" y="1573362"/>
            <a:ext cx="51802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2D7F8C9-B90B-2101-D8D2-725B8702EE9E}"/>
              </a:ext>
            </a:extLst>
          </p:cNvPr>
          <p:cNvPicPr>
            <a:picLocks noChangeAspect="1"/>
          </p:cNvPicPr>
          <p:nvPr/>
        </p:nvPicPr>
        <p:blipFill>
          <a:blip r:embed="rId3"/>
          <a:srcRect l="-1" t="19069" r="18715"/>
          <a:stretch/>
        </p:blipFill>
        <p:spPr>
          <a:xfrm flipH="1">
            <a:off x="2340" y="0"/>
            <a:ext cx="3800118" cy="3783493"/>
          </a:xfrm>
          <a:prstGeom prst="rect">
            <a:avLst/>
          </a:prstGeom>
        </p:spPr>
      </p:pic>
      <p:sp>
        <p:nvSpPr>
          <p:cNvPr id="9" name="Slide Number Placeholder 15">
            <a:extLst>
              <a:ext uri="{FF2B5EF4-FFF2-40B4-BE49-F238E27FC236}">
                <a16:creationId xmlns:a16="http://schemas.microsoft.com/office/drawing/2014/main" id="{C4E9ED30-C05A-9D2D-DE52-E2BA53E2ADEA}"/>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18</a:t>
            </a:fld>
            <a:endParaRPr lang="en-US"/>
          </a:p>
        </p:txBody>
      </p:sp>
      <p:pic>
        <p:nvPicPr>
          <p:cNvPr id="40" name="Picture 39">
            <a:extLst>
              <a:ext uri="{FF2B5EF4-FFF2-40B4-BE49-F238E27FC236}">
                <a16:creationId xmlns:a16="http://schemas.microsoft.com/office/drawing/2014/main" id="{AA57CCE3-4AFB-F299-647D-F7BF0FD791C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824301" y="2449414"/>
            <a:ext cx="3773162" cy="3638951"/>
          </a:xfrm>
          <a:prstGeom prst="rect">
            <a:avLst/>
          </a:prstGeom>
        </p:spPr>
      </p:pic>
      <p:sp>
        <p:nvSpPr>
          <p:cNvPr id="26" name="TextBox 25">
            <a:extLst>
              <a:ext uri="{FF2B5EF4-FFF2-40B4-BE49-F238E27FC236}">
                <a16:creationId xmlns:a16="http://schemas.microsoft.com/office/drawing/2014/main" id="{26DFE339-679F-F6C5-CB65-65E559DC8E25}"/>
              </a:ext>
            </a:extLst>
          </p:cNvPr>
          <p:cNvSpPr txBox="1"/>
          <p:nvPr/>
        </p:nvSpPr>
        <p:spPr>
          <a:xfrm>
            <a:off x="5348915" y="2949196"/>
            <a:ext cx="2746126" cy="1908215"/>
          </a:xfrm>
          <a:prstGeom prst="rect">
            <a:avLst/>
          </a:prstGeom>
          <a:noFill/>
        </p:spPr>
        <p:txBody>
          <a:bodyPr wrap="square" lIns="91440" tIns="45720" rIns="91440" bIns="45720" anchor="t">
            <a:spAutoFit/>
          </a:bodyPr>
          <a:lstStyle/>
          <a:p>
            <a:pPr marL="0" indent="0" algn="ctr">
              <a:lnSpc>
                <a:spcPct val="100000"/>
              </a:lnSpc>
              <a:spcBef>
                <a:spcPts val="0"/>
              </a:spcBef>
              <a:spcAft>
                <a:spcPts val="600"/>
              </a:spcAft>
              <a:buFont typeface="Arial" panose="020B0604020202020204" pitchFamily="34" charset="0"/>
              <a:buNone/>
            </a:pPr>
            <a:r>
              <a:rPr lang="en-US" b="1">
                <a:solidFill>
                  <a:schemeClr val="bg1"/>
                </a:solidFill>
                <a:ea typeface="+mn-lt"/>
                <a:cs typeface="+mn-lt"/>
                <a:sym typeface="Calibri"/>
              </a:rPr>
              <a:t>LOW DAILY DOSE</a:t>
            </a:r>
          </a:p>
          <a:p>
            <a:pPr marL="0" indent="0">
              <a:lnSpc>
                <a:spcPct val="100000"/>
              </a:lnSpc>
              <a:spcBef>
                <a:spcPts val="0"/>
              </a:spcBef>
              <a:spcAft>
                <a:spcPts val="600"/>
              </a:spcAft>
              <a:buFont typeface="Arial" panose="020B0604020202020204" pitchFamily="34" charset="0"/>
              <a:buNone/>
            </a:pPr>
            <a:endParaRPr lang="en-US" b="1">
              <a:solidFill>
                <a:schemeClr val="bg1"/>
              </a:solidFill>
              <a:ea typeface="+mn-lt"/>
              <a:cs typeface="+mn-lt"/>
              <a:sym typeface="Calibri"/>
            </a:endParaRPr>
          </a:p>
          <a:p>
            <a:pPr marL="285750" indent="-285750">
              <a:buFont typeface="Arial" panose="020B0604020202020204" pitchFamily="34" charset="0"/>
              <a:buChar char="•"/>
            </a:pPr>
            <a:r>
              <a:rPr lang="en-US">
                <a:solidFill>
                  <a:schemeClr val="bg1"/>
                </a:solidFill>
                <a:latin typeface="Arial"/>
                <a:cs typeface="Arial"/>
              </a:rPr>
              <a:t>1 Billion CFU (10mg) per 25 </a:t>
            </a:r>
            <a:r>
              <a:rPr lang="en-US" err="1">
                <a:solidFill>
                  <a:schemeClr val="bg1"/>
                </a:solidFill>
                <a:latin typeface="Arial"/>
                <a:cs typeface="Arial"/>
              </a:rPr>
              <a:t>lbs</a:t>
            </a:r>
            <a:r>
              <a:rPr lang="en-US">
                <a:solidFill>
                  <a:schemeClr val="bg1"/>
                </a:solidFill>
                <a:latin typeface="Arial"/>
                <a:cs typeface="Arial"/>
              </a:rPr>
              <a:t> body weight </a:t>
            </a:r>
            <a:endParaRPr lang="en-US" sz="1800">
              <a:solidFill>
                <a:schemeClr val="bg1"/>
              </a:solidFill>
              <a:latin typeface="Arial" panose="020B0604020202020204" pitchFamily="34" charset="0"/>
              <a:cs typeface="Arial" panose="020B0604020202020204" pitchFamily="34" charset="0"/>
            </a:endParaRPr>
          </a:p>
          <a:p>
            <a:endParaRPr lang="en-US" sz="1800">
              <a:solidFill>
                <a:schemeClr val="bg1"/>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0873A86F-400D-081B-45BD-76D4126712BE}"/>
              </a:ext>
            </a:extLst>
          </p:cNvPr>
          <p:cNvSpPr txBox="1">
            <a:spLocks/>
          </p:cNvSpPr>
          <p:nvPr/>
        </p:nvSpPr>
        <p:spPr>
          <a:xfrm>
            <a:off x="3646599" y="1366198"/>
            <a:ext cx="56393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400">
                <a:latin typeface="Arial"/>
                <a:cs typeface="Arial"/>
              </a:rPr>
              <a:t>GABA Pet, LP815</a:t>
            </a:r>
          </a:p>
        </p:txBody>
      </p:sp>
      <p:pic>
        <p:nvPicPr>
          <p:cNvPr id="41" name="Picture 40" descr="A square blue and black background&#10;&#10;Description automatically generated">
            <a:extLst>
              <a:ext uri="{FF2B5EF4-FFF2-40B4-BE49-F238E27FC236}">
                <a16:creationId xmlns:a16="http://schemas.microsoft.com/office/drawing/2014/main" id="{1036947F-027E-8F60-D42C-FFD2ACC2EAE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300000"/>
                    </a14:imgEffect>
                    <a14:imgEffect>
                      <a14:brightnessContrast contrast="-20000"/>
                    </a14:imgEffect>
                  </a14:imgLayer>
                </a14:imgProps>
              </a:ext>
            </a:extLst>
          </a:blip>
          <a:stretch>
            <a:fillRect/>
          </a:stretch>
        </p:blipFill>
        <p:spPr>
          <a:xfrm>
            <a:off x="8224486" y="2364608"/>
            <a:ext cx="3839230" cy="3644595"/>
          </a:xfrm>
          <a:prstGeom prst="rect">
            <a:avLst/>
          </a:prstGeom>
        </p:spPr>
      </p:pic>
      <p:sp>
        <p:nvSpPr>
          <p:cNvPr id="29" name="TextBox 28">
            <a:extLst>
              <a:ext uri="{FF2B5EF4-FFF2-40B4-BE49-F238E27FC236}">
                <a16:creationId xmlns:a16="http://schemas.microsoft.com/office/drawing/2014/main" id="{E6AA534C-38ED-96BF-4C90-6E1A7B948F23}"/>
              </a:ext>
            </a:extLst>
          </p:cNvPr>
          <p:cNvSpPr txBox="1"/>
          <p:nvPr/>
        </p:nvSpPr>
        <p:spPr>
          <a:xfrm>
            <a:off x="8596802" y="2916337"/>
            <a:ext cx="3079354" cy="2585323"/>
          </a:xfrm>
          <a:prstGeom prst="rect">
            <a:avLst/>
          </a:prstGeom>
          <a:noFill/>
        </p:spPr>
        <p:txBody>
          <a:bodyPr wrap="square" lIns="91440" tIns="45720" rIns="91440" bIns="45720" anchor="t">
            <a:spAutoFit/>
          </a:bodyPr>
          <a:lstStyle/>
          <a:p>
            <a:pPr algn="ctr"/>
            <a:r>
              <a:rPr lang="en-US" b="1">
                <a:solidFill>
                  <a:schemeClr val="bg1"/>
                </a:solidFill>
                <a:latin typeface="+mj-lt"/>
              </a:rPr>
              <a:t>APPLICATIONS</a:t>
            </a:r>
          </a:p>
          <a:p>
            <a:endParaRPr lang="en-US" b="1">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Food topping powders</a:t>
            </a:r>
            <a:endParaRPr lang="en-US">
              <a:solidFill>
                <a:schemeClr val="bg1"/>
              </a:solidFill>
              <a:latin typeface="+mj-lt"/>
              <a:cs typeface="Arial"/>
            </a:endParaRPr>
          </a:p>
          <a:p>
            <a:pPr marL="285750" indent="-285750">
              <a:buFont typeface="Arial" panose="020B0604020202020204" pitchFamily="34" charset="0"/>
              <a:buChar char="•"/>
            </a:pPr>
            <a:endParaRPr lang="en-US">
              <a:solidFill>
                <a:schemeClr val="bg1"/>
              </a:solidFill>
              <a:latin typeface="+mj-lt"/>
              <a:cs typeface="Arial"/>
            </a:endParaRPr>
          </a:p>
          <a:p>
            <a:pPr marL="285750" indent="-285750">
              <a:buFont typeface="Arial" panose="020B0604020202020204" pitchFamily="34" charset="0"/>
              <a:buChar char="•"/>
            </a:pPr>
            <a:r>
              <a:rPr lang="en-US">
                <a:solidFill>
                  <a:schemeClr val="bg1"/>
                </a:solidFill>
                <a:latin typeface="+mj-lt"/>
                <a:cs typeface="Arial"/>
              </a:rPr>
              <a:t>Hard chews</a:t>
            </a:r>
          </a:p>
          <a:p>
            <a:pPr marL="285750" indent="-285750">
              <a:buFont typeface="Arial" panose="020B0604020202020204" pitchFamily="34" charset="0"/>
              <a:buChar char="•"/>
            </a:pPr>
            <a:endParaRPr lang="en-US">
              <a:solidFill>
                <a:schemeClr val="bg1"/>
              </a:solidFill>
              <a:latin typeface="+mj-lt"/>
              <a:cs typeface="Arial"/>
            </a:endParaRPr>
          </a:p>
          <a:p>
            <a:pPr marL="285750" indent="-285750">
              <a:buFont typeface="Arial" panose="020B0604020202020204" pitchFamily="34" charset="0"/>
              <a:buChar char="•"/>
            </a:pPr>
            <a:r>
              <a:rPr lang="en-US">
                <a:solidFill>
                  <a:schemeClr val="bg1"/>
                </a:solidFill>
                <a:latin typeface="+mj-lt"/>
                <a:cs typeface="Arial"/>
              </a:rPr>
              <a:t>Capsules</a:t>
            </a:r>
          </a:p>
          <a:p>
            <a:endParaRPr lang="en-US">
              <a:solidFill>
                <a:schemeClr val="bg1"/>
              </a:solidFill>
              <a:latin typeface="+mj-lt"/>
            </a:endParaRPr>
          </a:p>
          <a:p>
            <a:r>
              <a:rPr lang="en-US">
                <a:solidFill>
                  <a:schemeClr val="bg1"/>
                </a:solidFill>
                <a:latin typeface="+mj-lt"/>
              </a:rPr>
              <a:t> </a:t>
            </a:r>
            <a:endParaRPr lang="en-US">
              <a:solidFill>
                <a:schemeClr val="bg1"/>
              </a:solidFill>
              <a:latin typeface="+mj-lt"/>
              <a:cs typeface="Arial"/>
            </a:endParaRPr>
          </a:p>
        </p:txBody>
      </p:sp>
      <p:grpSp>
        <p:nvGrpSpPr>
          <p:cNvPr id="10" name="Group 9">
            <a:extLst>
              <a:ext uri="{FF2B5EF4-FFF2-40B4-BE49-F238E27FC236}">
                <a16:creationId xmlns:a16="http://schemas.microsoft.com/office/drawing/2014/main" id="{457C326A-086A-7CEB-2374-9B7ABA1EFBC9}"/>
              </a:ext>
            </a:extLst>
          </p:cNvPr>
          <p:cNvGrpSpPr/>
          <p:nvPr/>
        </p:nvGrpSpPr>
        <p:grpSpPr>
          <a:xfrm>
            <a:off x="7925947" y="1571508"/>
            <a:ext cx="1148006" cy="885712"/>
            <a:chOff x="9049586" y="1524920"/>
            <a:chExt cx="1148006" cy="885712"/>
          </a:xfrm>
        </p:grpSpPr>
        <p:sp>
          <p:nvSpPr>
            <p:cNvPr id="5" name="Rectangle: Rounded Corners 4">
              <a:extLst>
                <a:ext uri="{FF2B5EF4-FFF2-40B4-BE49-F238E27FC236}">
                  <a16:creationId xmlns:a16="http://schemas.microsoft.com/office/drawing/2014/main" id="{33B34C26-633F-8CD1-B862-0DF60387C322}"/>
                </a:ext>
              </a:extLst>
            </p:cNvPr>
            <p:cNvSpPr/>
            <p:nvPr/>
          </p:nvSpPr>
          <p:spPr>
            <a:xfrm>
              <a:off x="9049586" y="1524920"/>
              <a:ext cx="1148006" cy="885712"/>
            </a:xfrm>
            <a:prstGeom prst="roundRect">
              <a:avLst>
                <a:gd name="adj" fmla="val 463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Rounded Corners 6">
              <a:extLst>
                <a:ext uri="{FF2B5EF4-FFF2-40B4-BE49-F238E27FC236}">
                  <a16:creationId xmlns:a16="http://schemas.microsoft.com/office/drawing/2014/main" id="{C9761229-546E-1BC7-A17D-083EE890494A}"/>
                </a:ext>
              </a:extLst>
            </p:cNvPr>
            <p:cNvSpPr/>
            <p:nvPr/>
          </p:nvSpPr>
          <p:spPr>
            <a:xfrm>
              <a:off x="9084549" y="1559788"/>
              <a:ext cx="1076325" cy="815975"/>
            </a:xfrm>
            <a:prstGeom prst="roundRect">
              <a:avLst>
                <a:gd name="adj" fmla="val 46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black and white sign with a butterfly and a plant&#10;&#10;AI-generated content may be incorrect.">
              <a:extLst>
                <a:ext uri="{FF2B5EF4-FFF2-40B4-BE49-F238E27FC236}">
                  <a16:creationId xmlns:a16="http://schemas.microsoft.com/office/drawing/2014/main" id="{08A81DD7-8173-42A1-51D4-946B9A04219C}"/>
                </a:ext>
              </a:extLst>
            </p:cNvPr>
            <p:cNvPicPr>
              <a:picLocks noChangeAspect="1"/>
            </p:cNvPicPr>
            <p:nvPr/>
          </p:nvPicPr>
          <p:blipFill>
            <a:blip r:embed="rId8"/>
            <a:stretch>
              <a:fillRect/>
            </a:stretch>
          </p:blipFill>
          <p:spPr>
            <a:xfrm>
              <a:off x="9114048" y="1587888"/>
              <a:ext cx="1017326" cy="759773"/>
            </a:xfrm>
            <a:prstGeom prst="rect">
              <a:avLst/>
            </a:prstGeom>
          </p:spPr>
        </p:pic>
      </p:grpSp>
      <p:pic>
        <p:nvPicPr>
          <p:cNvPr id="12" name="Picture 11" descr="A blue square with black border&#10;&#10;AI-generated content may be incorrect.">
            <a:extLst>
              <a:ext uri="{FF2B5EF4-FFF2-40B4-BE49-F238E27FC236}">
                <a16:creationId xmlns:a16="http://schemas.microsoft.com/office/drawing/2014/main" id="{C6F8A5E5-273E-A54D-384B-51FA2B6E731C}"/>
              </a:ext>
            </a:extLst>
          </p:cNvPr>
          <p:cNvPicPr>
            <a:picLocks noChangeAspect="1"/>
          </p:cNvPicPr>
          <p:nvPr/>
        </p:nvPicPr>
        <p:blipFill>
          <a:blip r:embed="rId9"/>
          <a:stretch>
            <a:fillRect/>
          </a:stretch>
        </p:blipFill>
        <p:spPr>
          <a:xfrm>
            <a:off x="1386528" y="2447399"/>
            <a:ext cx="3839230" cy="3623253"/>
          </a:xfrm>
          <a:prstGeom prst="rect">
            <a:avLst/>
          </a:prstGeom>
        </p:spPr>
      </p:pic>
      <p:sp>
        <p:nvSpPr>
          <p:cNvPr id="14" name="TextBox 13">
            <a:extLst>
              <a:ext uri="{FF2B5EF4-FFF2-40B4-BE49-F238E27FC236}">
                <a16:creationId xmlns:a16="http://schemas.microsoft.com/office/drawing/2014/main" id="{79A53434-1405-A408-1B6B-646E6E12A44D}"/>
              </a:ext>
            </a:extLst>
          </p:cNvPr>
          <p:cNvSpPr txBox="1"/>
          <p:nvPr/>
        </p:nvSpPr>
        <p:spPr>
          <a:xfrm>
            <a:off x="1761645" y="3416496"/>
            <a:ext cx="3199660" cy="1908215"/>
          </a:xfrm>
          <a:prstGeom prst="rect">
            <a:avLst/>
          </a:prstGeom>
          <a:noFill/>
        </p:spPr>
        <p:txBody>
          <a:bodyPr wrap="square" lIns="91440" tIns="45720" rIns="91440" bIns="45720" anchor="t">
            <a:spAutoFit/>
          </a:bodyPr>
          <a:lstStyle/>
          <a:p>
            <a:endParaRPr lang="en-US">
              <a:solidFill>
                <a:schemeClr val="bg1"/>
              </a:solidFill>
            </a:endParaRPr>
          </a:p>
          <a:p>
            <a:pPr marL="285750" indent="-285750">
              <a:spcAft>
                <a:spcPts val="600"/>
              </a:spcAft>
              <a:buFont typeface="Arial" panose="020B0604020202020204" pitchFamily="34" charset="0"/>
              <a:buChar char="•"/>
            </a:pPr>
            <a:r>
              <a:rPr lang="en-US">
                <a:solidFill>
                  <a:schemeClr val="bg1"/>
                </a:solidFill>
                <a:cs typeface="Arial"/>
              </a:rPr>
              <a:t>Supports decreased anxiety</a:t>
            </a:r>
          </a:p>
          <a:p>
            <a:pPr marL="285750" indent="-285750">
              <a:spcAft>
                <a:spcPts val="600"/>
              </a:spcAft>
              <a:buFont typeface="Arial" panose="020B0604020202020204" pitchFamily="34" charset="0"/>
              <a:buChar char="•"/>
            </a:pPr>
            <a:r>
              <a:rPr lang="en-US">
                <a:solidFill>
                  <a:schemeClr val="bg1"/>
                </a:solidFill>
                <a:cs typeface="Arial"/>
              </a:rPr>
              <a:t>Supports decreased aggression</a:t>
            </a:r>
          </a:p>
          <a:p>
            <a:pPr marL="285750" indent="-285750">
              <a:spcAft>
                <a:spcPts val="600"/>
              </a:spcAft>
              <a:buFont typeface="Arial" panose="020B0604020202020204" pitchFamily="34" charset="0"/>
              <a:buChar char="•"/>
            </a:pPr>
            <a:r>
              <a:rPr lang="en-US">
                <a:solidFill>
                  <a:schemeClr val="bg1"/>
                </a:solidFill>
                <a:cs typeface="Arial"/>
              </a:rPr>
              <a:t>Supports restorative sleep</a:t>
            </a:r>
          </a:p>
        </p:txBody>
      </p:sp>
      <p:sp>
        <p:nvSpPr>
          <p:cNvPr id="19" name="TextBox 18">
            <a:extLst>
              <a:ext uri="{FF2B5EF4-FFF2-40B4-BE49-F238E27FC236}">
                <a16:creationId xmlns:a16="http://schemas.microsoft.com/office/drawing/2014/main" id="{0E8C04D4-A61A-02D4-966F-4F55D35BC81B}"/>
              </a:ext>
            </a:extLst>
          </p:cNvPr>
          <p:cNvSpPr txBox="1"/>
          <p:nvPr/>
        </p:nvSpPr>
        <p:spPr>
          <a:xfrm>
            <a:off x="1821330" y="2951680"/>
            <a:ext cx="2832292" cy="369332"/>
          </a:xfrm>
          <a:prstGeom prst="rect">
            <a:avLst/>
          </a:prstGeom>
          <a:noFill/>
        </p:spPr>
        <p:txBody>
          <a:bodyPr wrap="square">
            <a:spAutoFit/>
          </a:bodyPr>
          <a:lstStyle/>
          <a:p>
            <a:pPr algn="ctr"/>
            <a:r>
              <a:rPr lang="en-US" b="1">
                <a:solidFill>
                  <a:schemeClr val="bg1"/>
                </a:solidFill>
              </a:rPr>
              <a:t>MULTI BENEFIT</a:t>
            </a:r>
          </a:p>
        </p:txBody>
      </p:sp>
    </p:spTree>
    <p:extLst>
      <p:ext uri="{BB962C8B-B14F-4D97-AF65-F5344CB8AC3E}">
        <p14:creationId xmlns:p14="http://schemas.microsoft.com/office/powerpoint/2010/main" val="3323180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9A7D2-A37E-7D19-FB4B-E2F30B802B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1F8A0-DF52-0EDB-3332-DFF5C8ED83EC}"/>
              </a:ext>
            </a:extLst>
          </p:cNvPr>
          <p:cNvSpPr>
            <a:spLocks noGrp="1"/>
          </p:cNvSpPr>
          <p:nvPr>
            <p:ph type="title"/>
          </p:nvPr>
        </p:nvSpPr>
        <p:spPr>
          <a:xfrm>
            <a:off x="361682" y="3060633"/>
            <a:ext cx="10515600" cy="2852737"/>
          </a:xfrm>
        </p:spPr>
        <p:txBody>
          <a:bodyPr>
            <a:normAutofit/>
          </a:bodyPr>
          <a:lstStyle/>
          <a:p>
            <a:r>
              <a:rPr lang="en-US" sz="4800"/>
              <a:t>Applications</a:t>
            </a:r>
          </a:p>
        </p:txBody>
      </p:sp>
    </p:spTree>
    <p:extLst>
      <p:ext uri="{BB962C8B-B14F-4D97-AF65-F5344CB8AC3E}">
        <p14:creationId xmlns:p14="http://schemas.microsoft.com/office/powerpoint/2010/main" val="2630781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014718-8C7C-6390-796F-4282EDB2A6CB}"/>
              </a:ext>
            </a:extLst>
          </p:cNvPr>
          <p:cNvSpPr/>
          <p:nvPr/>
        </p:nvSpPr>
        <p:spPr>
          <a:xfrm>
            <a:off x="-36790" y="0"/>
            <a:ext cx="12228789" cy="6858000"/>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2" name="Picture 31">
            <a:extLst>
              <a:ext uri="{FF2B5EF4-FFF2-40B4-BE49-F238E27FC236}">
                <a16:creationId xmlns:a16="http://schemas.microsoft.com/office/drawing/2014/main" id="{9E50D2B6-AA91-1759-B062-1C1B0131C403}"/>
              </a:ext>
            </a:extLst>
          </p:cNvPr>
          <p:cNvPicPr>
            <a:picLocks noChangeAspect="1"/>
          </p:cNvPicPr>
          <p:nvPr/>
        </p:nvPicPr>
        <p:blipFill rotWithShape="1">
          <a:blip r:embed="rId3">
            <a:alphaModFix amt="5000"/>
          </a:blip>
          <a:srcRect l="31732" b="760"/>
          <a:stretch/>
        </p:blipFill>
        <p:spPr>
          <a:xfrm>
            <a:off x="-36790" y="192415"/>
            <a:ext cx="4585252" cy="6665585"/>
          </a:xfrm>
          <a:prstGeom prst="rect">
            <a:avLst/>
          </a:prstGeom>
        </p:spPr>
      </p:pic>
      <p:sp>
        <p:nvSpPr>
          <p:cNvPr id="7" name="Google Shape;122;p4">
            <a:extLst>
              <a:ext uri="{FF2B5EF4-FFF2-40B4-BE49-F238E27FC236}">
                <a16:creationId xmlns:a16="http://schemas.microsoft.com/office/drawing/2014/main" id="{1316E1EF-2CA3-9C36-19DD-8FDD79CE60E0}"/>
              </a:ext>
            </a:extLst>
          </p:cNvPr>
          <p:cNvSpPr txBox="1"/>
          <p:nvPr/>
        </p:nvSpPr>
        <p:spPr>
          <a:xfrm>
            <a:off x="545209" y="2100386"/>
            <a:ext cx="4740748" cy="1694043"/>
          </a:xfrm>
          <a:prstGeom prst="rect">
            <a:avLst/>
          </a:prstGeom>
          <a:noFill/>
          <a:ln>
            <a:noFill/>
          </a:ln>
        </p:spPr>
        <p:txBody>
          <a:bodyPr spcFirstLastPara="1" wrap="square" lIns="0" tIns="16500" rIns="0" bIns="0" anchor="t" anchorCtr="0">
            <a:spAutoFit/>
          </a:bodyPr>
          <a:lstStyle/>
          <a:p>
            <a:pPr marL="12065" marR="257810" lvl="0" indent="0" algn="l" defTabSz="914400" rtl="0" eaLnBrk="1" fontAlgn="auto" latinLnBrk="0" hangingPunct="1">
              <a:lnSpc>
                <a:spcPct val="103899"/>
              </a:lnSpc>
              <a:spcBef>
                <a:spcPts val="131"/>
              </a:spcBef>
              <a:spcAft>
                <a:spcPts val="0"/>
              </a:spcAft>
              <a:buClrTx/>
              <a:buSzTx/>
              <a:buFontTx/>
              <a:buNone/>
              <a:tabLst>
                <a:tab pos="354970" algn="l"/>
                <a:tab pos="355605" algn="l"/>
              </a:tabLst>
              <a:defRPr/>
            </a:pPr>
            <a:r>
              <a:rPr kumimoji="0" lang="en-US" sz="2600" b="0" i="0" u="none" strike="noStrike" kern="1200" cap="none" spc="0" normalizeH="0" baseline="0" noProof="0">
                <a:ln>
                  <a:noFill/>
                </a:ln>
                <a:solidFill>
                  <a:srgbClr val="FFFFFF"/>
                </a:solidFill>
                <a:effectLst/>
                <a:uLnTx/>
                <a:uFillTx/>
                <a:latin typeface="Arial"/>
                <a:ea typeface="+mn-ea"/>
                <a:cs typeface="Arial"/>
              </a:rPr>
              <a:t>Function-first science that opens nature’s toolbox to bring inspired microbiome solutions to our partners</a:t>
            </a:r>
          </a:p>
        </p:txBody>
      </p:sp>
      <p:pic>
        <p:nvPicPr>
          <p:cNvPr id="11" name="Picture 10">
            <a:extLst>
              <a:ext uri="{FF2B5EF4-FFF2-40B4-BE49-F238E27FC236}">
                <a16:creationId xmlns:a16="http://schemas.microsoft.com/office/drawing/2014/main" id="{6CF7D3B9-16F1-DB3E-8B4C-36B92A591AB8}"/>
              </a:ext>
            </a:extLst>
          </p:cNvPr>
          <p:cNvPicPr>
            <a:picLocks noChangeAspect="1"/>
          </p:cNvPicPr>
          <p:nvPr/>
        </p:nvPicPr>
        <p:blipFill rotWithShape="1">
          <a:blip r:embed="rId4"/>
          <a:srcRect l="22200" t="19554" r="25081"/>
          <a:stretch/>
        </p:blipFill>
        <p:spPr>
          <a:xfrm>
            <a:off x="5745064" y="325437"/>
            <a:ext cx="5882690" cy="6207125"/>
          </a:xfrm>
          <a:prstGeom prst="roundRect">
            <a:avLst>
              <a:gd name="adj" fmla="val 9458"/>
            </a:avLst>
          </a:prstGeom>
        </p:spPr>
      </p:pic>
      <p:cxnSp>
        <p:nvCxnSpPr>
          <p:cNvPr id="37" name="Straight Connector 36">
            <a:extLst>
              <a:ext uri="{FF2B5EF4-FFF2-40B4-BE49-F238E27FC236}">
                <a16:creationId xmlns:a16="http://schemas.microsoft.com/office/drawing/2014/main" id="{E9F8A7BF-CEA6-F5E7-C15A-1ECE92CD3075}"/>
              </a:ext>
            </a:extLst>
          </p:cNvPr>
          <p:cNvCxnSpPr>
            <a:cxnSpLocks/>
          </p:cNvCxnSpPr>
          <p:nvPr/>
        </p:nvCxnSpPr>
        <p:spPr>
          <a:xfrm>
            <a:off x="545209" y="1802177"/>
            <a:ext cx="4362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8">
            <a:extLst>
              <a:ext uri="{FF2B5EF4-FFF2-40B4-BE49-F238E27FC236}">
                <a16:creationId xmlns:a16="http://schemas.microsoft.com/office/drawing/2014/main" id="{21574DB4-49DE-9E91-B635-95A0712C44A2}"/>
              </a:ext>
            </a:extLst>
          </p:cNvPr>
          <p:cNvSpPr>
            <a:spLocks noGrp="1"/>
          </p:cNvSpPr>
          <p:nvPr>
            <p:ph idx="1"/>
          </p:nvPr>
        </p:nvSpPr>
        <p:spPr>
          <a:xfrm>
            <a:off x="440072" y="4159694"/>
            <a:ext cx="4740748" cy="2372867"/>
          </a:xfrm>
        </p:spPr>
        <p:txBody>
          <a:bodyPr anchor="ctr">
            <a:noAutofit/>
          </a:bodyPr>
          <a:lstStyle/>
          <a:p>
            <a:pPr marL="0" indent="0">
              <a:spcBef>
                <a:spcPts val="0"/>
              </a:spcBef>
              <a:spcAft>
                <a:spcPts val="1000"/>
              </a:spcAft>
              <a:buClr>
                <a:schemeClr val="bg1"/>
              </a:buClr>
              <a:buNone/>
            </a:pPr>
            <a:r>
              <a:rPr lang="en-US" sz="2400" b="1">
                <a:solidFill>
                  <a:schemeClr val="bg1"/>
                </a:solidFill>
                <a:latin typeface="Arial"/>
                <a:cs typeface="Arial"/>
              </a:rPr>
              <a:t>B2B PARTNERS:</a:t>
            </a:r>
            <a:endParaRPr lang="en-US">
              <a:solidFill>
                <a:schemeClr val="bg1"/>
              </a:solidFill>
              <a:latin typeface="Arial"/>
              <a:cs typeface="Arial" panose="020B0604020202020204" pitchFamily="34" charset="0"/>
            </a:endParaRPr>
          </a:p>
          <a:p>
            <a:pPr indent="0">
              <a:spcBef>
                <a:spcPts val="0"/>
              </a:spcBef>
              <a:buNone/>
            </a:pPr>
            <a:r>
              <a:rPr lang="en-US" sz="2400">
                <a:solidFill>
                  <a:schemeClr val="accent1"/>
                </a:solidFill>
                <a:latin typeface="Arial"/>
                <a:cs typeface="Arial"/>
              </a:rPr>
              <a:t>•  </a:t>
            </a:r>
            <a:r>
              <a:rPr lang="en-US" sz="2400">
                <a:solidFill>
                  <a:schemeClr val="bg1"/>
                </a:solidFill>
                <a:latin typeface="Arial"/>
                <a:cs typeface="Arial"/>
              </a:rPr>
              <a:t>Human Supplements</a:t>
            </a:r>
          </a:p>
          <a:p>
            <a:pPr indent="0">
              <a:spcBef>
                <a:spcPts val="0"/>
              </a:spcBef>
              <a:buNone/>
            </a:pPr>
            <a:r>
              <a:rPr lang="en-US" sz="2400">
                <a:solidFill>
                  <a:schemeClr val="accent1"/>
                </a:solidFill>
                <a:latin typeface="Arial"/>
                <a:cs typeface="Arial"/>
              </a:rPr>
              <a:t>•  </a:t>
            </a:r>
            <a:r>
              <a:rPr lang="en-US" sz="2400">
                <a:solidFill>
                  <a:schemeClr val="bg1"/>
                </a:solidFill>
                <a:latin typeface="Arial"/>
                <a:cs typeface="Arial"/>
              </a:rPr>
              <a:t>Animal Supplements</a:t>
            </a:r>
          </a:p>
          <a:p>
            <a:pPr indent="0">
              <a:spcBef>
                <a:spcPts val="0"/>
              </a:spcBef>
              <a:buNone/>
            </a:pPr>
            <a:r>
              <a:rPr lang="en-US" sz="2400">
                <a:solidFill>
                  <a:schemeClr val="accent1"/>
                </a:solidFill>
                <a:latin typeface="Arial"/>
                <a:cs typeface="Arial"/>
              </a:rPr>
              <a:t>•  </a:t>
            </a:r>
            <a:r>
              <a:rPr lang="en-US" sz="2400">
                <a:solidFill>
                  <a:schemeClr val="bg1"/>
                </a:solidFill>
                <a:latin typeface="Arial"/>
                <a:cs typeface="Arial"/>
              </a:rPr>
              <a:t>Functional</a:t>
            </a:r>
            <a:r>
              <a:rPr lang="en-US" sz="2400">
                <a:solidFill>
                  <a:schemeClr val="accent1"/>
                </a:solidFill>
                <a:latin typeface="Arial"/>
                <a:cs typeface="Arial"/>
              </a:rPr>
              <a:t> </a:t>
            </a:r>
            <a:r>
              <a:rPr lang="en-US" sz="2400">
                <a:solidFill>
                  <a:schemeClr val="bg1"/>
                </a:solidFill>
                <a:latin typeface="Arial"/>
                <a:cs typeface="Arial"/>
              </a:rPr>
              <a:t>Food </a:t>
            </a:r>
            <a:endParaRPr lang="en-US" sz="2400">
              <a:solidFill>
                <a:schemeClr val="bg1"/>
              </a:solidFill>
              <a:latin typeface="Arial"/>
              <a:cs typeface="Arial" panose="020B0604020202020204" pitchFamily="34" charset="0"/>
            </a:endParaRPr>
          </a:p>
          <a:p>
            <a:pPr indent="0">
              <a:spcBef>
                <a:spcPts val="0"/>
              </a:spcBef>
              <a:buNone/>
            </a:pPr>
            <a:r>
              <a:rPr lang="en-US" sz="2400">
                <a:solidFill>
                  <a:schemeClr val="accent1"/>
                </a:solidFill>
                <a:latin typeface="Arial"/>
                <a:cs typeface="Arial"/>
              </a:rPr>
              <a:t>•  </a:t>
            </a:r>
            <a:r>
              <a:rPr lang="en-US" sz="2400">
                <a:solidFill>
                  <a:schemeClr val="bg1"/>
                </a:solidFill>
                <a:latin typeface="Arial"/>
                <a:cs typeface="Arial"/>
              </a:rPr>
              <a:t>Functional Beverage</a:t>
            </a:r>
            <a:endParaRPr lang="en-US" sz="2400">
              <a:solidFill>
                <a:schemeClr val="bg1"/>
              </a:solidFill>
              <a:latin typeface="Arial"/>
              <a:cs typeface="Arial" panose="020B0604020202020204" pitchFamily="34" charset="0"/>
            </a:endParaRPr>
          </a:p>
        </p:txBody>
      </p:sp>
      <p:sp>
        <p:nvSpPr>
          <p:cNvPr id="6" name="TextBox 5">
            <a:extLst>
              <a:ext uri="{FF2B5EF4-FFF2-40B4-BE49-F238E27FC236}">
                <a16:creationId xmlns:a16="http://schemas.microsoft.com/office/drawing/2014/main" id="{712FEF36-C14F-ED48-7C5D-5BAAF3390EC8}"/>
              </a:ext>
            </a:extLst>
          </p:cNvPr>
          <p:cNvSpPr txBox="1"/>
          <p:nvPr/>
        </p:nvSpPr>
        <p:spPr>
          <a:xfrm>
            <a:off x="440072" y="735224"/>
            <a:ext cx="5244022"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4F9FA"/>
                </a:solidFill>
                <a:effectLst/>
                <a:uLnTx/>
                <a:uFillTx/>
                <a:latin typeface="Arial" panose="020B0604020202020204"/>
                <a:ea typeface="+mn-ea"/>
                <a:cs typeface="Arial" panose="020B0604020202020204" pitchFamily="34" charset="0"/>
              </a:rPr>
              <a:t>Improving health through microbiome innovation</a:t>
            </a:r>
          </a:p>
        </p:txBody>
      </p:sp>
      <p:cxnSp>
        <p:nvCxnSpPr>
          <p:cNvPr id="5" name="Straight Connector 4">
            <a:extLst>
              <a:ext uri="{FF2B5EF4-FFF2-40B4-BE49-F238E27FC236}">
                <a16:creationId xmlns:a16="http://schemas.microsoft.com/office/drawing/2014/main" id="{0D02BF27-19E6-C239-E0EF-BC50FED58B33}"/>
              </a:ext>
            </a:extLst>
          </p:cNvPr>
          <p:cNvCxnSpPr>
            <a:cxnSpLocks/>
          </p:cNvCxnSpPr>
          <p:nvPr/>
        </p:nvCxnSpPr>
        <p:spPr>
          <a:xfrm>
            <a:off x="545209" y="4046847"/>
            <a:ext cx="4362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899465"/>
      </p:ext>
    </p:extLst>
  </p:cSld>
  <p:clrMapOvr>
    <a:masterClrMapping/>
  </p:clrMapOvr>
  <mc:AlternateContent xmlns:mc="http://schemas.openxmlformats.org/markup-compatibility/2006" xmlns:p14="http://schemas.microsoft.com/office/powerpoint/2010/main">
    <mc:Choice Requires="p14">
      <p:transition spd="slow" p14:dur="2000" advTm="1379"/>
    </mc:Choice>
    <mc:Fallback xmlns="">
      <p:transition spd="slow" advTm="137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BDA69-9A26-6B15-DD59-66C1CF64E5C9}"/>
              </a:ext>
            </a:extLst>
          </p:cNvPr>
          <p:cNvSpPr>
            <a:spLocks noGrp="1"/>
          </p:cNvSpPr>
          <p:nvPr>
            <p:ph type="title"/>
          </p:nvPr>
        </p:nvSpPr>
        <p:spPr>
          <a:xfrm>
            <a:off x="4874133" y="461862"/>
            <a:ext cx="6720016" cy="1325563"/>
          </a:xfrm>
        </p:spPr>
        <p:txBody>
          <a:bodyPr>
            <a:normAutofit/>
          </a:bodyPr>
          <a:lstStyle/>
          <a:p>
            <a:r>
              <a:rPr lang="en-US" sz="3500">
                <a:solidFill>
                  <a:schemeClr val="tx1"/>
                </a:solidFill>
                <a:latin typeface="Arial"/>
                <a:cs typeface="Arial"/>
              </a:rPr>
              <a:t>GABA Pet, LP815 Applications</a:t>
            </a:r>
            <a:endParaRPr lang="en-US" sz="3500">
              <a:solidFill>
                <a:schemeClr val="tx1"/>
              </a:solidFill>
            </a:endParaRPr>
          </a:p>
        </p:txBody>
      </p:sp>
      <p:sp>
        <p:nvSpPr>
          <p:cNvPr id="6" name="Slide Number Placeholder 15">
            <a:extLst>
              <a:ext uri="{FF2B5EF4-FFF2-40B4-BE49-F238E27FC236}">
                <a16:creationId xmlns:a16="http://schemas.microsoft.com/office/drawing/2014/main" id="{589B1CF1-4F8E-FA31-FB96-2B1E5B95518E}"/>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20</a:t>
            </a:fld>
            <a:endParaRPr lang="en-US"/>
          </a:p>
        </p:txBody>
      </p:sp>
      <p:sp>
        <p:nvSpPr>
          <p:cNvPr id="44" name="Rounded Rectangle 43">
            <a:extLst>
              <a:ext uri="{FF2B5EF4-FFF2-40B4-BE49-F238E27FC236}">
                <a16:creationId xmlns:a16="http://schemas.microsoft.com/office/drawing/2014/main" id="{DA20654A-2360-5DE7-603C-FAC1ECAD2F5B}"/>
              </a:ext>
            </a:extLst>
          </p:cNvPr>
          <p:cNvSpPr/>
          <p:nvPr/>
        </p:nvSpPr>
        <p:spPr>
          <a:xfrm>
            <a:off x="5065245" y="2938647"/>
            <a:ext cx="6288553" cy="187354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Clr>
                <a:schemeClr val="accent2"/>
              </a:buClr>
              <a:buFont typeface="Arial" panose="020B0604020202020204" pitchFamily="34" charset="0"/>
              <a:buChar char="•"/>
            </a:pPr>
            <a:r>
              <a:rPr lang="en-US" sz="2400">
                <a:solidFill>
                  <a:schemeClr val="tx1"/>
                </a:solidFill>
              </a:rPr>
              <a:t>Food-topping powders</a:t>
            </a:r>
          </a:p>
          <a:p>
            <a:pPr marL="285750" indent="-285750">
              <a:lnSpc>
                <a:spcPct val="150000"/>
              </a:lnSpc>
              <a:buClr>
                <a:schemeClr val="accent2"/>
              </a:buClr>
              <a:buFont typeface="Arial" panose="020B0604020202020204" pitchFamily="34" charset="0"/>
              <a:buChar char="•"/>
            </a:pPr>
            <a:r>
              <a:rPr lang="en-US" sz="2400">
                <a:solidFill>
                  <a:schemeClr val="tx1"/>
                </a:solidFill>
              </a:rPr>
              <a:t>Soft chews</a:t>
            </a:r>
          </a:p>
          <a:p>
            <a:pPr marL="285750" indent="-285750">
              <a:lnSpc>
                <a:spcPct val="150000"/>
              </a:lnSpc>
              <a:buClr>
                <a:schemeClr val="accent2"/>
              </a:buClr>
              <a:buFont typeface="Arial" panose="020B0604020202020204" pitchFamily="34" charset="0"/>
              <a:buChar char="•"/>
            </a:pPr>
            <a:r>
              <a:rPr lang="en-US" sz="2400">
                <a:solidFill>
                  <a:schemeClr val="tx1"/>
                </a:solidFill>
              </a:rPr>
              <a:t>Hard chews / tablets </a:t>
            </a:r>
          </a:p>
          <a:p>
            <a:pPr marL="285750" indent="-285750">
              <a:lnSpc>
                <a:spcPct val="150000"/>
              </a:lnSpc>
              <a:buClr>
                <a:schemeClr val="accent2"/>
              </a:buClr>
              <a:buFont typeface="Arial" panose="020B0604020202020204" pitchFamily="34" charset="0"/>
              <a:buChar char="•"/>
            </a:pPr>
            <a:r>
              <a:rPr lang="en-US" sz="2400">
                <a:solidFill>
                  <a:schemeClr val="tx1"/>
                </a:solidFill>
              </a:rPr>
              <a:t>Powder supplements / capsules</a:t>
            </a:r>
          </a:p>
          <a:p>
            <a:pPr marL="285750" indent="-285750">
              <a:buFont typeface="Arial" panose="020B0604020202020204" pitchFamily="34" charset="0"/>
              <a:buChar char="•"/>
            </a:pPr>
            <a:endParaRPr lang="en-US">
              <a:solidFill>
                <a:schemeClr val="tx1"/>
              </a:solidFill>
            </a:endParaRPr>
          </a:p>
        </p:txBody>
      </p:sp>
      <p:sp>
        <p:nvSpPr>
          <p:cNvPr id="11" name="TextBox 10">
            <a:extLst>
              <a:ext uri="{FF2B5EF4-FFF2-40B4-BE49-F238E27FC236}">
                <a16:creationId xmlns:a16="http://schemas.microsoft.com/office/drawing/2014/main" id="{F12EA200-2ADF-37F7-E264-E40E614130E1}"/>
              </a:ext>
            </a:extLst>
          </p:cNvPr>
          <p:cNvSpPr txBox="1"/>
          <p:nvPr/>
        </p:nvSpPr>
        <p:spPr>
          <a:xfrm>
            <a:off x="4874134" y="1613084"/>
            <a:ext cx="6288552" cy="830997"/>
          </a:xfrm>
          <a:prstGeom prst="rect">
            <a:avLst/>
          </a:prstGeom>
          <a:noFill/>
        </p:spPr>
        <p:txBody>
          <a:bodyPr wrap="square" lIns="91440" tIns="45720" rIns="91440" bIns="45720" anchor="t">
            <a:spAutoFit/>
          </a:bodyPr>
          <a:lstStyle/>
          <a:p>
            <a:pPr marL="0" indent="0">
              <a:lnSpc>
                <a:spcPct val="100000"/>
              </a:lnSpc>
              <a:spcBef>
                <a:spcPts val="0"/>
              </a:spcBef>
              <a:spcAft>
                <a:spcPts val="600"/>
              </a:spcAft>
              <a:buFont typeface="Arial" panose="020B0604020202020204" pitchFamily="34" charset="0"/>
              <a:buNone/>
            </a:pPr>
            <a:r>
              <a:rPr lang="en-US" sz="2400">
                <a:solidFill>
                  <a:srgbClr val="13778D"/>
                </a:solidFill>
                <a:latin typeface="Arial"/>
                <a:ea typeface="+mn-lt"/>
                <a:cs typeface="+mn-lt"/>
                <a:sym typeface="Calibri"/>
              </a:rPr>
              <a:t>With a low dosage of </a:t>
            </a:r>
            <a:r>
              <a:rPr lang="en-US" sz="2400">
                <a:solidFill>
                  <a:srgbClr val="13778D"/>
                </a:solidFill>
                <a:latin typeface="Arial"/>
                <a:cs typeface="Arial"/>
              </a:rPr>
              <a:t>1 Billion CFU* per day, LP815 can easily be incorporated into:</a:t>
            </a:r>
            <a:endParaRPr lang="en-US" sz="2400">
              <a:solidFill>
                <a:schemeClr val="bg1"/>
              </a:solidFill>
              <a:latin typeface="Arial" panose="020B0604020202020204" pitchFamily="34" charset="0"/>
              <a:cs typeface="Arial" panose="020B0604020202020204" pitchFamily="34" charset="0"/>
            </a:endParaRPr>
          </a:p>
        </p:txBody>
      </p:sp>
      <p:pic>
        <p:nvPicPr>
          <p:cNvPr id="19" name="Picture 18" descr="A dog looking up at the camera&#10;&#10;AI-generated content may be incorrect.">
            <a:extLst>
              <a:ext uri="{FF2B5EF4-FFF2-40B4-BE49-F238E27FC236}">
                <a16:creationId xmlns:a16="http://schemas.microsoft.com/office/drawing/2014/main" id="{6FF9B88C-3A1A-1CC4-97CB-8BF5C3E3856E}"/>
              </a:ext>
            </a:extLst>
          </p:cNvPr>
          <p:cNvPicPr>
            <a:picLocks noChangeAspect="1"/>
          </p:cNvPicPr>
          <p:nvPr/>
        </p:nvPicPr>
        <p:blipFill>
          <a:blip r:embed="rId2"/>
          <a:srcRect l="18521" t="979" r="-4197" b="6168"/>
          <a:stretch/>
        </p:blipFill>
        <p:spPr>
          <a:xfrm>
            <a:off x="-48174" y="-84600"/>
            <a:ext cx="6288553" cy="6942600"/>
          </a:xfrm>
          <a:prstGeom prst="rect">
            <a:avLst/>
          </a:prstGeom>
        </p:spPr>
      </p:pic>
      <p:sp>
        <p:nvSpPr>
          <p:cNvPr id="21" name="TextBox 20">
            <a:extLst>
              <a:ext uri="{FF2B5EF4-FFF2-40B4-BE49-F238E27FC236}">
                <a16:creationId xmlns:a16="http://schemas.microsoft.com/office/drawing/2014/main" id="{7B2AC9AD-55FD-5C1D-89F3-A7A8F8FE0A95}"/>
              </a:ext>
            </a:extLst>
          </p:cNvPr>
          <p:cNvSpPr txBox="1"/>
          <p:nvPr/>
        </p:nvSpPr>
        <p:spPr>
          <a:xfrm>
            <a:off x="4848445" y="5806653"/>
            <a:ext cx="6906126" cy="307777"/>
          </a:xfrm>
          <a:prstGeom prst="rect">
            <a:avLst/>
          </a:prstGeom>
          <a:noFill/>
        </p:spPr>
        <p:txBody>
          <a:bodyPr wrap="square">
            <a:spAutoFit/>
          </a:bodyPr>
          <a:lstStyle/>
          <a:p>
            <a:r>
              <a:rPr lang="en-US" sz="1400" i="1">
                <a:solidFill>
                  <a:srgbClr val="13778D"/>
                </a:solidFill>
                <a:latin typeface="Arial"/>
                <a:cs typeface="Arial"/>
              </a:rPr>
              <a:t>*10mg per 25 </a:t>
            </a:r>
            <a:r>
              <a:rPr lang="en-US" sz="1400" i="1" err="1">
                <a:solidFill>
                  <a:srgbClr val="13778D"/>
                </a:solidFill>
                <a:latin typeface="Arial"/>
                <a:cs typeface="Arial"/>
              </a:rPr>
              <a:t>lbs</a:t>
            </a:r>
            <a:endParaRPr lang="en-US" sz="1400" i="1"/>
          </a:p>
        </p:txBody>
      </p:sp>
    </p:spTree>
    <p:extLst>
      <p:ext uri="{BB962C8B-B14F-4D97-AF65-F5344CB8AC3E}">
        <p14:creationId xmlns:p14="http://schemas.microsoft.com/office/powerpoint/2010/main" val="986046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6CB25-7897-E151-AC98-F69EDABA6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9F61E5-C6A0-99F2-F350-FC0F0C928222}"/>
              </a:ext>
            </a:extLst>
          </p:cNvPr>
          <p:cNvSpPr>
            <a:spLocks noGrp="1"/>
          </p:cNvSpPr>
          <p:nvPr>
            <p:ph type="title"/>
          </p:nvPr>
        </p:nvSpPr>
        <p:spPr>
          <a:xfrm>
            <a:off x="361682" y="3060633"/>
            <a:ext cx="10515600" cy="2852737"/>
          </a:xfrm>
        </p:spPr>
        <p:txBody>
          <a:bodyPr>
            <a:normAutofit/>
          </a:bodyPr>
          <a:lstStyle/>
          <a:p>
            <a:r>
              <a:rPr lang="en-US" sz="4800"/>
              <a:t>Testimonials</a:t>
            </a:r>
          </a:p>
        </p:txBody>
      </p:sp>
    </p:spTree>
    <p:extLst>
      <p:ext uri="{BB962C8B-B14F-4D97-AF65-F5344CB8AC3E}">
        <p14:creationId xmlns:p14="http://schemas.microsoft.com/office/powerpoint/2010/main" val="747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04FBDFDF-A763-1FDC-DD33-99110E13E845}"/>
              </a:ext>
            </a:extLst>
          </p:cNvPr>
          <p:cNvSpPr/>
          <p:nvPr/>
        </p:nvSpPr>
        <p:spPr>
          <a:xfrm>
            <a:off x="4810759" y="271397"/>
            <a:ext cx="3759324" cy="1101885"/>
          </a:xfrm>
          <a:prstGeom prst="roundRect">
            <a:avLst>
              <a:gd name="adj" fmla="val 4073"/>
            </a:avLst>
          </a:prstGeom>
          <a:solidFill>
            <a:srgbClr val="EF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FC318B4-1900-BC68-A907-DA32A29A696A}"/>
              </a:ext>
            </a:extLst>
          </p:cNvPr>
          <p:cNvSpPr>
            <a:spLocks noGrp="1"/>
          </p:cNvSpPr>
          <p:nvPr>
            <p:ph type="sldNum" sz="quarter" idx="14"/>
          </p:nvPr>
        </p:nvSpPr>
        <p:spPr>
          <a:xfrm>
            <a:off x="9538252" y="6385291"/>
            <a:ext cx="742122" cy="365125"/>
          </a:xfrm>
        </p:spPr>
        <p:txBody>
          <a:bodyPr/>
          <a:lstStyle/>
          <a:p>
            <a:r>
              <a:rPr lang="en-US"/>
              <a:t>PAGE </a:t>
            </a:r>
            <a:fld id="{BDBF9DCE-55C5-154E-AC34-7A0AB594817D}" type="slidenum">
              <a:rPr lang="en-US" smtClean="0"/>
              <a:pPr/>
              <a:t>22</a:t>
            </a:fld>
            <a:endParaRPr lang="en-US"/>
          </a:p>
        </p:txBody>
      </p:sp>
      <p:grpSp>
        <p:nvGrpSpPr>
          <p:cNvPr id="7" name="Group 6">
            <a:extLst>
              <a:ext uri="{FF2B5EF4-FFF2-40B4-BE49-F238E27FC236}">
                <a16:creationId xmlns:a16="http://schemas.microsoft.com/office/drawing/2014/main" id="{599B9D0B-5F8A-93D9-248E-15CF0CE516F2}"/>
              </a:ext>
            </a:extLst>
          </p:cNvPr>
          <p:cNvGrpSpPr/>
          <p:nvPr/>
        </p:nvGrpSpPr>
        <p:grpSpPr>
          <a:xfrm>
            <a:off x="350925" y="252554"/>
            <a:ext cx="4315087" cy="2888395"/>
            <a:chOff x="295824" y="1362974"/>
            <a:chExt cx="4315087" cy="2888395"/>
          </a:xfrm>
        </p:grpSpPr>
        <p:sp>
          <p:nvSpPr>
            <p:cNvPr id="4" name="Rounded Rectangle 3">
              <a:extLst>
                <a:ext uri="{FF2B5EF4-FFF2-40B4-BE49-F238E27FC236}">
                  <a16:creationId xmlns:a16="http://schemas.microsoft.com/office/drawing/2014/main" id="{705DC5F8-82AA-0112-6B4F-CACBF5F45C10}"/>
                </a:ext>
              </a:extLst>
            </p:cNvPr>
            <p:cNvSpPr/>
            <p:nvPr/>
          </p:nvSpPr>
          <p:spPr>
            <a:xfrm>
              <a:off x="295824" y="1362974"/>
              <a:ext cx="4315087" cy="2656935"/>
            </a:xfrm>
            <a:prstGeom prst="roundRect">
              <a:avLst>
                <a:gd name="adj" fmla="val 4073"/>
              </a:avLst>
            </a:prstGeom>
            <a:solidFill>
              <a:srgbClr val="EF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4A9DF0-5141-F08A-2D62-892E898EF971}"/>
                </a:ext>
              </a:extLst>
            </p:cNvPr>
            <p:cNvSpPr txBox="1"/>
            <p:nvPr/>
          </p:nvSpPr>
          <p:spPr>
            <a:xfrm>
              <a:off x="375261" y="1666046"/>
              <a:ext cx="4025860" cy="2585323"/>
            </a:xfrm>
            <a:prstGeom prst="rect">
              <a:avLst/>
            </a:prstGeom>
            <a:noFill/>
          </p:spPr>
          <p:txBody>
            <a:bodyPr wrap="square">
              <a:spAutoFit/>
            </a:bodyPr>
            <a:lstStyle/>
            <a:p>
              <a:r>
                <a:rPr lang="en-US" sz="1800" b="0" i="0" u="none" strike="noStrike">
                  <a:effectLst/>
                  <a:latin typeface="Poppins" pitchFamily="2" charset="77"/>
                </a:rPr>
                <a:t>“Noticeable change in his </a:t>
              </a:r>
              <a:r>
                <a:rPr lang="en-US" sz="1800" b="1" i="0" u="none" strike="noStrike">
                  <a:effectLst/>
                  <a:latin typeface="Poppins" pitchFamily="2" charset="77"/>
                </a:rPr>
                <a:t>mood / excitement</a:t>
              </a:r>
              <a:r>
                <a:rPr lang="en-US" sz="1800" b="0" i="0" u="none" strike="noStrike">
                  <a:effectLst/>
                  <a:latin typeface="Poppins" pitchFamily="2" charset="77"/>
                </a:rPr>
                <a:t> at night, feels more playful and </a:t>
              </a:r>
              <a:r>
                <a:rPr lang="en-US" sz="1800" b="1" i="0" u="none" strike="noStrike">
                  <a:effectLst/>
                  <a:latin typeface="Poppins" pitchFamily="2" charset="77"/>
                </a:rPr>
                <a:t>happy</a:t>
              </a:r>
              <a:r>
                <a:rPr lang="en-US" sz="1800" b="0" i="0" u="none" strike="noStrike">
                  <a:effectLst/>
                  <a:latin typeface="Poppins" pitchFamily="2" charset="77"/>
                </a:rPr>
                <a:t>”</a:t>
              </a:r>
              <a:br>
                <a:rPr lang="en-US" sz="1800" b="0" i="0" u="none" strike="noStrike">
                  <a:effectLst/>
                  <a:latin typeface="Poppins" pitchFamily="2" charset="77"/>
                </a:rPr>
              </a:br>
              <a:br>
                <a:rPr lang="en-US" sz="1800" b="0" i="0" u="none" strike="noStrike">
                  <a:effectLst/>
                  <a:latin typeface="Poppins" pitchFamily="2" charset="77"/>
                </a:rPr>
              </a:br>
              <a:r>
                <a:rPr lang="en-US" sz="1800" b="0" i="0" u="none" strike="noStrike">
                  <a:effectLst/>
                  <a:latin typeface="Poppins" pitchFamily="2" charset="77"/>
                </a:rPr>
                <a:t>“Knox is </a:t>
              </a:r>
              <a:r>
                <a:rPr lang="en-US" sz="1800" b="1" i="0" u="none" strike="noStrike">
                  <a:effectLst/>
                  <a:latin typeface="Poppins" pitchFamily="2" charset="77"/>
                </a:rPr>
                <a:t>less nervous</a:t>
              </a:r>
              <a:r>
                <a:rPr lang="en-US" sz="1800" b="0" i="0" u="none" strike="noStrike">
                  <a:effectLst/>
                  <a:latin typeface="Poppins" pitchFamily="2" charset="77"/>
                </a:rPr>
                <a:t> and much </a:t>
              </a:r>
              <a:r>
                <a:rPr lang="en-US" sz="1800" b="1" i="0" u="none" strike="noStrike">
                  <a:effectLst/>
                  <a:latin typeface="Poppins" pitchFamily="2" charset="77"/>
                </a:rPr>
                <a:t>more playful</a:t>
              </a:r>
              <a:r>
                <a:rPr lang="en-US" sz="1800" b="0" i="0" u="none" strike="noStrike">
                  <a:effectLst/>
                  <a:latin typeface="Poppins" pitchFamily="2" charset="77"/>
                </a:rPr>
                <a:t>. He's acting like a puppy even in the evenings”</a:t>
              </a:r>
              <a:br>
                <a:rPr lang="en-US" sz="1800" b="0" i="0" u="none" strike="noStrike">
                  <a:solidFill>
                    <a:srgbClr val="595959"/>
                  </a:solidFill>
                  <a:effectLst/>
                  <a:latin typeface="Poppins" pitchFamily="2" charset="77"/>
                </a:rPr>
              </a:br>
              <a:br>
                <a:rPr lang="en-US" sz="1800" b="0" i="0" u="none" strike="noStrike">
                  <a:solidFill>
                    <a:srgbClr val="595959"/>
                  </a:solidFill>
                  <a:effectLst/>
                  <a:latin typeface="Poppins" pitchFamily="2" charset="77"/>
                </a:rPr>
              </a:br>
              <a:endParaRPr lang="en-US"/>
            </a:p>
          </p:txBody>
        </p:sp>
      </p:grpSp>
      <p:grpSp>
        <p:nvGrpSpPr>
          <p:cNvPr id="8" name="Group 7">
            <a:extLst>
              <a:ext uri="{FF2B5EF4-FFF2-40B4-BE49-F238E27FC236}">
                <a16:creationId xmlns:a16="http://schemas.microsoft.com/office/drawing/2014/main" id="{6294BC1A-D13D-603F-B9E0-8CF1765EF2A1}"/>
              </a:ext>
            </a:extLst>
          </p:cNvPr>
          <p:cNvGrpSpPr/>
          <p:nvPr/>
        </p:nvGrpSpPr>
        <p:grpSpPr>
          <a:xfrm>
            <a:off x="8746152" y="4413092"/>
            <a:ext cx="3202292" cy="2106213"/>
            <a:chOff x="295824" y="1362974"/>
            <a:chExt cx="4315087" cy="4076571"/>
          </a:xfrm>
        </p:grpSpPr>
        <p:sp>
          <p:nvSpPr>
            <p:cNvPr id="9" name="Rounded Rectangle 8">
              <a:extLst>
                <a:ext uri="{FF2B5EF4-FFF2-40B4-BE49-F238E27FC236}">
                  <a16:creationId xmlns:a16="http://schemas.microsoft.com/office/drawing/2014/main" id="{D73FD678-E8F4-4A40-32E9-8B07CCAAB019}"/>
                </a:ext>
              </a:extLst>
            </p:cNvPr>
            <p:cNvSpPr/>
            <p:nvPr/>
          </p:nvSpPr>
          <p:spPr>
            <a:xfrm>
              <a:off x="295824" y="1362974"/>
              <a:ext cx="4315087" cy="3004496"/>
            </a:xfrm>
            <a:prstGeom prst="roundRect">
              <a:avLst>
                <a:gd name="adj" fmla="val 4073"/>
              </a:avLst>
            </a:prstGeom>
            <a:solidFill>
              <a:srgbClr val="EF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6DC65FF-0C34-AF2F-CBFF-CB58B84F5D63}"/>
                </a:ext>
              </a:extLst>
            </p:cNvPr>
            <p:cNvSpPr txBox="1"/>
            <p:nvPr/>
          </p:nvSpPr>
          <p:spPr>
            <a:xfrm>
              <a:off x="414312" y="1507920"/>
              <a:ext cx="4052019" cy="3931625"/>
            </a:xfrm>
            <a:prstGeom prst="rect">
              <a:avLst/>
            </a:prstGeom>
            <a:noFill/>
          </p:spPr>
          <p:txBody>
            <a:bodyPr wrap="square">
              <a:spAutoFit/>
            </a:bodyPr>
            <a:lstStyle/>
            <a:p>
              <a:r>
                <a:rPr lang="en-US">
                  <a:latin typeface="Poppins" pitchFamily="2" charset="77"/>
                </a:rPr>
                <a:t>“He’s </a:t>
              </a:r>
              <a:r>
                <a:rPr lang="en-US" b="1">
                  <a:latin typeface="Poppins" pitchFamily="2" charset="77"/>
                </a:rPr>
                <a:t>better</a:t>
              </a:r>
              <a:r>
                <a:rPr lang="en-US">
                  <a:latin typeface="Poppins" pitchFamily="2" charset="77"/>
                </a:rPr>
                <a:t> with car reactivity, we’re able to walk past busy streets without him </a:t>
              </a:r>
              <a:r>
                <a:rPr lang="en-US" b="1">
                  <a:latin typeface="Poppins" pitchFamily="2" charset="77"/>
                </a:rPr>
                <a:t>reacting</a:t>
              </a:r>
              <a:r>
                <a:rPr lang="en-US">
                  <a:latin typeface="Poppins" pitchFamily="2" charset="77"/>
                </a:rPr>
                <a:t> as much!”</a:t>
              </a:r>
              <a:br>
                <a:rPr lang="en-US" sz="1800" b="0" i="0" u="none" strike="noStrike">
                  <a:solidFill>
                    <a:srgbClr val="595959"/>
                  </a:solidFill>
                  <a:effectLst/>
                  <a:latin typeface="Poppins" pitchFamily="2" charset="77"/>
                </a:rPr>
              </a:br>
              <a:br>
                <a:rPr lang="en-US" sz="1800" b="0" i="0" u="none" strike="noStrike">
                  <a:solidFill>
                    <a:srgbClr val="595959"/>
                  </a:solidFill>
                  <a:effectLst/>
                  <a:latin typeface="Poppins" pitchFamily="2" charset="77"/>
                </a:rPr>
              </a:br>
              <a:endParaRPr lang="en-US"/>
            </a:p>
          </p:txBody>
        </p:sp>
      </p:grpSp>
      <p:grpSp>
        <p:nvGrpSpPr>
          <p:cNvPr id="11" name="Group 10">
            <a:extLst>
              <a:ext uri="{FF2B5EF4-FFF2-40B4-BE49-F238E27FC236}">
                <a16:creationId xmlns:a16="http://schemas.microsoft.com/office/drawing/2014/main" id="{CF9F1B54-E29B-A60B-60DB-774B55A7BCCC}"/>
              </a:ext>
            </a:extLst>
          </p:cNvPr>
          <p:cNvGrpSpPr/>
          <p:nvPr/>
        </p:nvGrpSpPr>
        <p:grpSpPr>
          <a:xfrm>
            <a:off x="4831865" y="380513"/>
            <a:ext cx="3759325" cy="2528976"/>
            <a:chOff x="295824" y="-734623"/>
            <a:chExt cx="4315087" cy="4754532"/>
          </a:xfrm>
        </p:grpSpPr>
        <p:sp>
          <p:nvSpPr>
            <p:cNvPr id="12" name="Rounded Rectangle 11">
              <a:extLst>
                <a:ext uri="{FF2B5EF4-FFF2-40B4-BE49-F238E27FC236}">
                  <a16:creationId xmlns:a16="http://schemas.microsoft.com/office/drawing/2014/main" id="{38005B42-66B9-533F-ABCD-0F6E78D55A8F}"/>
                </a:ext>
              </a:extLst>
            </p:cNvPr>
            <p:cNvSpPr/>
            <p:nvPr/>
          </p:nvSpPr>
          <p:spPr>
            <a:xfrm>
              <a:off x="295824" y="1362974"/>
              <a:ext cx="4315087" cy="2656935"/>
            </a:xfrm>
            <a:prstGeom prst="roundRect">
              <a:avLst>
                <a:gd name="adj" fmla="val 4073"/>
              </a:avLst>
            </a:prstGeom>
            <a:solidFill>
              <a:srgbClr val="EF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6999413-9D56-5E74-68A0-0A5B57547515}"/>
                </a:ext>
              </a:extLst>
            </p:cNvPr>
            <p:cNvSpPr txBox="1"/>
            <p:nvPr/>
          </p:nvSpPr>
          <p:spPr>
            <a:xfrm>
              <a:off x="372272" y="-734623"/>
              <a:ext cx="4005445" cy="1787103"/>
            </a:xfrm>
            <a:prstGeom prst="rect">
              <a:avLst/>
            </a:prstGeom>
            <a:noFill/>
          </p:spPr>
          <p:txBody>
            <a:bodyPr wrap="square">
              <a:spAutoFit/>
            </a:bodyPr>
            <a:lstStyle/>
            <a:p>
              <a:r>
                <a:rPr lang="en-US" sz="1800" b="0" i="0" u="none" strike="noStrike">
                  <a:effectLst/>
                  <a:latin typeface="Poppins" pitchFamily="2" charset="77"/>
                </a:rPr>
                <a:t>“Bear is </a:t>
              </a:r>
              <a:r>
                <a:rPr lang="en-US" sz="1800" b="1" i="0" u="none" strike="noStrike">
                  <a:effectLst/>
                  <a:latin typeface="Poppins" pitchFamily="2" charset="77"/>
                </a:rPr>
                <a:t>much less anxious</a:t>
              </a:r>
              <a:r>
                <a:rPr lang="en-US" sz="1800" b="0" i="0" u="none" strike="noStrike">
                  <a:effectLst/>
                  <a:latin typeface="Poppins" pitchFamily="2" charset="77"/>
                </a:rPr>
                <a:t>, particularly around new guests &amp; other dogs”</a:t>
              </a:r>
              <a:endParaRPr lang="en-US"/>
            </a:p>
          </p:txBody>
        </p:sp>
      </p:grpSp>
      <p:grpSp>
        <p:nvGrpSpPr>
          <p:cNvPr id="17" name="Group 16">
            <a:extLst>
              <a:ext uri="{FF2B5EF4-FFF2-40B4-BE49-F238E27FC236}">
                <a16:creationId xmlns:a16="http://schemas.microsoft.com/office/drawing/2014/main" id="{478FAC4F-54A6-A634-4AAF-DCFCAF4F09C3}"/>
              </a:ext>
            </a:extLst>
          </p:cNvPr>
          <p:cNvGrpSpPr/>
          <p:nvPr/>
        </p:nvGrpSpPr>
        <p:grpSpPr>
          <a:xfrm>
            <a:off x="3291628" y="3081435"/>
            <a:ext cx="5346218" cy="4511725"/>
            <a:chOff x="259192" y="1177276"/>
            <a:chExt cx="3835283" cy="6399146"/>
          </a:xfrm>
        </p:grpSpPr>
        <p:sp>
          <p:nvSpPr>
            <p:cNvPr id="18" name="Rounded Rectangle 17">
              <a:extLst>
                <a:ext uri="{FF2B5EF4-FFF2-40B4-BE49-F238E27FC236}">
                  <a16:creationId xmlns:a16="http://schemas.microsoft.com/office/drawing/2014/main" id="{D7A00114-41D9-7533-53A4-CB7106B33A61}"/>
                </a:ext>
              </a:extLst>
            </p:cNvPr>
            <p:cNvSpPr/>
            <p:nvPr/>
          </p:nvSpPr>
          <p:spPr>
            <a:xfrm>
              <a:off x="259192" y="1177276"/>
              <a:ext cx="3835283" cy="4124217"/>
            </a:xfrm>
            <a:prstGeom prst="roundRect">
              <a:avLst>
                <a:gd name="adj" fmla="val 4073"/>
              </a:avLst>
            </a:prstGeom>
            <a:solidFill>
              <a:srgbClr val="EF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9" name="TextBox 18">
              <a:extLst>
                <a:ext uri="{FF2B5EF4-FFF2-40B4-BE49-F238E27FC236}">
                  <a16:creationId xmlns:a16="http://schemas.microsoft.com/office/drawing/2014/main" id="{5750E451-6960-0CA9-B2E4-884D0FCA94DC}"/>
                </a:ext>
              </a:extLst>
            </p:cNvPr>
            <p:cNvSpPr txBox="1"/>
            <p:nvPr/>
          </p:nvSpPr>
          <p:spPr>
            <a:xfrm>
              <a:off x="295824" y="1552296"/>
              <a:ext cx="3798651" cy="6024126"/>
            </a:xfrm>
            <a:prstGeom prst="rect">
              <a:avLst/>
            </a:prstGeom>
            <a:noFill/>
          </p:spPr>
          <p:txBody>
            <a:bodyPr wrap="square">
              <a:spAutoFit/>
            </a:bodyPr>
            <a:lstStyle/>
            <a:p>
              <a:pPr rtl="0"/>
              <a:r>
                <a:rPr lang="en-US" sz="1800" b="0" i="0" u="none" strike="noStrike">
                  <a:effectLst/>
                  <a:latin typeface="Poppins" pitchFamily="2" charset="77"/>
                </a:rPr>
                <a:t>“Rue was</a:t>
              </a:r>
              <a:r>
                <a:rPr lang="en-US" sz="1800" b="1" i="0" u="none" strike="noStrike">
                  <a:effectLst/>
                  <a:latin typeface="Poppins" pitchFamily="2" charset="77"/>
                </a:rPr>
                <a:t> the most confident</a:t>
              </a:r>
              <a:r>
                <a:rPr lang="en-US" sz="1800" b="0" i="0" u="none" strike="noStrike">
                  <a:effectLst/>
                  <a:latin typeface="Poppins" pitchFamily="2" charset="77"/>
                </a:rPr>
                <a:t> I've ever seen her this week! She let a new visitor to our home pet her. That never happens!”</a:t>
              </a:r>
              <a:br>
                <a:rPr lang="en-US" sz="1800" b="0" i="0" u="none" strike="noStrike">
                  <a:effectLst/>
                  <a:latin typeface="Poppins" pitchFamily="2" charset="77"/>
                </a:rPr>
              </a:br>
              <a:br>
                <a:rPr lang="en-US" sz="1800" b="0" i="0" u="none" strike="noStrike">
                  <a:effectLst/>
                  <a:latin typeface="Poppins" pitchFamily="2" charset="77"/>
                </a:rPr>
              </a:br>
              <a:r>
                <a:rPr lang="en-US" sz="1800" b="0" i="0" u="none" strike="noStrike">
                  <a:effectLst/>
                  <a:latin typeface="Poppins" pitchFamily="2" charset="77"/>
                </a:rPr>
                <a:t>“Thank you so much for allowing us to join this study. Rue has been </a:t>
              </a:r>
              <a:r>
                <a:rPr lang="en-US" sz="1800" b="1" i="0" u="none" strike="noStrike">
                  <a:effectLst/>
                  <a:latin typeface="Poppins" pitchFamily="2" charset="77"/>
                </a:rPr>
                <a:t>so calm </a:t>
              </a:r>
              <a:r>
                <a:rPr lang="en-US" sz="1800" b="0" i="0" u="none" strike="noStrike">
                  <a:effectLst/>
                  <a:latin typeface="Poppins" pitchFamily="2" charset="77"/>
                </a:rPr>
                <a:t>throughout since giving her the supplement, and she is</a:t>
              </a:r>
              <a:r>
                <a:rPr lang="en-US" sz="1800" b="1" i="0" u="none" strike="noStrike">
                  <a:effectLst/>
                  <a:latin typeface="Poppins" pitchFamily="2" charset="77"/>
                </a:rPr>
                <a:t> much more social</a:t>
              </a:r>
              <a:r>
                <a:rPr lang="en-US" sz="1800" b="0" i="0" u="none" strike="noStrike">
                  <a:effectLst/>
                  <a:latin typeface="Poppins" pitchFamily="2" charset="77"/>
                </a:rPr>
                <a:t> than she's ever been.”</a:t>
              </a:r>
              <a:br>
                <a:rPr lang="en-US" sz="1800" b="0" i="0" u="none" strike="noStrike">
                  <a:solidFill>
                    <a:srgbClr val="595959"/>
                  </a:solidFill>
                  <a:effectLst/>
                  <a:latin typeface="Poppins" pitchFamily="2" charset="77"/>
                </a:rPr>
              </a:br>
              <a:br>
                <a:rPr lang="en-US" sz="1800" b="0" i="0" u="none" strike="noStrike">
                  <a:solidFill>
                    <a:srgbClr val="595959"/>
                  </a:solidFill>
                  <a:effectLst/>
                  <a:latin typeface="Poppins" pitchFamily="2" charset="77"/>
                </a:rPr>
              </a:br>
              <a:endParaRPr lang="en-US" b="0">
                <a:effectLst/>
              </a:endParaRPr>
            </a:p>
            <a:p>
              <a:br>
                <a:rPr lang="en-US"/>
              </a:br>
              <a:br>
                <a:rPr lang="en-US" sz="1800" b="0" i="0" u="none" strike="noStrike">
                  <a:solidFill>
                    <a:srgbClr val="595959"/>
                  </a:solidFill>
                  <a:effectLst/>
                  <a:latin typeface="Poppins" pitchFamily="2" charset="77"/>
                </a:rPr>
              </a:br>
              <a:br>
                <a:rPr lang="en-US" sz="1800" b="0" i="0" u="none" strike="noStrike">
                  <a:solidFill>
                    <a:srgbClr val="595959"/>
                  </a:solidFill>
                  <a:effectLst/>
                  <a:latin typeface="Poppins" pitchFamily="2" charset="77"/>
                </a:rPr>
              </a:br>
              <a:endParaRPr lang="en-US"/>
            </a:p>
          </p:txBody>
        </p:sp>
      </p:grpSp>
      <p:sp>
        <p:nvSpPr>
          <p:cNvPr id="29" name="Rounded Rectangle 28">
            <a:extLst>
              <a:ext uri="{FF2B5EF4-FFF2-40B4-BE49-F238E27FC236}">
                <a16:creationId xmlns:a16="http://schemas.microsoft.com/office/drawing/2014/main" id="{7FED0633-8635-3ED7-1362-F065CB239D99}"/>
              </a:ext>
            </a:extLst>
          </p:cNvPr>
          <p:cNvSpPr/>
          <p:nvPr/>
        </p:nvSpPr>
        <p:spPr>
          <a:xfrm>
            <a:off x="372385" y="3027949"/>
            <a:ext cx="2783537" cy="2967692"/>
          </a:xfrm>
          <a:prstGeom prst="roundRect">
            <a:avLst>
              <a:gd name="adj" fmla="val 4073"/>
            </a:avLst>
          </a:prstGeom>
          <a:solidFill>
            <a:srgbClr val="EF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dog wearing a scarf&#10;&#10;AI-generated content may be incorrect.">
            <a:extLst>
              <a:ext uri="{FF2B5EF4-FFF2-40B4-BE49-F238E27FC236}">
                <a16:creationId xmlns:a16="http://schemas.microsoft.com/office/drawing/2014/main" id="{13766850-8044-3BD3-2908-B7291C6E7A6C}"/>
              </a:ext>
            </a:extLst>
          </p:cNvPr>
          <p:cNvPicPr>
            <a:picLocks noChangeAspect="1"/>
          </p:cNvPicPr>
          <p:nvPr/>
        </p:nvPicPr>
        <p:blipFill>
          <a:blip r:embed="rId2"/>
          <a:stretch>
            <a:fillRect/>
          </a:stretch>
        </p:blipFill>
        <p:spPr>
          <a:xfrm>
            <a:off x="501847" y="3186787"/>
            <a:ext cx="2518376" cy="2651754"/>
          </a:xfrm>
          <a:prstGeom prst="rect">
            <a:avLst/>
          </a:prstGeom>
        </p:spPr>
      </p:pic>
      <p:sp>
        <p:nvSpPr>
          <p:cNvPr id="28" name="Rounded Rectangle 27">
            <a:extLst>
              <a:ext uri="{FF2B5EF4-FFF2-40B4-BE49-F238E27FC236}">
                <a16:creationId xmlns:a16="http://schemas.microsoft.com/office/drawing/2014/main" id="{EB66485E-8955-C5AE-6699-6FFCE377C82C}"/>
              </a:ext>
            </a:extLst>
          </p:cNvPr>
          <p:cNvSpPr/>
          <p:nvPr/>
        </p:nvSpPr>
        <p:spPr>
          <a:xfrm>
            <a:off x="8714830" y="815586"/>
            <a:ext cx="3202292" cy="3461751"/>
          </a:xfrm>
          <a:prstGeom prst="roundRect">
            <a:avLst>
              <a:gd name="adj" fmla="val 4073"/>
            </a:avLst>
          </a:prstGeom>
          <a:solidFill>
            <a:srgbClr val="EF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dog sitting on grass&#10;&#10;AI-generated content may be incorrect.">
            <a:extLst>
              <a:ext uri="{FF2B5EF4-FFF2-40B4-BE49-F238E27FC236}">
                <a16:creationId xmlns:a16="http://schemas.microsoft.com/office/drawing/2014/main" id="{F1357B3F-A963-986C-656B-54DE4FFBA08D}"/>
              </a:ext>
            </a:extLst>
          </p:cNvPr>
          <p:cNvPicPr>
            <a:picLocks noChangeAspect="1"/>
          </p:cNvPicPr>
          <p:nvPr/>
        </p:nvPicPr>
        <p:blipFill>
          <a:blip r:embed="rId3"/>
          <a:stretch>
            <a:fillRect/>
          </a:stretch>
        </p:blipFill>
        <p:spPr>
          <a:xfrm>
            <a:off x="8862806" y="951341"/>
            <a:ext cx="2898832" cy="3200400"/>
          </a:xfrm>
          <a:prstGeom prst="rect">
            <a:avLst/>
          </a:prstGeom>
        </p:spPr>
      </p:pic>
      <p:sp>
        <p:nvSpPr>
          <p:cNvPr id="16" name="TextBox 15">
            <a:extLst>
              <a:ext uri="{FF2B5EF4-FFF2-40B4-BE49-F238E27FC236}">
                <a16:creationId xmlns:a16="http://schemas.microsoft.com/office/drawing/2014/main" id="{8642513C-E817-8706-20AC-594191F0F52F}"/>
              </a:ext>
            </a:extLst>
          </p:cNvPr>
          <p:cNvSpPr txBox="1"/>
          <p:nvPr/>
        </p:nvSpPr>
        <p:spPr>
          <a:xfrm>
            <a:off x="4898467" y="1710383"/>
            <a:ext cx="3558144" cy="1033951"/>
          </a:xfrm>
          <a:prstGeom prst="rect">
            <a:avLst/>
          </a:prstGeom>
          <a:noFill/>
        </p:spPr>
        <p:txBody>
          <a:bodyPr wrap="square">
            <a:spAutoFit/>
          </a:bodyPr>
          <a:lstStyle/>
          <a:p>
            <a:r>
              <a:rPr lang="en-US" sz="1800" b="0" i="0" u="none" strike="noStrike">
                <a:effectLst/>
                <a:latin typeface="Poppins" pitchFamily="2" charset="77"/>
              </a:rPr>
              <a:t>“</a:t>
            </a:r>
            <a:r>
              <a:rPr lang="en-US" sz="1800" b="1" i="0" u="none" strike="noStrike">
                <a:effectLst/>
                <a:latin typeface="Poppins" pitchFamily="2" charset="77"/>
              </a:rPr>
              <a:t>Seems calmer</a:t>
            </a:r>
            <a:r>
              <a:rPr lang="en-US" sz="1800" b="0" i="0" u="none" strike="noStrike">
                <a:effectLst/>
                <a:latin typeface="Poppins" pitchFamily="2" charset="77"/>
              </a:rPr>
              <a:t>. still jumpy and excitable but </a:t>
            </a:r>
            <a:r>
              <a:rPr lang="en-US" sz="1800" b="1" i="0" u="none" strike="noStrike">
                <a:effectLst/>
                <a:latin typeface="Poppins" pitchFamily="2" charset="77"/>
              </a:rPr>
              <a:t>much less</a:t>
            </a:r>
            <a:r>
              <a:rPr lang="en-US" sz="1800" b="0" i="0" u="none" strike="noStrike">
                <a:effectLst/>
                <a:latin typeface="Poppins" pitchFamily="2" charset="77"/>
              </a:rPr>
              <a:t> than when we first started.”</a:t>
            </a:r>
            <a:endParaRPr lang="en-US"/>
          </a:p>
        </p:txBody>
      </p:sp>
    </p:spTree>
    <p:extLst>
      <p:ext uri="{BB962C8B-B14F-4D97-AF65-F5344CB8AC3E}">
        <p14:creationId xmlns:p14="http://schemas.microsoft.com/office/powerpoint/2010/main" val="2216828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837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B2314-80E2-8C39-7BDF-421DBED9BC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E4475-7E26-F546-5536-7F0EF9707FBE}"/>
              </a:ext>
            </a:extLst>
          </p:cNvPr>
          <p:cNvSpPr>
            <a:spLocks noGrp="1"/>
          </p:cNvSpPr>
          <p:nvPr>
            <p:ph type="title"/>
          </p:nvPr>
        </p:nvSpPr>
        <p:spPr>
          <a:xfrm>
            <a:off x="361682" y="3060633"/>
            <a:ext cx="10515600" cy="2852737"/>
          </a:xfrm>
        </p:spPr>
        <p:txBody>
          <a:bodyPr>
            <a:normAutofit/>
          </a:bodyPr>
          <a:lstStyle/>
          <a:p>
            <a:r>
              <a:rPr lang="en-US" sz="4800">
                <a:latin typeface="Arial"/>
                <a:cs typeface="Arial"/>
              </a:rPr>
              <a:t>Appendix</a:t>
            </a:r>
            <a:endParaRPr lang="en-US" sz="4800"/>
          </a:p>
        </p:txBody>
      </p:sp>
    </p:spTree>
    <p:extLst>
      <p:ext uri="{BB962C8B-B14F-4D97-AF65-F5344CB8AC3E}">
        <p14:creationId xmlns:p14="http://schemas.microsoft.com/office/powerpoint/2010/main" val="3662791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7E8D-DD5E-2B9B-698F-EE77570B860B}"/>
              </a:ext>
            </a:extLst>
          </p:cNvPr>
          <p:cNvSpPr>
            <a:spLocks noGrp="1"/>
          </p:cNvSpPr>
          <p:nvPr>
            <p:ph type="title"/>
          </p:nvPr>
        </p:nvSpPr>
        <p:spPr>
          <a:xfrm>
            <a:off x="637310" y="528147"/>
            <a:ext cx="5646716" cy="1543277"/>
          </a:xfrm>
        </p:spPr>
        <p:txBody>
          <a:bodyPr>
            <a:normAutofit/>
          </a:bodyPr>
          <a:lstStyle/>
          <a:p>
            <a:r>
              <a:rPr lang="en-US" sz="4000" err="1">
                <a:latin typeface="Arial"/>
                <a:cs typeface="Arial"/>
              </a:rPr>
              <a:t>FitBark</a:t>
            </a:r>
            <a:r>
              <a:rPr lang="en-US" sz="4000">
                <a:latin typeface="Arial"/>
                <a:cs typeface="Arial"/>
              </a:rPr>
              <a:t>:</a:t>
            </a:r>
            <a:br>
              <a:rPr lang="en-US" sz="4000">
                <a:latin typeface="Arial"/>
                <a:cs typeface="Arial"/>
              </a:rPr>
            </a:br>
            <a:endParaRPr lang="en-US" sz="4000"/>
          </a:p>
        </p:txBody>
      </p:sp>
      <p:sp>
        <p:nvSpPr>
          <p:cNvPr id="3" name="Slide Number Placeholder 2">
            <a:extLst>
              <a:ext uri="{FF2B5EF4-FFF2-40B4-BE49-F238E27FC236}">
                <a16:creationId xmlns:a16="http://schemas.microsoft.com/office/drawing/2014/main" id="{6A776F5C-5FFB-9044-89B3-C6E456E99566}"/>
              </a:ext>
            </a:extLst>
          </p:cNvPr>
          <p:cNvSpPr>
            <a:spLocks noGrp="1"/>
          </p:cNvSpPr>
          <p:nvPr>
            <p:ph type="sldNum" sz="quarter" idx="14"/>
          </p:nvPr>
        </p:nvSpPr>
        <p:spPr/>
        <p:txBody>
          <a:bodyPr/>
          <a:lstStyle/>
          <a:p>
            <a:r>
              <a:rPr lang="en-US"/>
              <a:t>PAGE </a:t>
            </a:r>
            <a:fld id="{BDBF9DCE-55C5-154E-AC34-7A0AB594817D}" type="slidenum">
              <a:rPr lang="en-US" smtClean="0"/>
              <a:pPr/>
              <a:t>25</a:t>
            </a:fld>
            <a:endParaRPr lang="en-US"/>
          </a:p>
        </p:txBody>
      </p:sp>
      <p:pic>
        <p:nvPicPr>
          <p:cNvPr id="4" name="Picture 3">
            <a:extLst>
              <a:ext uri="{FF2B5EF4-FFF2-40B4-BE49-F238E27FC236}">
                <a16:creationId xmlns:a16="http://schemas.microsoft.com/office/drawing/2014/main" id="{B45F990D-8F17-6EA2-44DD-965716187F5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27" b="93064" l="9967" r="95017">
                        <a14:foregroundMark x1="90864" y1="24855" x2="91528" y2="66185"/>
                        <a14:foregroundMark x1="57475" y1="69798" x2="82392" y2="69942"/>
                        <a14:foregroundMark x1="82392" y1="69942" x2="83223" y2="69653"/>
                        <a14:foregroundMark x1="86545" y1="80202" x2="59468" y2="80347"/>
                        <a14:foregroundMark x1="60797" y1="89740" x2="81229" y2="89884"/>
                        <a14:foregroundMark x1="82724" y1="92919" x2="65116" y2="93064"/>
                        <a14:foregroundMark x1="74585" y1="40607" x2="74585" y2="57514"/>
                        <a14:foregroundMark x1="69601" y1="21676" x2="78073" y2="21965"/>
                        <a14:foregroundMark x1="86379" y1="19075" x2="68106" y2="19220"/>
                        <a14:foregroundMark x1="65781" y1="19653" x2="59635" y2="19798"/>
                        <a14:foregroundMark x1="59635" y1="19798" x2="55150" y2="23266"/>
                        <a14:foregroundMark x1="55150" y1="23266" x2="55814" y2="40173"/>
                        <a14:foregroundMark x1="54485" y1="38295" x2="54817" y2="46532"/>
                        <a14:foregroundMark x1="54651" y1="49855" x2="54651" y2="54480"/>
                        <a14:foregroundMark x1="54651" y1="59249" x2="54651" y2="65029"/>
                        <a14:foregroundMark x1="79236" y1="37717" x2="79236" y2="46965"/>
                        <a14:foregroundMark x1="91362" y1="20520" x2="91362" y2="20520"/>
                        <a14:foregroundMark x1="94684" y1="24566" x2="94684" y2="24566"/>
                        <a14:foregroundMark x1="87874" y1="20376" x2="92027" y2="23844"/>
                        <a14:foregroundMark x1="92027" y1="23844" x2="94850" y2="43786"/>
                        <a14:foregroundMark x1="88538" y1="19942" x2="91030" y2="20231"/>
                        <a14:foregroundMark x1="94850" y1="25434" x2="92857" y2="21098"/>
                        <a14:foregroundMark x1="92857" y1="21098" x2="92193" y2="20520"/>
                        <a14:foregroundMark x1="94850" y1="25867" x2="95017" y2="32948"/>
                        <a14:foregroundMark x1="95017" y1="33382" x2="95017" y2="51301"/>
                        <a14:foregroundMark x1="94684" y1="53902" x2="94684" y2="62717"/>
                        <a14:foregroundMark x1="94684" y1="65751" x2="94684" y2="71821"/>
                        <a14:foregroundMark x1="94684" y1="72977" x2="94684" y2="80058"/>
                        <a14:foregroundMark x1="94684" y1="80780" x2="94684" y2="86850"/>
                        <a14:foregroundMark x1="54485" y1="69942" x2="54485" y2="69942"/>
                        <a14:foregroundMark x1="54651" y1="73699" x2="54651" y2="79913"/>
                      </a14:backgroundRemoval>
                    </a14:imgEffect>
                  </a14:imgLayer>
                </a14:imgProps>
              </a:ext>
            </a:extLst>
          </a:blip>
          <a:srcRect l="49475" t="16531" r="1277" b="1899"/>
          <a:stretch/>
        </p:blipFill>
        <p:spPr>
          <a:xfrm>
            <a:off x="8085199" y="183652"/>
            <a:ext cx="3123699" cy="5971966"/>
          </a:xfrm>
          <a:prstGeom prst="rect">
            <a:avLst/>
          </a:prstGeom>
        </p:spPr>
      </p:pic>
      <p:sp>
        <p:nvSpPr>
          <p:cNvPr id="10" name="Content Placeholder 2">
            <a:extLst>
              <a:ext uri="{FF2B5EF4-FFF2-40B4-BE49-F238E27FC236}">
                <a16:creationId xmlns:a16="http://schemas.microsoft.com/office/drawing/2014/main" id="{B9145341-D63B-7666-48EE-41D65C9D33E3}"/>
              </a:ext>
            </a:extLst>
          </p:cNvPr>
          <p:cNvSpPr txBox="1">
            <a:spLocks/>
          </p:cNvSpPr>
          <p:nvPr/>
        </p:nvSpPr>
        <p:spPr>
          <a:xfrm>
            <a:off x="541558" y="1784488"/>
            <a:ext cx="7543641" cy="43711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81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81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81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rgbClr val="13778D"/>
                </a:solidFill>
                <a:latin typeface="+mn-lt"/>
                <a:cs typeface="Arial"/>
              </a:rPr>
              <a:t>Activity levels:</a:t>
            </a:r>
            <a:r>
              <a:rPr lang="en-US" sz="2000">
                <a:solidFill>
                  <a:srgbClr val="13778D"/>
                </a:solidFill>
                <a:latin typeface="+mn-lt"/>
                <a:cs typeface="Arial"/>
              </a:rPr>
              <a:t> Categorized as "rest", "active", and "play" time</a:t>
            </a:r>
            <a:endParaRPr lang="en-US" sz="2000">
              <a:solidFill>
                <a:srgbClr val="13778D"/>
              </a:solidFill>
            </a:endParaRPr>
          </a:p>
          <a:p>
            <a:r>
              <a:rPr lang="en-US" sz="2000" b="1">
                <a:solidFill>
                  <a:srgbClr val="13778D"/>
                </a:solidFill>
                <a:latin typeface="Arial"/>
                <a:cs typeface="Arial"/>
              </a:rPr>
              <a:t>Sleep quality:</a:t>
            </a:r>
            <a:r>
              <a:rPr lang="en-US" sz="2000">
                <a:solidFill>
                  <a:srgbClr val="13778D"/>
                </a:solidFill>
                <a:latin typeface="Arial"/>
                <a:cs typeface="Arial"/>
              </a:rPr>
              <a:t> Measures the quality of a dog's sleep</a:t>
            </a:r>
          </a:p>
          <a:p>
            <a:r>
              <a:rPr lang="en-US" sz="2000" b="1">
                <a:solidFill>
                  <a:srgbClr val="13778D"/>
                </a:solidFill>
                <a:latin typeface="Arial"/>
                <a:cs typeface="Arial"/>
              </a:rPr>
              <a:t>Calorie burn:</a:t>
            </a:r>
            <a:r>
              <a:rPr lang="en-US" sz="2000">
                <a:solidFill>
                  <a:srgbClr val="13778D"/>
                </a:solidFill>
                <a:latin typeface="Arial"/>
                <a:cs typeface="Arial"/>
              </a:rPr>
              <a:t> Estimates the number of calories a dog burns based on its activity </a:t>
            </a:r>
          </a:p>
          <a:p>
            <a:endParaRPr lang="en-US" sz="2400">
              <a:solidFill>
                <a:srgbClr val="13778D"/>
              </a:solidFill>
            </a:endParaRPr>
          </a:p>
          <a:p>
            <a:endParaRPr lang="en-US" sz="2400">
              <a:solidFill>
                <a:srgbClr val="13778D"/>
              </a:solidFill>
            </a:endParaRPr>
          </a:p>
          <a:p>
            <a:endParaRPr lang="en-US"/>
          </a:p>
        </p:txBody>
      </p:sp>
      <p:sp>
        <p:nvSpPr>
          <p:cNvPr id="11" name="TextBox 10">
            <a:extLst>
              <a:ext uri="{FF2B5EF4-FFF2-40B4-BE49-F238E27FC236}">
                <a16:creationId xmlns:a16="http://schemas.microsoft.com/office/drawing/2014/main" id="{F3D09A3F-C35E-56C9-9C37-BFC2A75F9B13}"/>
              </a:ext>
            </a:extLst>
          </p:cNvPr>
          <p:cNvSpPr txBox="1"/>
          <p:nvPr/>
        </p:nvSpPr>
        <p:spPr>
          <a:xfrm>
            <a:off x="637310" y="1218367"/>
            <a:ext cx="453439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1E8197"/>
                </a:solidFill>
              </a:rPr>
              <a:t>Wearable activity tracker</a:t>
            </a:r>
            <a:endParaRPr lang="en-US" sz="2600">
              <a:cs typeface="Arial"/>
            </a:endParaRPr>
          </a:p>
        </p:txBody>
      </p:sp>
      <p:pic>
        <p:nvPicPr>
          <p:cNvPr id="1028" name="Picture 4" descr="Fitbark GPS Fastener Tracker (never Zip Tie Again!) - Etsy Australia">
            <a:extLst>
              <a:ext uri="{FF2B5EF4-FFF2-40B4-BE49-F238E27FC236}">
                <a16:creationId xmlns:a16="http://schemas.microsoft.com/office/drawing/2014/main" id="{BA1B139F-18F0-BF6E-6EDD-0CEF338E76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b="7822"/>
          <a:stretch/>
        </p:blipFill>
        <p:spPr bwMode="auto">
          <a:xfrm>
            <a:off x="0" y="3971847"/>
            <a:ext cx="3169013" cy="218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484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ABB670-260C-D2E2-913F-28F1F880AC3D}"/>
              </a:ext>
            </a:extLst>
          </p:cNvPr>
          <p:cNvSpPr>
            <a:spLocks noGrp="1"/>
          </p:cNvSpPr>
          <p:nvPr>
            <p:ph type="sldNum" sz="quarter" idx="14"/>
          </p:nvPr>
        </p:nvSpPr>
        <p:spPr/>
        <p:txBody>
          <a:bodyPr/>
          <a:lstStyle/>
          <a:p>
            <a:r>
              <a:rPr lang="en-US"/>
              <a:t>PAGE </a:t>
            </a:r>
            <a:fld id="{BDBF9DCE-55C5-154E-AC34-7A0AB594817D}" type="slidenum">
              <a:rPr lang="en-US" smtClean="0"/>
              <a:pPr/>
              <a:t>26</a:t>
            </a:fld>
            <a:endParaRPr lang="en-US"/>
          </a:p>
        </p:txBody>
      </p:sp>
      <p:sp>
        <p:nvSpPr>
          <p:cNvPr id="3" name="TextBox 2">
            <a:extLst>
              <a:ext uri="{FF2B5EF4-FFF2-40B4-BE49-F238E27FC236}">
                <a16:creationId xmlns:a16="http://schemas.microsoft.com/office/drawing/2014/main" id="{CE5E7337-2982-D34F-E337-534FC9782A36}"/>
              </a:ext>
            </a:extLst>
          </p:cNvPr>
          <p:cNvSpPr txBox="1"/>
          <p:nvPr/>
        </p:nvSpPr>
        <p:spPr>
          <a:xfrm>
            <a:off x="241465" y="1527959"/>
            <a:ext cx="1169917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AutoNum type="arabicPeriod"/>
            </a:pPr>
            <a:r>
              <a:rPr lang="en-US" sz="1450" b="1">
                <a:solidFill>
                  <a:srgbClr val="13778D"/>
                </a:solidFill>
                <a:latin typeface="Calibri"/>
                <a:ea typeface="Calibri"/>
                <a:cs typeface="Calibri"/>
              </a:rPr>
              <a:t> Stranger-directed aggression:</a:t>
            </a:r>
            <a:r>
              <a:rPr lang="en-US" sz="1450">
                <a:solidFill>
                  <a:srgbClr val="13778D"/>
                </a:solidFill>
                <a:latin typeface="Calibri"/>
                <a:ea typeface="Calibri"/>
                <a:cs typeface="Calibri"/>
              </a:rPr>
              <a:t> Threatening or hostile responses to strangers approaching or invading the dog's or owner's personal space, territory, or home range.</a:t>
            </a:r>
            <a:endParaRPr lang="en-US" sz="1450">
              <a:cs typeface="Arial" panose="020B0604020202020204"/>
            </a:endParaRPr>
          </a:p>
          <a:p>
            <a:pPr>
              <a:buFont typeface=""/>
              <a:buAutoNum type="arabicPeriod"/>
            </a:pPr>
            <a:r>
              <a:rPr lang="en-US" sz="1450" b="1">
                <a:solidFill>
                  <a:srgbClr val="13778D"/>
                </a:solidFill>
                <a:latin typeface="Calibri"/>
                <a:ea typeface="Calibri"/>
                <a:cs typeface="Calibri"/>
              </a:rPr>
              <a:t> Owner-directed aggression:</a:t>
            </a:r>
            <a:r>
              <a:rPr lang="en-US" sz="1450">
                <a:solidFill>
                  <a:srgbClr val="13778D"/>
                </a:solidFill>
                <a:latin typeface="Calibri"/>
                <a:ea typeface="Calibri"/>
                <a:cs typeface="Calibri"/>
              </a:rPr>
              <a:t> Threatening or hostile responses to the owner or other members of the household when challenged, manhandled, stared at, stepped over, or when approached while in possession of food or objects.</a:t>
            </a:r>
          </a:p>
          <a:p>
            <a:pPr>
              <a:buFont typeface=""/>
              <a:buAutoNum type="arabicPeriod"/>
            </a:pPr>
            <a:r>
              <a:rPr lang="en-US" sz="1450" b="1">
                <a:solidFill>
                  <a:srgbClr val="13778D"/>
                </a:solidFill>
                <a:latin typeface="Calibri"/>
                <a:ea typeface="Calibri"/>
                <a:cs typeface="Calibri"/>
              </a:rPr>
              <a:t> Dog-directed aggression:</a:t>
            </a:r>
            <a:r>
              <a:rPr lang="en-US" sz="1450">
                <a:solidFill>
                  <a:srgbClr val="13778D"/>
                </a:solidFill>
                <a:latin typeface="Calibri"/>
                <a:ea typeface="Calibri"/>
                <a:cs typeface="Calibri"/>
              </a:rPr>
              <a:t> Threatening or hostile responses when approached by unfamiliar dogs.</a:t>
            </a:r>
          </a:p>
          <a:p>
            <a:pPr>
              <a:buFont typeface=""/>
              <a:buAutoNum type="arabicPeriod"/>
            </a:pPr>
            <a:r>
              <a:rPr lang="en-US" sz="1450" b="1">
                <a:solidFill>
                  <a:srgbClr val="13778D"/>
                </a:solidFill>
                <a:latin typeface="Calibri"/>
                <a:ea typeface="Calibri"/>
                <a:cs typeface="Calibri"/>
              </a:rPr>
              <a:t> Dog rivalry:</a:t>
            </a:r>
            <a:r>
              <a:rPr lang="en-US" sz="1450">
                <a:solidFill>
                  <a:srgbClr val="13778D"/>
                </a:solidFill>
                <a:latin typeface="Calibri"/>
                <a:ea typeface="Calibri"/>
                <a:cs typeface="Calibri"/>
              </a:rPr>
              <a:t> Threatening or hostile responses to other familiar dogs in the same household.</a:t>
            </a:r>
          </a:p>
          <a:p>
            <a:pPr>
              <a:buFont typeface=""/>
              <a:buAutoNum type="arabicPeriod"/>
            </a:pPr>
            <a:r>
              <a:rPr lang="en-US" sz="1450" b="1">
                <a:solidFill>
                  <a:srgbClr val="13778D"/>
                </a:solidFill>
                <a:latin typeface="Calibri"/>
                <a:ea typeface="Calibri"/>
                <a:cs typeface="Calibri"/>
              </a:rPr>
              <a:t> Stranger-directed fear:</a:t>
            </a:r>
            <a:r>
              <a:rPr lang="en-US" sz="1450">
                <a:solidFill>
                  <a:srgbClr val="13778D"/>
                </a:solidFill>
                <a:latin typeface="Calibri"/>
                <a:ea typeface="Calibri"/>
                <a:cs typeface="Calibri"/>
              </a:rPr>
              <a:t> Fearful or wary responses when approached by strangers.</a:t>
            </a:r>
          </a:p>
          <a:p>
            <a:pPr>
              <a:buFont typeface=""/>
              <a:buAutoNum type="arabicPeriod"/>
            </a:pPr>
            <a:r>
              <a:rPr lang="en-US" sz="1450" b="1">
                <a:solidFill>
                  <a:srgbClr val="13778D"/>
                </a:solidFill>
                <a:latin typeface="Calibri"/>
                <a:ea typeface="Calibri"/>
                <a:cs typeface="Calibri"/>
              </a:rPr>
              <a:t> Nonsocial fear:</a:t>
            </a:r>
            <a:r>
              <a:rPr lang="en-US" sz="1450">
                <a:solidFill>
                  <a:srgbClr val="13778D"/>
                </a:solidFill>
                <a:latin typeface="Calibri"/>
                <a:ea typeface="Calibri"/>
                <a:cs typeface="Calibri"/>
              </a:rPr>
              <a:t> Fearful or wary responses to sudden or loud noises, traffic, and unfamiliar objects and situations.</a:t>
            </a:r>
          </a:p>
          <a:p>
            <a:pPr>
              <a:buFont typeface=""/>
              <a:buAutoNum type="arabicPeriod"/>
            </a:pPr>
            <a:r>
              <a:rPr lang="en-US" sz="1450" b="1">
                <a:solidFill>
                  <a:srgbClr val="13778D"/>
                </a:solidFill>
                <a:latin typeface="Calibri"/>
                <a:ea typeface="Calibri"/>
                <a:cs typeface="Calibri"/>
              </a:rPr>
              <a:t> Dog-directed fear:</a:t>
            </a:r>
            <a:r>
              <a:rPr lang="en-US" sz="1450">
                <a:solidFill>
                  <a:srgbClr val="13778D"/>
                </a:solidFill>
                <a:latin typeface="Calibri"/>
                <a:ea typeface="Calibri"/>
                <a:cs typeface="Calibri"/>
              </a:rPr>
              <a:t> Fearful or wary responses when approached by unfamiliar dogs.</a:t>
            </a:r>
          </a:p>
          <a:p>
            <a:pPr>
              <a:buFont typeface=""/>
              <a:buAutoNum type="arabicPeriod"/>
            </a:pPr>
            <a:r>
              <a:rPr lang="en-US" sz="1450" b="1">
                <a:solidFill>
                  <a:srgbClr val="13778D"/>
                </a:solidFill>
                <a:latin typeface="Calibri"/>
                <a:ea typeface="Calibri"/>
                <a:cs typeface="Calibri"/>
              </a:rPr>
              <a:t> Separation-related behavior:</a:t>
            </a:r>
            <a:r>
              <a:rPr lang="en-US" sz="1450">
                <a:solidFill>
                  <a:srgbClr val="13778D"/>
                </a:solidFill>
                <a:latin typeface="Calibri"/>
                <a:ea typeface="Calibri"/>
                <a:cs typeface="Calibri"/>
              </a:rPr>
              <a:t> Vocalizing and/or destructiveness when separated from the owner, often accompanied or preceded by behavioral and autonomic signs of anxiety including restlessness, loss of appetite, trembling, and excessive salivation.</a:t>
            </a:r>
          </a:p>
          <a:p>
            <a:pPr>
              <a:buFont typeface=""/>
              <a:buAutoNum type="arabicPeriod"/>
            </a:pPr>
            <a:r>
              <a:rPr lang="en-US" sz="1450" b="1">
                <a:solidFill>
                  <a:srgbClr val="13778D"/>
                </a:solidFill>
                <a:latin typeface="Calibri"/>
                <a:ea typeface="Calibri"/>
                <a:cs typeface="Calibri"/>
              </a:rPr>
              <a:t> Attachment and attention-seeking:</a:t>
            </a:r>
            <a:r>
              <a:rPr lang="en-US" sz="1450">
                <a:solidFill>
                  <a:srgbClr val="13778D"/>
                </a:solidFill>
                <a:latin typeface="Calibri"/>
                <a:ea typeface="Calibri"/>
                <a:cs typeface="Calibri"/>
              </a:rPr>
              <a:t> Maintaining close proximity to the owner or other members of the household, soliciting affection or attention, and displaying agitation when the owner gives attention to third parties.</a:t>
            </a:r>
          </a:p>
          <a:p>
            <a:pPr>
              <a:buFont typeface=""/>
              <a:buAutoNum type="arabicPeriod"/>
            </a:pPr>
            <a:r>
              <a:rPr lang="en-US" sz="1450" b="1">
                <a:solidFill>
                  <a:srgbClr val="13778D"/>
                </a:solidFill>
                <a:latin typeface="Calibri"/>
                <a:ea typeface="Calibri"/>
                <a:cs typeface="Calibri"/>
              </a:rPr>
              <a:t> Trainability:</a:t>
            </a:r>
            <a:r>
              <a:rPr lang="en-US" sz="1450">
                <a:solidFill>
                  <a:srgbClr val="13778D"/>
                </a:solidFill>
                <a:latin typeface="Calibri"/>
                <a:ea typeface="Calibri"/>
                <a:cs typeface="Calibri"/>
              </a:rPr>
              <a:t> Willingness to attend to the owner, obey simple commands, learn quickly, fetch objects, respond positively to correction, and ignore distracting stimuli.</a:t>
            </a:r>
          </a:p>
          <a:p>
            <a:pPr>
              <a:buFont typeface=""/>
              <a:buAutoNum type="arabicPeriod"/>
            </a:pPr>
            <a:r>
              <a:rPr lang="en-US" sz="1450" b="1">
                <a:solidFill>
                  <a:srgbClr val="13778D"/>
                </a:solidFill>
                <a:latin typeface="Calibri"/>
                <a:ea typeface="Calibri"/>
                <a:cs typeface="Calibri"/>
              </a:rPr>
              <a:t> Chasing:</a:t>
            </a:r>
            <a:r>
              <a:rPr lang="en-US" sz="1450">
                <a:solidFill>
                  <a:srgbClr val="13778D"/>
                </a:solidFill>
                <a:latin typeface="Calibri"/>
                <a:ea typeface="Calibri"/>
                <a:cs typeface="Calibri"/>
              </a:rPr>
              <a:t> Chasing cats, birds, and/or other small animals, given the opportunity.</a:t>
            </a:r>
          </a:p>
          <a:p>
            <a:pPr>
              <a:buFont typeface=""/>
              <a:buAutoNum type="arabicPeriod"/>
            </a:pPr>
            <a:r>
              <a:rPr lang="en-US" sz="1450" b="1">
                <a:solidFill>
                  <a:srgbClr val="13778D"/>
                </a:solidFill>
                <a:latin typeface="Calibri"/>
                <a:ea typeface="Calibri"/>
                <a:cs typeface="Calibri"/>
              </a:rPr>
              <a:t> Excitability:</a:t>
            </a:r>
            <a:r>
              <a:rPr lang="en-US" sz="1450">
                <a:solidFill>
                  <a:srgbClr val="13778D"/>
                </a:solidFill>
                <a:latin typeface="Calibri"/>
                <a:ea typeface="Calibri"/>
                <a:cs typeface="Calibri"/>
              </a:rPr>
              <a:t> Displaying strong reactions to potentially exciting or arousing events, such as going for walks or car trips, doorbells, arrival of visitors, and the owner arriving home; has difficulty settling down after such events.</a:t>
            </a:r>
          </a:p>
          <a:p>
            <a:pPr>
              <a:buFont typeface=""/>
              <a:buAutoNum type="arabicPeriod"/>
            </a:pPr>
            <a:r>
              <a:rPr lang="en-US" sz="1450" b="1">
                <a:solidFill>
                  <a:srgbClr val="13778D"/>
                </a:solidFill>
                <a:latin typeface="Calibri"/>
                <a:ea typeface="Calibri"/>
                <a:cs typeface="Calibri"/>
              </a:rPr>
              <a:t> Touch sensitivity:</a:t>
            </a:r>
            <a:r>
              <a:rPr lang="en-US" sz="1450">
                <a:solidFill>
                  <a:srgbClr val="13778D"/>
                </a:solidFill>
                <a:latin typeface="Calibri"/>
                <a:ea typeface="Calibri"/>
                <a:cs typeface="Calibri"/>
              </a:rPr>
              <a:t> Fearful or wary responses to potentially painful procedures, including bathing, grooming, nail-clipping, and veterinary examinations.</a:t>
            </a:r>
          </a:p>
          <a:p>
            <a:pPr>
              <a:buFont typeface=""/>
              <a:buAutoNum type="arabicPeriod"/>
            </a:pPr>
            <a:r>
              <a:rPr lang="en-US" sz="1450" b="1">
                <a:solidFill>
                  <a:srgbClr val="13778D"/>
                </a:solidFill>
                <a:latin typeface="Calibri"/>
                <a:ea typeface="Calibri"/>
                <a:cs typeface="Calibri"/>
              </a:rPr>
              <a:t> Energy level:</a:t>
            </a:r>
            <a:r>
              <a:rPr lang="en-US" sz="1450">
                <a:solidFill>
                  <a:srgbClr val="13778D"/>
                </a:solidFill>
                <a:latin typeface="Calibri"/>
                <a:ea typeface="Calibri"/>
                <a:cs typeface="Calibri"/>
              </a:rPr>
              <a:t> Energetic, “always on the go”, and/or playful.</a:t>
            </a:r>
          </a:p>
        </p:txBody>
      </p:sp>
      <p:sp>
        <p:nvSpPr>
          <p:cNvPr id="4" name="TextBox 3">
            <a:extLst>
              <a:ext uri="{FF2B5EF4-FFF2-40B4-BE49-F238E27FC236}">
                <a16:creationId xmlns:a16="http://schemas.microsoft.com/office/drawing/2014/main" id="{CEC6B4DA-3140-F421-C9C5-DC47862919D6}"/>
              </a:ext>
            </a:extLst>
          </p:cNvPr>
          <p:cNvSpPr txBox="1"/>
          <p:nvPr/>
        </p:nvSpPr>
        <p:spPr>
          <a:xfrm>
            <a:off x="241466" y="795647"/>
            <a:ext cx="111123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3778D"/>
                </a:solidFill>
                <a:latin typeface="Calibri"/>
                <a:ea typeface="Calibri"/>
                <a:cs typeface="Calibri"/>
              </a:rPr>
              <a:t>The C-BARQ is a survey aimed at dog owners/guardians and handlers that provides a set of numerical scores for the following fourteen different categories of dog behavior:</a:t>
            </a:r>
            <a:endParaRPr lang="en-US">
              <a:solidFill>
                <a:srgbClr val="13778D"/>
              </a:solidFill>
              <a:latin typeface="Calibri"/>
              <a:ea typeface="Calibri"/>
              <a:cs typeface="Arial"/>
            </a:endParaRPr>
          </a:p>
        </p:txBody>
      </p:sp>
      <p:sp>
        <p:nvSpPr>
          <p:cNvPr id="6" name="Title 1">
            <a:extLst>
              <a:ext uri="{FF2B5EF4-FFF2-40B4-BE49-F238E27FC236}">
                <a16:creationId xmlns:a16="http://schemas.microsoft.com/office/drawing/2014/main" id="{C69F747B-4074-29B2-6D1E-D50A371DBFC8}"/>
              </a:ext>
            </a:extLst>
          </p:cNvPr>
          <p:cNvSpPr txBox="1">
            <a:spLocks/>
          </p:cNvSpPr>
          <p:nvPr/>
        </p:nvSpPr>
        <p:spPr>
          <a:xfrm>
            <a:off x="241465" y="235963"/>
            <a:ext cx="5646716" cy="154327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600">
                <a:latin typeface="Arial"/>
                <a:cs typeface="Arial"/>
              </a:rPr>
              <a:t>What is the C-BARQ?</a:t>
            </a:r>
            <a:endParaRPr lang="en-US"/>
          </a:p>
        </p:txBody>
      </p:sp>
    </p:spTree>
    <p:extLst>
      <p:ext uri="{BB962C8B-B14F-4D97-AF65-F5344CB8AC3E}">
        <p14:creationId xmlns:p14="http://schemas.microsoft.com/office/powerpoint/2010/main" val="2975161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E9BA-9955-0072-DE1E-3B79E6B0EF0C}"/>
              </a:ext>
            </a:extLst>
          </p:cNvPr>
          <p:cNvSpPr>
            <a:spLocks noGrp="1"/>
          </p:cNvSpPr>
          <p:nvPr>
            <p:ph type="title"/>
          </p:nvPr>
        </p:nvSpPr>
        <p:spPr>
          <a:xfrm>
            <a:off x="742203" y="429260"/>
            <a:ext cx="10515600" cy="981761"/>
          </a:xfrm>
        </p:spPr>
        <p:txBody>
          <a:bodyPr/>
          <a:lstStyle/>
          <a:p>
            <a:r>
              <a:rPr lang="en-US"/>
              <a:t>What is GABA? </a:t>
            </a:r>
          </a:p>
        </p:txBody>
      </p:sp>
      <p:sp>
        <p:nvSpPr>
          <p:cNvPr id="3" name="Content Placeholder 2">
            <a:extLst>
              <a:ext uri="{FF2B5EF4-FFF2-40B4-BE49-F238E27FC236}">
                <a16:creationId xmlns:a16="http://schemas.microsoft.com/office/drawing/2014/main" id="{B173A3A7-C0AE-AD38-E7CF-F6D40CB6974A}"/>
              </a:ext>
            </a:extLst>
          </p:cNvPr>
          <p:cNvSpPr>
            <a:spLocks noGrp="1"/>
          </p:cNvSpPr>
          <p:nvPr>
            <p:ph idx="1"/>
          </p:nvPr>
        </p:nvSpPr>
        <p:spPr>
          <a:xfrm>
            <a:off x="838200" y="1761229"/>
            <a:ext cx="6526427" cy="4351338"/>
          </a:xfrm>
        </p:spPr>
        <p:txBody>
          <a:bodyPr vert="horz" lIns="91440" tIns="45720" rIns="91440" bIns="45720" rtlCol="0" anchor="t">
            <a:normAutofit/>
          </a:bodyPr>
          <a:lstStyle/>
          <a:p>
            <a:r>
              <a:rPr lang="en-US" sz="2600" b="1">
                <a:solidFill>
                  <a:srgbClr val="138895"/>
                </a:solidFill>
                <a:latin typeface="+mn-lt"/>
                <a:cs typeface="Arial"/>
              </a:rPr>
              <a:t>A major inhibitory neurotransmitter:</a:t>
            </a:r>
            <a:r>
              <a:rPr lang="en-US" sz="2400" b="1">
                <a:solidFill>
                  <a:srgbClr val="138895"/>
                </a:solidFill>
                <a:latin typeface="+mn-lt"/>
                <a:cs typeface="Arial"/>
              </a:rPr>
              <a:t> </a:t>
            </a:r>
            <a:r>
              <a:rPr lang="en-US" sz="2400">
                <a:solidFill>
                  <a:srgbClr val="138895"/>
                </a:solidFill>
                <a:latin typeface="+mn-lt"/>
                <a:cs typeface="Arial"/>
              </a:rPr>
              <a:t>Gamma-Aminobutyric</a:t>
            </a:r>
            <a:r>
              <a:rPr lang="en-US" sz="2400">
                <a:solidFill>
                  <a:srgbClr val="138895"/>
                </a:solidFill>
                <a:effectLst/>
                <a:latin typeface="+mn-lt"/>
                <a:cs typeface="Arial"/>
              </a:rPr>
              <a:t> Acid (GABA)</a:t>
            </a:r>
            <a:r>
              <a:rPr lang="en-US" sz="2400">
                <a:solidFill>
                  <a:srgbClr val="138895"/>
                </a:solidFill>
                <a:latin typeface="+mn-lt"/>
                <a:cs typeface="Arial"/>
              </a:rPr>
              <a:t> </a:t>
            </a:r>
            <a:r>
              <a:rPr lang="en-US" sz="2400">
                <a:solidFill>
                  <a:srgbClr val="138895"/>
                </a:solidFill>
                <a:effectLst/>
                <a:latin typeface="+mn-lt"/>
                <a:cs typeface="Arial"/>
              </a:rPr>
              <a:t>is</a:t>
            </a:r>
            <a:r>
              <a:rPr lang="en-US" sz="2400">
                <a:solidFill>
                  <a:srgbClr val="138895"/>
                </a:solidFill>
                <a:latin typeface="+mn-lt"/>
                <a:cs typeface="Arial"/>
              </a:rPr>
              <a:t> a</a:t>
            </a:r>
            <a:r>
              <a:rPr lang="en-US" sz="2400">
                <a:solidFill>
                  <a:srgbClr val="138895"/>
                </a:solidFill>
                <a:effectLst/>
                <a:latin typeface="+mn-lt"/>
                <a:cs typeface="Arial"/>
              </a:rPr>
              <a:t> metabolite with a fundamental role in</a:t>
            </a:r>
            <a:r>
              <a:rPr lang="en-US" sz="2400">
                <a:solidFill>
                  <a:srgbClr val="138895"/>
                </a:solidFill>
                <a:latin typeface="+mn-lt"/>
                <a:cs typeface="Arial"/>
              </a:rPr>
              <a:t> </a:t>
            </a:r>
            <a:r>
              <a:rPr lang="en-US" sz="2400">
                <a:solidFill>
                  <a:srgbClr val="138895"/>
                </a:solidFill>
                <a:effectLst/>
                <a:latin typeface="+mn-lt"/>
                <a:cs typeface="Arial"/>
              </a:rPr>
              <a:t>signaling the nervous system</a:t>
            </a:r>
            <a:r>
              <a:rPr lang="en-US" sz="2400">
                <a:solidFill>
                  <a:srgbClr val="138895"/>
                </a:solidFill>
                <a:latin typeface="+mn-lt"/>
                <a:cs typeface="Arial"/>
              </a:rPr>
              <a:t>.</a:t>
            </a:r>
            <a:endParaRPr lang="en-US" sz="2400">
              <a:solidFill>
                <a:srgbClr val="138895"/>
              </a:solidFill>
              <a:effectLst/>
              <a:latin typeface="+mn-lt"/>
              <a:cs typeface="Arial"/>
            </a:endParaRPr>
          </a:p>
          <a:p>
            <a:r>
              <a:rPr lang="en-US" sz="2600" b="1">
                <a:solidFill>
                  <a:srgbClr val="138895"/>
                </a:solidFill>
                <a:latin typeface="+mn-lt"/>
                <a:cs typeface="Arial"/>
              </a:rPr>
              <a:t>Ma</a:t>
            </a:r>
            <a:r>
              <a:rPr lang="en-US" sz="2600" b="1">
                <a:solidFill>
                  <a:srgbClr val="138895"/>
                </a:solidFill>
                <a:effectLst/>
                <a:latin typeface="+mn-lt"/>
                <a:cs typeface="Arial"/>
              </a:rPr>
              <a:t>in mechanism = slow the stimulation</a:t>
            </a:r>
            <a:r>
              <a:rPr lang="en-US" sz="2400" b="1">
                <a:solidFill>
                  <a:srgbClr val="138895"/>
                </a:solidFill>
                <a:effectLst/>
                <a:latin typeface="+mn-lt"/>
                <a:cs typeface="Arial"/>
              </a:rPr>
              <a:t> </a:t>
            </a:r>
            <a:r>
              <a:rPr lang="en-US" sz="2400">
                <a:solidFill>
                  <a:srgbClr val="138895"/>
                </a:solidFill>
                <a:effectLst/>
                <a:latin typeface="+mn-lt"/>
                <a:cs typeface="Arial"/>
              </a:rPr>
              <a:t>of</a:t>
            </a:r>
            <a:r>
              <a:rPr lang="en-US" sz="2400">
                <a:solidFill>
                  <a:srgbClr val="138895"/>
                </a:solidFill>
                <a:latin typeface="+mn-lt"/>
                <a:cs typeface="Arial"/>
              </a:rPr>
              <a:t> </a:t>
            </a:r>
            <a:r>
              <a:rPr lang="en-US" sz="2400">
                <a:solidFill>
                  <a:srgbClr val="138895"/>
                </a:solidFill>
                <a:effectLst/>
                <a:latin typeface="+mn-lt"/>
                <a:cs typeface="Arial"/>
              </a:rPr>
              <a:t>certain nerve signals in the brain</a:t>
            </a:r>
            <a:r>
              <a:rPr lang="en-US" sz="2400">
                <a:solidFill>
                  <a:srgbClr val="138895"/>
                </a:solidFill>
                <a:latin typeface="+mn-lt"/>
                <a:cs typeface="Arial"/>
              </a:rPr>
              <a:t>.</a:t>
            </a:r>
            <a:endParaRPr lang="en-US" sz="2400">
              <a:solidFill>
                <a:srgbClr val="138895"/>
              </a:solidFill>
              <a:effectLst/>
              <a:latin typeface="+mn-lt"/>
              <a:cs typeface="Arial"/>
            </a:endParaRPr>
          </a:p>
          <a:p>
            <a:r>
              <a:rPr lang="en-US" sz="2600" b="1">
                <a:solidFill>
                  <a:srgbClr val="138895"/>
                </a:solidFill>
                <a:latin typeface="+mn-lt"/>
                <a:cs typeface="Arial"/>
              </a:rPr>
              <a:t>Provides a calming effect</a:t>
            </a:r>
            <a:r>
              <a:rPr lang="en-US" sz="2400">
                <a:solidFill>
                  <a:srgbClr val="138895"/>
                </a:solidFill>
                <a:latin typeface="+mn-lt"/>
                <a:cs typeface="Arial"/>
              </a:rPr>
              <a:t> by</a:t>
            </a:r>
            <a:r>
              <a:rPr lang="en-US" sz="2400">
                <a:solidFill>
                  <a:srgbClr val="138895"/>
                </a:solidFill>
                <a:effectLst/>
                <a:latin typeface="+mn-lt"/>
                <a:cs typeface="Arial"/>
              </a:rPr>
              <a:t> </a:t>
            </a:r>
            <a:r>
              <a:rPr lang="en-US" sz="2400">
                <a:solidFill>
                  <a:srgbClr val="138895"/>
                </a:solidFill>
                <a:latin typeface="+mn-lt"/>
                <a:cs typeface="Arial"/>
              </a:rPr>
              <a:t>preventing</a:t>
            </a:r>
            <a:r>
              <a:rPr lang="en-US" sz="2400">
                <a:solidFill>
                  <a:srgbClr val="138895"/>
                </a:solidFill>
                <a:effectLst/>
                <a:latin typeface="+mn-lt"/>
                <a:cs typeface="Arial"/>
              </a:rPr>
              <a:t> neurons from firing and </a:t>
            </a:r>
            <a:r>
              <a:rPr lang="en-US" sz="2400">
                <a:solidFill>
                  <a:srgbClr val="138895"/>
                </a:solidFill>
                <a:latin typeface="+mn-lt"/>
                <a:cs typeface="Arial"/>
              </a:rPr>
              <a:t>regulating</a:t>
            </a:r>
            <a:r>
              <a:rPr lang="en-US" sz="2400">
                <a:solidFill>
                  <a:srgbClr val="138895"/>
                </a:solidFill>
                <a:effectLst/>
                <a:latin typeface="+mn-lt"/>
                <a:cs typeface="Arial"/>
              </a:rPr>
              <a:t> how quickly </a:t>
            </a:r>
            <a:r>
              <a:rPr lang="en-US" sz="2400">
                <a:solidFill>
                  <a:srgbClr val="138895"/>
                </a:solidFill>
                <a:latin typeface="+mn-lt"/>
                <a:cs typeface="Arial"/>
              </a:rPr>
              <a:t>they react.</a:t>
            </a:r>
            <a:endParaRPr lang="en-US" sz="2400">
              <a:solidFill>
                <a:srgbClr val="138895"/>
              </a:solidFill>
            </a:endParaRPr>
          </a:p>
        </p:txBody>
      </p:sp>
      <p:pic>
        <p:nvPicPr>
          <p:cNvPr id="6" name="Picture 5">
            <a:extLst>
              <a:ext uri="{FF2B5EF4-FFF2-40B4-BE49-F238E27FC236}">
                <a16:creationId xmlns:a16="http://schemas.microsoft.com/office/drawing/2014/main" id="{A6873C1E-8BAB-E865-1F23-4DF1564E4677}"/>
              </a:ext>
            </a:extLst>
          </p:cNvPr>
          <p:cNvPicPr>
            <a:picLocks noChangeAspect="1"/>
          </p:cNvPicPr>
          <p:nvPr/>
        </p:nvPicPr>
        <p:blipFill>
          <a:blip r:embed="rId3"/>
          <a:stretch>
            <a:fillRect/>
          </a:stretch>
        </p:blipFill>
        <p:spPr>
          <a:xfrm>
            <a:off x="7597473" y="1418921"/>
            <a:ext cx="3760713" cy="3760713"/>
          </a:xfrm>
          <a:prstGeom prst="rect">
            <a:avLst/>
          </a:prstGeom>
        </p:spPr>
      </p:pic>
      <p:sp>
        <p:nvSpPr>
          <p:cNvPr id="7" name="Slide Number Placeholder 15">
            <a:extLst>
              <a:ext uri="{FF2B5EF4-FFF2-40B4-BE49-F238E27FC236}">
                <a16:creationId xmlns:a16="http://schemas.microsoft.com/office/drawing/2014/main" id="{DDAF1E2F-526D-45F3-EAB9-5CDF41B3A4D2}"/>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4788C"/>
                </a:solidFill>
                <a:effectLst/>
                <a:uLnTx/>
                <a:uFillTx/>
                <a:latin typeface="Arial" panose="020B0604020202020204"/>
                <a:ea typeface="+mn-ea"/>
                <a:cs typeface="+mn-cs"/>
              </a:rPr>
              <a:t>PAGE </a:t>
            </a:r>
            <a:fld id="{BDBF9DCE-55C5-154E-AC34-7A0AB594817D}" type="slidenum">
              <a:rPr kumimoji="0" lang="en-US" sz="1000" b="1" i="0" u="none" strike="noStrike" kern="1200" cap="none" spc="0" normalizeH="0" baseline="0" noProof="0" smtClean="0">
                <a:ln>
                  <a:noFill/>
                </a:ln>
                <a:solidFill>
                  <a:srgbClr val="14788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a:ln>
                <a:noFill/>
              </a:ln>
              <a:solidFill>
                <a:srgbClr val="14788C"/>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2F22528E-FA4E-44EF-1CC8-1173FCB84826}"/>
              </a:ext>
            </a:extLst>
          </p:cNvPr>
          <p:cNvCxnSpPr>
            <a:cxnSpLocks/>
          </p:cNvCxnSpPr>
          <p:nvPr/>
        </p:nvCxnSpPr>
        <p:spPr>
          <a:xfrm flipH="1">
            <a:off x="838200" y="1411021"/>
            <a:ext cx="63905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782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entagon 79">
            <a:extLst>
              <a:ext uri="{FF2B5EF4-FFF2-40B4-BE49-F238E27FC236}">
                <a16:creationId xmlns:a16="http://schemas.microsoft.com/office/drawing/2014/main" id="{3DA58DE7-810A-FE48-AE8C-DA86A5984D6A}"/>
              </a:ext>
            </a:extLst>
          </p:cNvPr>
          <p:cNvSpPr/>
          <p:nvPr/>
        </p:nvSpPr>
        <p:spPr>
          <a:xfrm>
            <a:off x="-9212" y="1783041"/>
            <a:ext cx="10920001" cy="3260658"/>
          </a:xfrm>
          <a:prstGeom prst="homePlate">
            <a:avLst>
              <a:gd name="adj" fmla="val 48798"/>
            </a:avLst>
          </a:prstGeom>
          <a:gradFill>
            <a:gsLst>
              <a:gs pos="30000">
                <a:schemeClr val="accent5">
                  <a:lumMod val="90000"/>
                </a:schemeClr>
              </a:gs>
              <a:gs pos="0">
                <a:schemeClr val="tx2">
                  <a:lumMod val="20000"/>
                  <a:lumOff val="80000"/>
                </a:schemeClr>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78" name="TextBox 77">
            <a:extLst>
              <a:ext uri="{FF2B5EF4-FFF2-40B4-BE49-F238E27FC236}">
                <a16:creationId xmlns:a16="http://schemas.microsoft.com/office/drawing/2014/main" id="{28C28441-66C9-BD9D-FE67-AF36F0ED0796}"/>
              </a:ext>
            </a:extLst>
          </p:cNvPr>
          <p:cNvSpPr txBox="1"/>
          <p:nvPr/>
        </p:nvSpPr>
        <p:spPr>
          <a:xfrm>
            <a:off x="5225143" y="770708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788C"/>
              </a:solidFill>
              <a:effectLst/>
              <a:uLnTx/>
              <a:uFillTx/>
              <a:latin typeface="Arial" panose="020B0604020202020204" pitchFamily="34" charset="0"/>
              <a:ea typeface="+mn-ea"/>
              <a:cs typeface="Arial" panose="020B0604020202020204" pitchFamily="34" charset="0"/>
            </a:endParaRPr>
          </a:p>
        </p:txBody>
      </p:sp>
      <p:cxnSp>
        <p:nvCxnSpPr>
          <p:cNvPr id="75" name="Straight Connector 74">
            <a:extLst>
              <a:ext uri="{FF2B5EF4-FFF2-40B4-BE49-F238E27FC236}">
                <a16:creationId xmlns:a16="http://schemas.microsoft.com/office/drawing/2014/main" id="{EBB27724-6637-56F6-67B2-B314F74FFAF5}"/>
              </a:ext>
            </a:extLst>
          </p:cNvPr>
          <p:cNvCxnSpPr>
            <a:cxnSpLocks/>
          </p:cNvCxnSpPr>
          <p:nvPr/>
        </p:nvCxnSpPr>
        <p:spPr>
          <a:xfrm>
            <a:off x="7666095" y="3310469"/>
            <a:ext cx="683069"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1299322D-4055-0938-534C-CFBB92743D0C}"/>
              </a:ext>
            </a:extLst>
          </p:cNvPr>
          <p:cNvCxnSpPr>
            <a:cxnSpLocks/>
          </p:cNvCxnSpPr>
          <p:nvPr/>
        </p:nvCxnSpPr>
        <p:spPr>
          <a:xfrm>
            <a:off x="4125161" y="3318191"/>
            <a:ext cx="752442"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Straight Connector 72">
            <a:extLst>
              <a:ext uri="{FF2B5EF4-FFF2-40B4-BE49-F238E27FC236}">
                <a16:creationId xmlns:a16="http://schemas.microsoft.com/office/drawing/2014/main" id="{4A415222-BFC7-A11C-7C65-00B56AEB0D9C}"/>
              </a:ext>
            </a:extLst>
          </p:cNvPr>
          <p:cNvCxnSpPr>
            <a:cxnSpLocks/>
          </p:cNvCxnSpPr>
          <p:nvPr/>
        </p:nvCxnSpPr>
        <p:spPr>
          <a:xfrm>
            <a:off x="5902609" y="3310469"/>
            <a:ext cx="711340"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7" name="TextBox 76">
            <a:extLst>
              <a:ext uri="{FF2B5EF4-FFF2-40B4-BE49-F238E27FC236}">
                <a16:creationId xmlns:a16="http://schemas.microsoft.com/office/drawing/2014/main" id="{D809CC13-0A9C-35B8-02D2-37C52F0D3B1C}"/>
              </a:ext>
            </a:extLst>
          </p:cNvPr>
          <p:cNvSpPr txBox="1"/>
          <p:nvPr/>
        </p:nvSpPr>
        <p:spPr>
          <a:xfrm>
            <a:off x="9675068" y="4491728"/>
            <a:ext cx="2471442"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4788C"/>
                </a:solidFill>
                <a:effectLst/>
                <a:uLnTx/>
                <a:uFillTx/>
                <a:latin typeface="Arial" panose="020B0604020202020204" pitchFamily="34" charset="0"/>
                <a:ea typeface="+mn-ea"/>
                <a:cs typeface="Arial" panose="020B0604020202020204" pitchFamily="34" charset="0"/>
              </a:rPr>
              <a:t>Add in canine mood, stress, anxiety, and sleep supporting formulas</a:t>
            </a:r>
          </a:p>
        </p:txBody>
      </p:sp>
      <p:sp>
        <p:nvSpPr>
          <p:cNvPr id="92" name="Chevron 91">
            <a:extLst>
              <a:ext uri="{FF2B5EF4-FFF2-40B4-BE49-F238E27FC236}">
                <a16:creationId xmlns:a16="http://schemas.microsoft.com/office/drawing/2014/main" id="{B0AF6894-BEF6-F74F-EACC-A311E4888357}"/>
              </a:ext>
            </a:extLst>
          </p:cNvPr>
          <p:cNvSpPr/>
          <p:nvPr/>
        </p:nvSpPr>
        <p:spPr>
          <a:xfrm>
            <a:off x="2597379" y="3068607"/>
            <a:ext cx="416153" cy="491068"/>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788C"/>
              </a:solidFill>
              <a:effectLst/>
              <a:uLnTx/>
              <a:uFillTx/>
              <a:latin typeface="Arial" panose="020B0604020202020204" pitchFamily="34" charset="0"/>
              <a:ea typeface="+mn-ea"/>
              <a:cs typeface="Arial" panose="020B0604020202020204" pitchFamily="34" charset="0"/>
            </a:endParaRPr>
          </a:p>
        </p:txBody>
      </p:sp>
      <p:grpSp>
        <p:nvGrpSpPr>
          <p:cNvPr id="42" name="Group 41">
            <a:extLst>
              <a:ext uri="{FF2B5EF4-FFF2-40B4-BE49-F238E27FC236}">
                <a16:creationId xmlns:a16="http://schemas.microsoft.com/office/drawing/2014/main" id="{96814A01-69E0-39AE-6E82-6A39707DB5E7}"/>
              </a:ext>
            </a:extLst>
          </p:cNvPr>
          <p:cNvGrpSpPr/>
          <p:nvPr/>
        </p:nvGrpSpPr>
        <p:grpSpPr>
          <a:xfrm>
            <a:off x="8303234" y="2569738"/>
            <a:ext cx="1361236" cy="1518986"/>
            <a:chOff x="8303234" y="2811286"/>
            <a:chExt cx="1361236" cy="1518986"/>
          </a:xfrm>
        </p:grpSpPr>
        <p:grpSp>
          <p:nvGrpSpPr>
            <p:cNvPr id="52" name="Group 51">
              <a:extLst>
                <a:ext uri="{FF2B5EF4-FFF2-40B4-BE49-F238E27FC236}">
                  <a16:creationId xmlns:a16="http://schemas.microsoft.com/office/drawing/2014/main" id="{4019ADF6-95AC-01D3-04CA-ED062017BADF}"/>
                </a:ext>
              </a:extLst>
            </p:cNvPr>
            <p:cNvGrpSpPr/>
            <p:nvPr/>
          </p:nvGrpSpPr>
          <p:grpSpPr>
            <a:xfrm>
              <a:off x="8303234" y="2811286"/>
              <a:ext cx="340603" cy="1518986"/>
              <a:chOff x="7522573" y="2646648"/>
              <a:chExt cx="340603" cy="1518986"/>
            </a:xfrm>
            <a:solidFill>
              <a:schemeClr val="tx1"/>
            </a:solidFill>
          </p:grpSpPr>
          <p:sp>
            <p:nvSpPr>
              <p:cNvPr id="47" name="Rectangle 46">
                <a:extLst>
                  <a:ext uri="{FF2B5EF4-FFF2-40B4-BE49-F238E27FC236}">
                    <a16:creationId xmlns:a16="http://schemas.microsoft.com/office/drawing/2014/main" id="{0D2EB67E-ADAC-84AC-25D5-21599BAA5FFD}"/>
                  </a:ext>
                </a:extLst>
              </p:cNvPr>
              <p:cNvSpPr/>
              <p:nvPr/>
            </p:nvSpPr>
            <p:spPr>
              <a:xfrm flipH="1">
                <a:off x="7522573" y="2646648"/>
                <a:ext cx="45719" cy="150971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5E3FC380-ACD5-FD0A-73EC-A261C88CB973}"/>
                  </a:ext>
                </a:extLst>
              </p:cNvPr>
              <p:cNvSpPr/>
              <p:nvPr/>
            </p:nvSpPr>
            <p:spPr>
              <a:xfrm rot="5400000">
                <a:off x="7681445" y="2510636"/>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Rectangle 48">
                <a:extLst>
                  <a:ext uri="{FF2B5EF4-FFF2-40B4-BE49-F238E27FC236}">
                    <a16:creationId xmlns:a16="http://schemas.microsoft.com/office/drawing/2014/main" id="{2D4708D3-77C3-71D8-C851-93A2442F0345}"/>
                  </a:ext>
                </a:extLst>
              </p:cNvPr>
              <p:cNvSpPr/>
              <p:nvPr/>
            </p:nvSpPr>
            <p:spPr>
              <a:xfrm rot="5400000">
                <a:off x="7658585" y="3983903"/>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8" name="TextBox 27">
              <a:extLst>
                <a:ext uri="{FF2B5EF4-FFF2-40B4-BE49-F238E27FC236}">
                  <a16:creationId xmlns:a16="http://schemas.microsoft.com/office/drawing/2014/main" id="{BFFCEC84-AB2D-95CB-36CB-838AC3BFF683}"/>
                </a:ext>
              </a:extLst>
            </p:cNvPr>
            <p:cNvSpPr txBox="1"/>
            <p:nvPr/>
          </p:nvSpPr>
          <p:spPr>
            <a:xfrm>
              <a:off x="8445503" y="2919709"/>
              <a:ext cx="1218967" cy="1145635"/>
            </a:xfrm>
            <a:prstGeom prst="rect">
              <a:avLst/>
            </a:prstGeom>
            <a:noFill/>
          </p:spPr>
          <p:txBody>
            <a:bodyPr wrap="square" rtlCol="0" anchor="ct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4788C"/>
                  </a:solidFill>
                  <a:effectLst/>
                  <a:uLnTx/>
                  <a:uFillTx/>
                  <a:latin typeface="Arial" panose="020B0604020202020204" pitchFamily="34" charset="0"/>
                  <a:ea typeface="Acid Grotesk" panose="020B0003030200060204" pitchFamily="34" charset="77"/>
                  <a:cs typeface="Arial" panose="020B0604020202020204" pitchFamily="34" charset="0"/>
                </a:rPr>
                <a:t>Regulatory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4788C"/>
                  </a:solidFill>
                  <a:effectLst/>
                  <a:uLnTx/>
                  <a:uFillTx/>
                  <a:latin typeface="Arial" panose="020B0604020202020204" pitchFamily="34" charset="0"/>
                  <a:ea typeface="Acid Grotesk" panose="020B0003030200060204" pitchFamily="34" charset="77"/>
                  <a:cs typeface="Arial" panose="020B0604020202020204" pitchFamily="34" charset="0"/>
                </a:rPr>
                <a:t>Clinicals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4788C"/>
                  </a:solidFill>
                  <a:effectLst/>
                  <a:uLnTx/>
                  <a:uFillTx/>
                  <a:latin typeface="Arial" panose="020B0604020202020204" pitchFamily="34" charset="0"/>
                  <a:ea typeface="Acid Grotesk" panose="020B0003030200060204" pitchFamily="34" charset="77"/>
                  <a:cs typeface="Arial" panose="020B0604020202020204" pitchFamily="34" charset="0"/>
                </a:rPr>
                <a:t>Scale</a:t>
              </a:r>
            </a:p>
          </p:txBody>
        </p:sp>
      </p:grpSp>
      <p:grpSp>
        <p:nvGrpSpPr>
          <p:cNvPr id="30" name="Group 29">
            <a:extLst>
              <a:ext uri="{FF2B5EF4-FFF2-40B4-BE49-F238E27FC236}">
                <a16:creationId xmlns:a16="http://schemas.microsoft.com/office/drawing/2014/main" id="{40B13807-27BA-5891-5790-9FFC10C0F86F}"/>
              </a:ext>
            </a:extLst>
          </p:cNvPr>
          <p:cNvGrpSpPr/>
          <p:nvPr/>
        </p:nvGrpSpPr>
        <p:grpSpPr>
          <a:xfrm>
            <a:off x="397247" y="2112422"/>
            <a:ext cx="1992194" cy="2931277"/>
            <a:chOff x="465913" y="2498604"/>
            <a:chExt cx="1992194" cy="2931277"/>
          </a:xfrm>
        </p:grpSpPr>
        <p:pic>
          <p:nvPicPr>
            <p:cNvPr id="22" name="Picture 21">
              <a:extLst>
                <a:ext uri="{FF2B5EF4-FFF2-40B4-BE49-F238E27FC236}">
                  <a16:creationId xmlns:a16="http://schemas.microsoft.com/office/drawing/2014/main" id="{7E20EED3-0208-DDC0-8F4E-CB5FA0F791B8}"/>
                </a:ext>
              </a:extLst>
            </p:cNvPr>
            <p:cNvPicPr>
              <a:picLocks noChangeAspect="1"/>
            </p:cNvPicPr>
            <p:nvPr/>
          </p:nvPicPr>
          <p:blipFill>
            <a:blip r:embed="rId3"/>
            <a:srcRect/>
            <a:stretch/>
          </p:blipFill>
          <p:spPr>
            <a:xfrm>
              <a:off x="465913" y="2498604"/>
              <a:ext cx="1992194" cy="1992194"/>
            </a:xfrm>
            <a:prstGeom prst="rect">
              <a:avLst/>
            </a:prstGeom>
          </p:spPr>
        </p:pic>
        <p:pic>
          <p:nvPicPr>
            <p:cNvPr id="18" name="Picture 17">
              <a:extLst>
                <a:ext uri="{FF2B5EF4-FFF2-40B4-BE49-F238E27FC236}">
                  <a16:creationId xmlns:a16="http://schemas.microsoft.com/office/drawing/2014/main" id="{E13B95BC-E260-CBC4-7F15-EAA7033E3749}"/>
                </a:ext>
              </a:extLst>
            </p:cNvPr>
            <p:cNvPicPr>
              <a:picLocks noChangeAspect="1"/>
            </p:cNvPicPr>
            <p:nvPr/>
          </p:nvPicPr>
          <p:blipFill>
            <a:blip r:embed="rId4"/>
            <a:srcRect/>
            <a:stretch/>
          </p:blipFill>
          <p:spPr>
            <a:xfrm>
              <a:off x="678589" y="4624463"/>
              <a:ext cx="1668683" cy="805418"/>
            </a:xfrm>
            <a:prstGeom prst="rect">
              <a:avLst/>
            </a:prstGeom>
          </p:spPr>
        </p:pic>
      </p:grpSp>
      <p:grpSp>
        <p:nvGrpSpPr>
          <p:cNvPr id="31" name="Group 30">
            <a:extLst>
              <a:ext uri="{FF2B5EF4-FFF2-40B4-BE49-F238E27FC236}">
                <a16:creationId xmlns:a16="http://schemas.microsoft.com/office/drawing/2014/main" id="{45DF3251-8B74-B8D2-A17A-A5137EA040E0}"/>
              </a:ext>
            </a:extLst>
          </p:cNvPr>
          <p:cNvGrpSpPr/>
          <p:nvPr/>
        </p:nvGrpSpPr>
        <p:grpSpPr>
          <a:xfrm>
            <a:off x="2857988" y="1967708"/>
            <a:ext cx="1992194" cy="461665"/>
            <a:chOff x="2857988" y="2209256"/>
            <a:chExt cx="1992194" cy="461665"/>
          </a:xfrm>
        </p:grpSpPr>
        <p:sp>
          <p:nvSpPr>
            <p:cNvPr id="13" name="TextBox 12">
              <a:extLst>
                <a:ext uri="{FF2B5EF4-FFF2-40B4-BE49-F238E27FC236}">
                  <a16:creationId xmlns:a16="http://schemas.microsoft.com/office/drawing/2014/main" id="{59AC444A-2CE6-566C-AC64-2DE5CF0F2573}"/>
                </a:ext>
              </a:extLst>
            </p:cNvPr>
            <p:cNvSpPr txBox="1"/>
            <p:nvPr/>
          </p:nvSpPr>
          <p:spPr>
            <a:xfrm>
              <a:off x="2857988" y="2209256"/>
              <a:ext cx="1992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4788C"/>
                  </a:solidFill>
                  <a:effectLst/>
                  <a:uLnTx/>
                  <a:uFillTx/>
                  <a:latin typeface="Arial" panose="020B0604020202020204" pitchFamily="34" charset="0"/>
                  <a:ea typeface="Acid Grotesk Bold" panose="020B0003030200060204" pitchFamily="34" charset="77"/>
                  <a:cs typeface="Arial" panose="020B0604020202020204" pitchFamily="34" charset="0"/>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4788C"/>
                  </a:solidFill>
                  <a:effectLst/>
                  <a:uLnTx/>
                  <a:uFillTx/>
                  <a:latin typeface="Arial" panose="020B0604020202020204" pitchFamily="34" charset="0"/>
                  <a:ea typeface="Acid Grotesk Bold" panose="020B0003030200060204" pitchFamily="34" charset="77"/>
                  <a:cs typeface="Arial" panose="020B0604020202020204" pitchFamily="34" charset="0"/>
                </a:rPr>
                <a:t>INDICATION</a:t>
              </a:r>
            </a:p>
          </p:txBody>
        </p:sp>
        <p:cxnSp>
          <p:nvCxnSpPr>
            <p:cNvPr id="23" name="Straight Connector 22">
              <a:extLst>
                <a:ext uri="{FF2B5EF4-FFF2-40B4-BE49-F238E27FC236}">
                  <a16:creationId xmlns:a16="http://schemas.microsoft.com/office/drawing/2014/main" id="{8819805D-9570-B591-5E1A-8FABAAA5B822}"/>
                </a:ext>
              </a:extLst>
            </p:cNvPr>
            <p:cNvCxnSpPr>
              <a:cxnSpLocks/>
            </p:cNvCxnSpPr>
            <p:nvPr/>
          </p:nvCxnSpPr>
          <p:spPr>
            <a:xfrm>
              <a:off x="338375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ECB5949-297C-E5A7-877D-E3E75A219DD1}"/>
              </a:ext>
            </a:extLst>
          </p:cNvPr>
          <p:cNvGrpSpPr/>
          <p:nvPr/>
        </p:nvGrpSpPr>
        <p:grpSpPr>
          <a:xfrm>
            <a:off x="4898331" y="1967708"/>
            <a:ext cx="1266439" cy="461665"/>
            <a:chOff x="4898331" y="2209256"/>
            <a:chExt cx="1266439" cy="461665"/>
          </a:xfrm>
        </p:grpSpPr>
        <p:sp>
          <p:nvSpPr>
            <p:cNvPr id="15" name="TextBox 14">
              <a:extLst>
                <a:ext uri="{FF2B5EF4-FFF2-40B4-BE49-F238E27FC236}">
                  <a16:creationId xmlns:a16="http://schemas.microsoft.com/office/drawing/2014/main" id="{560CD97B-DCAD-2C38-B2C7-2397789C60DB}"/>
                </a:ext>
              </a:extLst>
            </p:cNvPr>
            <p:cNvSpPr txBox="1"/>
            <p:nvPr/>
          </p:nvSpPr>
          <p:spPr>
            <a:xfrm>
              <a:off x="4898331" y="2209256"/>
              <a:ext cx="12664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4788C"/>
                  </a:solidFill>
                  <a:effectLst/>
                  <a:uLnTx/>
                  <a:uFillTx/>
                  <a:latin typeface="Arial" panose="020B0604020202020204" pitchFamily="34" charset="0"/>
                  <a:ea typeface="Acid Grotesk Bold" panose="020B0003030200060204" pitchFamily="34" charset="77"/>
                  <a:cs typeface="Arial" panose="020B0604020202020204" pitchFamily="34" charset="0"/>
                </a:rPr>
                <a:t>MECHANISMS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4788C"/>
                  </a:solidFill>
                  <a:effectLst/>
                  <a:uLnTx/>
                  <a:uFillTx/>
                  <a:latin typeface="Arial" panose="020B0604020202020204" pitchFamily="34" charset="0"/>
                  <a:ea typeface="Acid Grotesk Bold" panose="020B0003030200060204" pitchFamily="34" charset="77"/>
                  <a:cs typeface="Arial" panose="020B0604020202020204" pitchFamily="34" charset="0"/>
                </a:rPr>
                <a:t>OF ACTION</a:t>
              </a:r>
            </a:p>
          </p:txBody>
        </p:sp>
        <p:cxnSp>
          <p:nvCxnSpPr>
            <p:cNvPr id="27" name="Straight Connector 26">
              <a:extLst>
                <a:ext uri="{FF2B5EF4-FFF2-40B4-BE49-F238E27FC236}">
                  <a16:creationId xmlns:a16="http://schemas.microsoft.com/office/drawing/2014/main" id="{D4FF2187-7517-5B56-D677-8A202F129656}"/>
                </a:ext>
              </a:extLst>
            </p:cNvPr>
            <p:cNvCxnSpPr>
              <a:cxnSpLocks/>
            </p:cNvCxnSpPr>
            <p:nvPr/>
          </p:nvCxnSpPr>
          <p:spPr>
            <a:xfrm>
              <a:off x="50525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29BFE89-1B32-8992-7E26-CC019EDCEE58}"/>
              </a:ext>
            </a:extLst>
          </p:cNvPr>
          <p:cNvGrpSpPr/>
          <p:nvPr/>
        </p:nvGrpSpPr>
        <p:grpSpPr>
          <a:xfrm>
            <a:off x="6288937" y="1783042"/>
            <a:ext cx="1767076" cy="646331"/>
            <a:chOff x="6288937" y="2024590"/>
            <a:chExt cx="1767076" cy="646331"/>
          </a:xfrm>
        </p:grpSpPr>
        <p:sp>
          <p:nvSpPr>
            <p:cNvPr id="24" name="TextBox 23">
              <a:extLst>
                <a:ext uri="{FF2B5EF4-FFF2-40B4-BE49-F238E27FC236}">
                  <a16:creationId xmlns:a16="http://schemas.microsoft.com/office/drawing/2014/main" id="{A3CD958C-BCC0-B452-87CA-5DDC694AB87F}"/>
                </a:ext>
              </a:extLst>
            </p:cNvPr>
            <p:cNvSpPr txBox="1"/>
            <p:nvPr/>
          </p:nvSpPr>
          <p:spPr>
            <a:xfrm>
              <a:off x="6288937" y="2024590"/>
              <a:ext cx="1767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4788C"/>
                  </a:solidFill>
                  <a:effectLst/>
                  <a:uLnTx/>
                  <a:uFillTx/>
                  <a:latin typeface="Arial" panose="020B0604020202020204" pitchFamily="34" charset="0"/>
                  <a:ea typeface="Acid Grotesk Bold" panose="020B0003030200060204" pitchFamily="34" charset="77"/>
                  <a:cs typeface="Arial" panose="020B0604020202020204" pitchFamily="34" charset="0"/>
                </a:rPr>
                <a:t>STRAIN IDENTIFICATION/</a:t>
              </a:r>
              <a:br>
                <a:rPr kumimoji="0" lang="en-US" sz="1200" b="1" i="0" u="none" strike="noStrike" kern="1200" cap="none" spc="0" normalizeH="0" baseline="0" noProof="0">
                  <a:ln>
                    <a:noFill/>
                  </a:ln>
                  <a:solidFill>
                    <a:srgbClr val="14788C"/>
                  </a:solidFill>
                  <a:effectLst/>
                  <a:uLnTx/>
                  <a:uFillTx/>
                  <a:latin typeface="Arial" panose="020B0604020202020204" pitchFamily="34" charset="0"/>
                  <a:ea typeface="Acid Grotesk Bold" panose="020B0003030200060204" pitchFamily="34" charset="77"/>
                  <a:cs typeface="Arial" panose="020B0604020202020204" pitchFamily="34" charset="0"/>
                </a:rPr>
              </a:br>
              <a:r>
                <a:rPr kumimoji="0" lang="en-US" sz="1200" b="1" i="0" u="none" strike="noStrike" kern="1200" cap="none" spc="0" normalizeH="0" baseline="0" noProof="0">
                  <a:ln>
                    <a:noFill/>
                  </a:ln>
                  <a:solidFill>
                    <a:srgbClr val="14788C"/>
                  </a:solidFill>
                  <a:effectLst/>
                  <a:uLnTx/>
                  <a:uFillTx/>
                  <a:latin typeface="Arial" panose="020B0604020202020204" pitchFamily="34" charset="0"/>
                  <a:ea typeface="Acid Grotesk Bold" panose="020B0003030200060204" pitchFamily="34" charset="77"/>
                  <a:cs typeface="Arial" panose="020B0604020202020204" pitchFamily="34" charset="0"/>
                </a:rPr>
                <a:t>OPTIMIZATION</a:t>
              </a:r>
            </a:p>
          </p:txBody>
        </p:sp>
        <p:cxnSp>
          <p:nvCxnSpPr>
            <p:cNvPr id="29" name="Straight Connector 28">
              <a:extLst>
                <a:ext uri="{FF2B5EF4-FFF2-40B4-BE49-F238E27FC236}">
                  <a16:creationId xmlns:a16="http://schemas.microsoft.com/office/drawing/2014/main" id="{E10C0818-1448-2421-9E7B-1C191EEEB5F3}"/>
                </a:ext>
              </a:extLst>
            </p:cNvPr>
            <p:cNvCxnSpPr>
              <a:cxnSpLocks/>
            </p:cNvCxnSpPr>
            <p:nvPr/>
          </p:nvCxnSpPr>
          <p:spPr>
            <a:xfrm>
              <a:off x="66908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986FC77-C051-F897-CF94-D7D7B8CA8878}"/>
              </a:ext>
            </a:extLst>
          </p:cNvPr>
          <p:cNvGrpSpPr/>
          <p:nvPr/>
        </p:nvGrpSpPr>
        <p:grpSpPr>
          <a:xfrm>
            <a:off x="2925510" y="2533295"/>
            <a:ext cx="1804617" cy="1895333"/>
            <a:chOff x="2925510" y="2533295"/>
            <a:chExt cx="1804617" cy="1895333"/>
          </a:xfrm>
        </p:grpSpPr>
        <p:pic>
          <p:nvPicPr>
            <p:cNvPr id="6" name="Picture 5">
              <a:extLst>
                <a:ext uri="{FF2B5EF4-FFF2-40B4-BE49-F238E27FC236}">
                  <a16:creationId xmlns:a16="http://schemas.microsoft.com/office/drawing/2014/main" id="{58FEF20D-702B-B447-0F55-C493A872D681}"/>
                </a:ext>
              </a:extLst>
            </p:cNvPr>
            <p:cNvPicPr>
              <a:picLocks noChangeAspect="1"/>
            </p:cNvPicPr>
            <p:nvPr/>
          </p:nvPicPr>
          <p:blipFill>
            <a:blip r:embed="rId5"/>
            <a:srcRect/>
            <a:stretch/>
          </p:blipFill>
          <p:spPr>
            <a:xfrm>
              <a:off x="3087439" y="2533295"/>
              <a:ext cx="1538785" cy="1538785"/>
            </a:xfrm>
            <a:prstGeom prst="rect">
              <a:avLst/>
            </a:prstGeom>
          </p:spPr>
        </p:pic>
        <p:sp>
          <p:nvSpPr>
            <p:cNvPr id="11" name="TextBox 10">
              <a:extLst>
                <a:ext uri="{FF2B5EF4-FFF2-40B4-BE49-F238E27FC236}">
                  <a16:creationId xmlns:a16="http://schemas.microsoft.com/office/drawing/2014/main" id="{6662823A-3A9D-539E-81A0-B078AE2AD535}"/>
                </a:ext>
              </a:extLst>
            </p:cNvPr>
            <p:cNvSpPr txBox="1"/>
            <p:nvPr/>
          </p:nvSpPr>
          <p:spPr>
            <a:xfrm>
              <a:off x="2925510" y="4151629"/>
              <a:ext cx="180461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4788C"/>
                  </a:solidFill>
                  <a:effectLst/>
                  <a:uLnTx/>
                  <a:uFillTx/>
                  <a:latin typeface="Arial" panose="020B0604020202020204" pitchFamily="34" charset="0"/>
                  <a:ea typeface="+mn-ea"/>
                  <a:cs typeface="Arial" panose="020B0604020202020204" pitchFamily="34" charset="0"/>
                </a:rPr>
                <a:t>Stress/Mood/Irritability</a:t>
              </a:r>
            </a:p>
          </p:txBody>
        </p:sp>
      </p:grpSp>
      <p:grpSp>
        <p:nvGrpSpPr>
          <p:cNvPr id="17" name="Group 16">
            <a:extLst>
              <a:ext uri="{FF2B5EF4-FFF2-40B4-BE49-F238E27FC236}">
                <a16:creationId xmlns:a16="http://schemas.microsoft.com/office/drawing/2014/main" id="{21F4671D-7212-01C0-58AB-9C875F54C96F}"/>
              </a:ext>
            </a:extLst>
          </p:cNvPr>
          <p:cNvGrpSpPr/>
          <p:nvPr/>
        </p:nvGrpSpPr>
        <p:grpSpPr>
          <a:xfrm>
            <a:off x="4750152" y="2533295"/>
            <a:ext cx="1538785" cy="2436995"/>
            <a:chOff x="4750152" y="2533295"/>
            <a:chExt cx="1538785" cy="2436995"/>
          </a:xfrm>
        </p:grpSpPr>
        <p:pic>
          <p:nvPicPr>
            <p:cNvPr id="8" name="Picture 7">
              <a:extLst>
                <a:ext uri="{FF2B5EF4-FFF2-40B4-BE49-F238E27FC236}">
                  <a16:creationId xmlns:a16="http://schemas.microsoft.com/office/drawing/2014/main" id="{689769D9-047E-97FE-F588-BD68AF7BA1AD}"/>
                </a:ext>
              </a:extLst>
            </p:cNvPr>
            <p:cNvPicPr>
              <a:picLocks noChangeAspect="1"/>
            </p:cNvPicPr>
            <p:nvPr/>
          </p:nvPicPr>
          <p:blipFill>
            <a:blip r:embed="rId6"/>
            <a:srcRect/>
            <a:stretch/>
          </p:blipFill>
          <p:spPr>
            <a:xfrm>
              <a:off x="4750152" y="2533295"/>
              <a:ext cx="1538785" cy="1538785"/>
            </a:xfrm>
            <a:prstGeom prst="rect">
              <a:avLst/>
            </a:prstGeom>
          </p:spPr>
        </p:pic>
        <p:sp>
          <p:nvSpPr>
            <p:cNvPr id="12" name="TextBox 11">
              <a:extLst>
                <a:ext uri="{FF2B5EF4-FFF2-40B4-BE49-F238E27FC236}">
                  <a16:creationId xmlns:a16="http://schemas.microsoft.com/office/drawing/2014/main" id="{4302D5AF-AEC8-B41F-5BA9-1A8C589587DF}"/>
                </a:ext>
              </a:extLst>
            </p:cNvPr>
            <p:cNvSpPr txBox="1"/>
            <p:nvPr/>
          </p:nvSpPr>
          <p:spPr>
            <a:xfrm>
              <a:off x="4890463" y="4139293"/>
              <a:ext cx="12806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4788C"/>
                  </a:solidFill>
                  <a:effectLst/>
                  <a:uLnTx/>
                  <a:uFillTx/>
                  <a:latin typeface="Arial" panose="020B0604020202020204" pitchFamily="34" charset="0"/>
                  <a:ea typeface="+mn-ea"/>
                  <a:cs typeface="Arial" panose="020B0604020202020204" pitchFamily="34" charset="0"/>
                </a:rPr>
                <a:t>Enables sustained GABA production</a:t>
              </a:r>
            </a:p>
          </p:txBody>
        </p:sp>
      </p:grpSp>
      <p:grpSp>
        <p:nvGrpSpPr>
          <p:cNvPr id="19" name="Group 18">
            <a:extLst>
              <a:ext uri="{FF2B5EF4-FFF2-40B4-BE49-F238E27FC236}">
                <a16:creationId xmlns:a16="http://schemas.microsoft.com/office/drawing/2014/main" id="{363C7F2F-97C4-1C27-BB2E-F00668B1DB09}"/>
              </a:ext>
            </a:extLst>
          </p:cNvPr>
          <p:cNvGrpSpPr/>
          <p:nvPr/>
        </p:nvGrpSpPr>
        <p:grpSpPr>
          <a:xfrm>
            <a:off x="6304212" y="2533295"/>
            <a:ext cx="1668684" cy="2436995"/>
            <a:chOff x="6304212" y="2533295"/>
            <a:chExt cx="1668684" cy="2436995"/>
          </a:xfrm>
        </p:grpSpPr>
        <p:pic>
          <p:nvPicPr>
            <p:cNvPr id="9" name="Picture 8">
              <a:extLst>
                <a:ext uri="{FF2B5EF4-FFF2-40B4-BE49-F238E27FC236}">
                  <a16:creationId xmlns:a16="http://schemas.microsoft.com/office/drawing/2014/main" id="{0526B7F5-42B4-3415-67AE-04CF2203F019}"/>
                </a:ext>
              </a:extLst>
            </p:cNvPr>
            <p:cNvPicPr>
              <a:picLocks noChangeAspect="1"/>
            </p:cNvPicPr>
            <p:nvPr/>
          </p:nvPicPr>
          <p:blipFill>
            <a:blip r:embed="rId7"/>
            <a:srcRect/>
            <a:stretch/>
          </p:blipFill>
          <p:spPr>
            <a:xfrm>
              <a:off x="6402765" y="2533295"/>
              <a:ext cx="1538785" cy="1538785"/>
            </a:xfrm>
            <a:prstGeom prst="rect">
              <a:avLst/>
            </a:prstGeom>
          </p:spPr>
        </p:pic>
        <p:sp>
          <p:nvSpPr>
            <p:cNvPr id="14" name="TextBox 13">
              <a:extLst>
                <a:ext uri="{FF2B5EF4-FFF2-40B4-BE49-F238E27FC236}">
                  <a16:creationId xmlns:a16="http://schemas.microsoft.com/office/drawing/2014/main" id="{3A84E5FD-56A6-B4EF-7972-42938472C558}"/>
                </a:ext>
              </a:extLst>
            </p:cNvPr>
            <p:cNvSpPr txBox="1"/>
            <p:nvPr/>
          </p:nvSpPr>
          <p:spPr>
            <a:xfrm>
              <a:off x="6304212" y="4139293"/>
              <a:ext cx="16686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err="1">
                  <a:ln>
                    <a:noFill/>
                  </a:ln>
                  <a:solidFill>
                    <a:srgbClr val="14788C"/>
                  </a:solidFill>
                  <a:effectLst/>
                  <a:uLnTx/>
                  <a:uFillTx/>
                  <a:latin typeface="Arial" panose="020B0604020202020204" pitchFamily="34" charset="0"/>
                  <a:ea typeface="+mn-ea"/>
                  <a:cs typeface="Arial" panose="020B0604020202020204" pitchFamily="34" charset="0"/>
                </a:rPr>
                <a:t>Lactiplantibacillus</a:t>
              </a:r>
              <a:r>
                <a:rPr kumimoji="0" lang="en-US" sz="1200" b="0" i="1" u="none" strike="noStrike" kern="1200" cap="none" spc="0" normalizeH="0" baseline="0" noProof="0">
                  <a:ln>
                    <a:noFill/>
                  </a:ln>
                  <a:solidFill>
                    <a:srgbClr val="14788C"/>
                  </a:solidFill>
                  <a:effectLst/>
                  <a:uLnTx/>
                  <a:uFillTx/>
                  <a:latin typeface="Arial" panose="020B0604020202020204" pitchFamily="34" charset="0"/>
                  <a:ea typeface="+mn-ea"/>
                  <a:cs typeface="Arial" panose="020B0604020202020204" pitchFamily="34" charset="0"/>
                </a:rPr>
                <a:t> plantarum</a:t>
              </a:r>
              <a:r>
                <a:rPr kumimoji="0" lang="en-US" sz="1200" b="1" i="0" u="none" strike="noStrike" kern="1200" cap="none" spc="0" normalizeH="0" baseline="0" noProof="0">
                  <a:ln>
                    <a:noFill/>
                  </a:ln>
                  <a:solidFill>
                    <a:srgbClr val="14788C"/>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a:ln>
                    <a:noFill/>
                  </a:ln>
                  <a:solidFill>
                    <a:srgbClr val="14788C"/>
                  </a:solidFill>
                  <a:effectLst/>
                  <a:uLnTx/>
                  <a:uFillTx/>
                  <a:latin typeface="Arial" panose="020B0604020202020204" pitchFamily="34" charset="0"/>
                  <a:ea typeface="+mn-ea"/>
                  <a:cs typeface="Arial" panose="020B0604020202020204" pitchFamily="34" charset="0"/>
                </a:rPr>
                <a:t> LP815</a:t>
              </a:r>
              <a:r>
                <a:rPr kumimoji="0" lang="en-US" sz="1200" b="0" i="0" u="none" strike="noStrike" kern="1200" cap="none" spc="0" normalizeH="0" baseline="30000" noProof="0">
                  <a:ln>
                    <a:noFill/>
                  </a:ln>
                  <a:solidFill>
                    <a:srgbClr val="14788C"/>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a:ln>
                    <a:noFill/>
                  </a:ln>
                  <a:solidFill>
                    <a:srgbClr val="14788C"/>
                  </a:solidFill>
                  <a:effectLst/>
                  <a:uLnTx/>
                  <a:uFillTx/>
                  <a:latin typeface="Arial" panose="020B0604020202020204" pitchFamily="34" charset="0"/>
                  <a:ea typeface="+mn-ea"/>
                  <a:cs typeface="Arial" panose="020B0604020202020204" pitchFamily="34" charset="0"/>
                </a:rPr>
                <a:t>, a proprietary strain of lactic acid bacteria </a:t>
              </a:r>
            </a:p>
          </p:txBody>
        </p:sp>
      </p:grpSp>
      <p:sp>
        <p:nvSpPr>
          <p:cNvPr id="3" name="TextBox 2">
            <a:extLst>
              <a:ext uri="{FF2B5EF4-FFF2-40B4-BE49-F238E27FC236}">
                <a16:creationId xmlns:a16="http://schemas.microsoft.com/office/drawing/2014/main" id="{BE2FDA3D-8AB5-5393-B763-0FB91003491B}"/>
              </a:ext>
            </a:extLst>
          </p:cNvPr>
          <p:cNvSpPr txBox="1"/>
          <p:nvPr/>
        </p:nvSpPr>
        <p:spPr>
          <a:xfrm>
            <a:off x="559585" y="753961"/>
            <a:ext cx="89201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4788C"/>
                </a:solidFill>
                <a:effectLst/>
                <a:uLnTx/>
                <a:uFillTx/>
                <a:latin typeface="Arial" panose="020B0604020202020204" pitchFamily="34" charset="0"/>
                <a:ea typeface="Acid Grotesk" panose="020B0003030200060204" pitchFamily="34" charset="77"/>
                <a:cs typeface="Arial" panose="020B0604020202020204" pitchFamily="34" charset="0"/>
              </a:rPr>
              <a:t>Function first, intentional design</a:t>
            </a:r>
          </a:p>
        </p:txBody>
      </p:sp>
      <p:sp>
        <p:nvSpPr>
          <p:cNvPr id="2" name="TextBox 1">
            <a:extLst>
              <a:ext uri="{FF2B5EF4-FFF2-40B4-BE49-F238E27FC236}">
                <a16:creationId xmlns:a16="http://schemas.microsoft.com/office/drawing/2014/main" id="{25C81B0E-A28C-D139-1DF3-FDBAD7B9CD7B}"/>
              </a:ext>
            </a:extLst>
          </p:cNvPr>
          <p:cNvSpPr txBox="1"/>
          <p:nvPr/>
        </p:nvSpPr>
        <p:spPr>
          <a:xfrm>
            <a:off x="199522" y="5738711"/>
            <a:ext cx="9464948" cy="584775"/>
          </a:xfrm>
          <a:prstGeom prst="rect">
            <a:avLst/>
          </a:prstGeom>
          <a:noFill/>
        </p:spPr>
        <p:txBody>
          <a:bodyPr wrap="square" lIns="91440" tIns="45720" rIns="91440" bIns="45720" rtlCol="0" anchor="t">
            <a:spAutoFit/>
          </a:bodyPr>
          <a:lstStyle/>
          <a:p>
            <a:pPr marL="285750" indent="-285750">
              <a:buClr>
                <a:srgbClr val="B7D7FE"/>
              </a:buClr>
              <a:buFont typeface="Arial" panose="020B0604020202020204" pitchFamily="34" charset="0"/>
              <a:buChar char="•"/>
              <a:defRPr/>
            </a:pPr>
            <a:r>
              <a:rPr kumimoji="0" lang="en-US" sz="1400" b="0" i="0" u="none" strike="noStrike" kern="1200" cap="none" spc="0" normalizeH="0" baseline="0" noProof="0">
                <a:ln>
                  <a:noFill/>
                </a:ln>
                <a:solidFill>
                  <a:srgbClr val="14788C"/>
                </a:solidFill>
                <a:effectLst/>
                <a:uLnTx/>
                <a:uFillTx/>
                <a:latin typeface="Arial"/>
                <a:ea typeface="+mn-ea"/>
                <a:cs typeface="Calibri"/>
                <a:sym typeface="Calibri"/>
              </a:rPr>
              <a:t>Non-GMO, Kosher, Allergen-Free, Self-affirmed GRAS</a:t>
            </a:r>
            <a:r>
              <a:rPr lang="en-US" sz="1400">
                <a:solidFill>
                  <a:srgbClr val="14788C"/>
                </a:solidFill>
                <a:latin typeface="Arial"/>
                <a:cs typeface="Calibri"/>
                <a:sym typeface="Calibri"/>
              </a:rPr>
              <a:t>, Produced in USA</a:t>
            </a:r>
            <a:endParaRPr kumimoji="0" lang="en-US" sz="1400" b="0" i="0" u="none" strike="noStrike" kern="1200" cap="none" spc="0" normalizeH="0" baseline="0" noProof="0">
              <a:ln>
                <a:noFill/>
              </a:ln>
              <a:solidFill>
                <a:srgbClr val="14788C"/>
              </a:solidFill>
              <a:effectLst/>
              <a:uLnTx/>
              <a:uFillTx/>
              <a:latin typeface="Arial"/>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4788C"/>
              </a:solidFill>
              <a:effectLst/>
              <a:uLnTx/>
              <a:uFillTx/>
              <a:latin typeface="Arial" panose="020B0604020202020204"/>
              <a:ea typeface="+mn-ea"/>
              <a:cs typeface="+mn-cs"/>
            </a:endParaRPr>
          </a:p>
        </p:txBody>
      </p:sp>
      <p:pic>
        <p:nvPicPr>
          <p:cNvPr id="5" name="Picture 4" descr="A heart with paw prints&#10;&#10;AI-generated content may be incorrect.">
            <a:extLst>
              <a:ext uri="{FF2B5EF4-FFF2-40B4-BE49-F238E27FC236}">
                <a16:creationId xmlns:a16="http://schemas.microsoft.com/office/drawing/2014/main" id="{5976AB53-4852-D0A1-B849-67C05671F16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01" b="95848" l="8041" r="92299">
                        <a14:foregroundMark x1="32276" y1="14353" x2="85617" y2="14353"/>
                        <a14:foregroundMark x1="25481" y1="18387" x2="18007" y2="34401"/>
                        <a14:foregroundMark x1="18007" y1="34401" x2="15289" y2="54686"/>
                        <a14:foregroundMark x1="15289" y1="54686" x2="17214" y2="65480"/>
                        <a14:foregroundMark x1="17214" y1="65480" x2="23783" y2="72835"/>
                        <a14:foregroundMark x1="23783" y1="72835" x2="52322" y2="84223"/>
                        <a14:foregroundMark x1="52322" y1="84223" x2="61495" y2="80190"/>
                        <a14:foregroundMark x1="61495" y1="80190" x2="77350" y2="64176"/>
                        <a14:foregroundMark x1="77350" y1="64176" x2="84145" y2="46501"/>
                        <a14:foregroundMark x1="84145" y1="46501" x2="84711" y2="42586"/>
                        <a14:foregroundMark x1="81993" y1="68802" x2="55719" y2="88019"/>
                        <a14:foregroundMark x1="45187" y1="91578" x2="29672" y2="84816"/>
                        <a14:foregroundMark x1="29672" y1="84816" x2="22877" y2="76987"/>
                        <a14:foregroundMark x1="22877" y1="76987" x2="22763" y2="76394"/>
                        <a14:foregroundMark x1="22310" y1="18387" x2="12231" y2="60024"/>
                        <a14:foregroundMark x1="12231" y1="60024" x2="12118" y2="63582"/>
                        <a14:foregroundMark x1="8041" y1="62871" x2="8041" y2="37129"/>
                        <a14:foregroundMark x1="8041" y1="37129" x2="12344" y2="26335"/>
                        <a14:foregroundMark x1="12344" y1="26335" x2="14156" y2="24555"/>
                        <a14:foregroundMark x1="48811" y1="6762" x2="56399" y2="5338"/>
                        <a14:foregroundMark x1="81993" y1="19573" x2="92412" y2="52076"/>
                        <a14:foregroundMark x1="92412" y1="52076" x2="88901" y2="62989"/>
                        <a14:foregroundMark x1="88901" y1="62989" x2="86070" y2="64769"/>
                        <a14:foregroundMark x1="56399" y1="94425" x2="52095" y2="95848"/>
                      </a14:backgroundRemoval>
                    </a14:imgEffect>
                  </a14:imgLayer>
                </a14:imgProps>
              </a:ext>
            </a:extLst>
          </a:blip>
          <a:stretch>
            <a:fillRect/>
          </a:stretch>
        </p:blipFill>
        <p:spPr>
          <a:xfrm>
            <a:off x="9444879" y="2010227"/>
            <a:ext cx="2599386" cy="2481501"/>
          </a:xfrm>
          <a:prstGeom prst="rect">
            <a:avLst/>
          </a:prstGeom>
        </p:spPr>
      </p:pic>
    </p:spTree>
    <p:extLst>
      <p:ext uri="{BB962C8B-B14F-4D97-AF65-F5344CB8AC3E}">
        <p14:creationId xmlns:p14="http://schemas.microsoft.com/office/powerpoint/2010/main" val="2907487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blue background with spots&#10;&#10;Description automatically generated with medium confidence">
            <a:extLst>
              <a:ext uri="{FF2B5EF4-FFF2-40B4-BE49-F238E27FC236}">
                <a16:creationId xmlns:a16="http://schemas.microsoft.com/office/drawing/2014/main" id="{D61D8FE6-AC9F-3938-6C7D-664F5E4BA811}"/>
              </a:ext>
            </a:extLst>
          </p:cNvPr>
          <p:cNvPicPr>
            <a:picLocks noChangeAspect="1"/>
          </p:cNvPicPr>
          <p:nvPr/>
        </p:nvPicPr>
        <p:blipFill>
          <a:blip r:embed="rId3">
            <a:alphaModFix amt="20000"/>
          </a:blip>
          <a:srcRect l="46950"/>
          <a:stretch/>
        </p:blipFill>
        <p:spPr>
          <a:xfrm>
            <a:off x="0" y="0"/>
            <a:ext cx="4232546" cy="6853336"/>
          </a:xfrm>
          <a:prstGeom prst="rect">
            <a:avLst/>
          </a:prstGeom>
        </p:spPr>
      </p:pic>
      <p:sp>
        <p:nvSpPr>
          <p:cNvPr id="7" name="Slide Number Placeholder 15">
            <a:extLst>
              <a:ext uri="{FF2B5EF4-FFF2-40B4-BE49-F238E27FC236}">
                <a16:creationId xmlns:a16="http://schemas.microsoft.com/office/drawing/2014/main" id="{1E7067FE-7033-52D6-1F43-A1FC27B487B8}"/>
              </a:ext>
            </a:extLst>
          </p:cNvPr>
          <p:cNvSpPr>
            <a:spLocks noGrp="1"/>
          </p:cNvSpPr>
          <p:nvPr>
            <p:ph type="sldNum" sz="quarter" idx="14"/>
          </p:nvPr>
        </p:nvSpPr>
        <p:spPr>
          <a:prstGeom prst="rect">
            <a:avLst/>
          </a:prstGeom>
        </p:spPr>
        <p:txBody>
          <a:bodyPr/>
          <a:lstStyle>
            <a:lvl1pPr>
              <a:defRPr sz="1000">
                <a:solidFill>
                  <a:srgbClr val="1E819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8197"/>
                </a:solidFill>
                <a:effectLst/>
                <a:uLnTx/>
                <a:uFillTx/>
                <a:latin typeface="Arial" panose="020B0604020202020204"/>
                <a:ea typeface="+mn-ea"/>
                <a:cs typeface="+mn-cs"/>
              </a:rPr>
              <a:t>PAGE </a:t>
            </a:r>
            <a:fld id="{BDBF9DCE-55C5-154E-AC34-7A0AB594817D}" type="slidenum">
              <a:rPr kumimoji="0" lang="en-US" sz="1000" b="0" i="0" u="none" strike="noStrike" kern="1200" cap="none" spc="0" normalizeH="0" baseline="0" noProof="0" smtClean="0">
                <a:ln>
                  <a:noFill/>
                </a:ln>
                <a:solidFill>
                  <a:srgbClr val="1E819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1E8197"/>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E23A835D-A8D7-87D3-3F42-75F076EEC95F}"/>
              </a:ext>
            </a:extLst>
          </p:cNvPr>
          <p:cNvCxnSpPr>
            <a:cxnSpLocks/>
          </p:cNvCxnSpPr>
          <p:nvPr/>
        </p:nvCxnSpPr>
        <p:spPr>
          <a:xfrm>
            <a:off x="327290" y="6167805"/>
            <a:ext cx="354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9B8BC15-8825-D72E-491C-9EAA24828D1F}"/>
              </a:ext>
            </a:extLst>
          </p:cNvPr>
          <p:cNvSpPr txBox="1"/>
          <p:nvPr/>
        </p:nvSpPr>
        <p:spPr>
          <a:xfrm>
            <a:off x="10547641" y="5195227"/>
            <a:ext cx="876726" cy="25391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5788D"/>
                </a:solidFill>
                <a:effectLst/>
                <a:uLnTx/>
                <a:uFillTx/>
                <a:latin typeface="Arial"/>
                <a:ea typeface="+mn-ea"/>
                <a:cs typeface="Arial"/>
              </a:rPr>
              <a:t>LP815</a:t>
            </a:r>
            <a:r>
              <a:rPr kumimoji="0" lang="en-US" sz="1050" b="0" i="0" u="none" strike="noStrike" kern="1200" cap="none" spc="0" normalizeH="0" baseline="30000" noProof="0">
                <a:ln>
                  <a:noFill/>
                </a:ln>
                <a:solidFill>
                  <a:srgbClr val="15788D"/>
                </a:solidFill>
                <a:effectLst/>
                <a:uLnTx/>
                <a:uFillTx/>
                <a:latin typeface="Arial"/>
                <a:ea typeface="+mn-ea"/>
                <a:cs typeface="Arial"/>
              </a:rPr>
              <a:t>®</a:t>
            </a:r>
          </a:p>
        </p:txBody>
      </p:sp>
      <p:grpSp>
        <p:nvGrpSpPr>
          <p:cNvPr id="14" name="Group 13">
            <a:extLst>
              <a:ext uri="{FF2B5EF4-FFF2-40B4-BE49-F238E27FC236}">
                <a16:creationId xmlns:a16="http://schemas.microsoft.com/office/drawing/2014/main" id="{6632B1FA-0D49-E04A-C760-2DF2740AEAE5}"/>
              </a:ext>
            </a:extLst>
          </p:cNvPr>
          <p:cNvGrpSpPr/>
          <p:nvPr/>
        </p:nvGrpSpPr>
        <p:grpSpPr>
          <a:xfrm>
            <a:off x="4815759" y="494747"/>
            <a:ext cx="6144339" cy="5381861"/>
            <a:chOff x="2326563" y="731847"/>
            <a:chExt cx="5958423" cy="5474729"/>
          </a:xfrm>
        </p:grpSpPr>
        <p:grpSp>
          <p:nvGrpSpPr>
            <p:cNvPr id="15" name="Group 14">
              <a:extLst>
                <a:ext uri="{FF2B5EF4-FFF2-40B4-BE49-F238E27FC236}">
                  <a16:creationId xmlns:a16="http://schemas.microsoft.com/office/drawing/2014/main" id="{B49F908D-D930-C2BC-6536-8DD1764D4B21}"/>
                </a:ext>
              </a:extLst>
            </p:cNvPr>
            <p:cNvGrpSpPr/>
            <p:nvPr/>
          </p:nvGrpSpPr>
          <p:grpSpPr>
            <a:xfrm>
              <a:off x="2326563" y="731847"/>
              <a:ext cx="5958423" cy="5474729"/>
              <a:chOff x="2326563" y="731847"/>
              <a:chExt cx="5958423" cy="5474729"/>
            </a:xfrm>
          </p:grpSpPr>
          <p:pic>
            <p:nvPicPr>
              <p:cNvPr id="19" name="Picture 18">
                <a:extLst>
                  <a:ext uri="{FF2B5EF4-FFF2-40B4-BE49-F238E27FC236}">
                    <a16:creationId xmlns:a16="http://schemas.microsoft.com/office/drawing/2014/main" id="{A3809EEB-F886-F874-5C7F-50B01D919498}"/>
                  </a:ext>
                </a:extLst>
              </p:cNvPr>
              <p:cNvPicPr>
                <a:picLocks noChangeAspect="1"/>
              </p:cNvPicPr>
              <p:nvPr/>
            </p:nvPicPr>
            <p:blipFill rotWithShape="1">
              <a:blip r:embed="rId4"/>
              <a:srcRect l="23961" t="3264" r="20504" b="16168"/>
              <a:stretch/>
            </p:blipFill>
            <p:spPr>
              <a:xfrm>
                <a:off x="3000603" y="1201478"/>
                <a:ext cx="5284383" cy="4189229"/>
              </a:xfrm>
              <a:prstGeom prst="rect">
                <a:avLst/>
              </a:prstGeom>
            </p:spPr>
          </p:pic>
          <p:sp>
            <p:nvSpPr>
              <p:cNvPr id="20" name="TextBox 19">
                <a:extLst>
                  <a:ext uri="{FF2B5EF4-FFF2-40B4-BE49-F238E27FC236}">
                    <a16:creationId xmlns:a16="http://schemas.microsoft.com/office/drawing/2014/main" id="{68C7C448-4614-238F-BAE0-47A8C2AC2548}"/>
                  </a:ext>
                </a:extLst>
              </p:cNvPr>
              <p:cNvSpPr txBox="1"/>
              <p:nvPr/>
            </p:nvSpPr>
            <p:spPr>
              <a:xfrm rot="16200000">
                <a:off x="2557489" y="5596993"/>
                <a:ext cx="950568" cy="26859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788C"/>
                    </a:solidFill>
                    <a:effectLst/>
                    <a:uLnTx/>
                    <a:uFillTx/>
                    <a:latin typeface="Arial"/>
                    <a:ea typeface="+mn-ea"/>
                    <a:cs typeface="Arial"/>
                  </a:rPr>
                  <a:t>Benchmark</a:t>
                </a:r>
              </a:p>
            </p:txBody>
          </p:sp>
          <p:sp>
            <p:nvSpPr>
              <p:cNvPr id="21" name="TextBox 20">
                <a:extLst>
                  <a:ext uri="{FF2B5EF4-FFF2-40B4-BE49-F238E27FC236}">
                    <a16:creationId xmlns:a16="http://schemas.microsoft.com/office/drawing/2014/main" id="{5433DA4F-8BB7-6B28-A389-C9C03E5F030A}"/>
                  </a:ext>
                </a:extLst>
              </p:cNvPr>
              <p:cNvSpPr txBox="1"/>
              <p:nvPr/>
            </p:nvSpPr>
            <p:spPr>
              <a:xfrm rot="16200000">
                <a:off x="709769" y="3015326"/>
                <a:ext cx="3602909" cy="36932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788C"/>
                    </a:solidFill>
                    <a:effectLst/>
                    <a:uLnTx/>
                    <a:uFillTx/>
                    <a:latin typeface="Arial"/>
                    <a:ea typeface="+mn-ea"/>
                    <a:cs typeface="Arial"/>
                  </a:rPr>
                  <a:t>GABA Normalized per Pos. Con.</a:t>
                </a:r>
              </a:p>
            </p:txBody>
          </p:sp>
          <p:sp>
            <p:nvSpPr>
              <p:cNvPr id="22" name="TextBox 21">
                <a:extLst>
                  <a:ext uri="{FF2B5EF4-FFF2-40B4-BE49-F238E27FC236}">
                    <a16:creationId xmlns:a16="http://schemas.microsoft.com/office/drawing/2014/main" id="{C11AA7A5-75BC-21E4-D7E5-CF5756FED66A}"/>
                  </a:ext>
                </a:extLst>
              </p:cNvPr>
              <p:cNvSpPr txBox="1"/>
              <p:nvPr/>
            </p:nvSpPr>
            <p:spPr>
              <a:xfrm>
                <a:off x="3290857" y="731847"/>
                <a:ext cx="4595223" cy="4696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4788C"/>
                    </a:solidFill>
                    <a:effectLst/>
                    <a:uLnTx/>
                    <a:uFillTx/>
                    <a:latin typeface="Arial"/>
                    <a:ea typeface="+mn-ea"/>
                    <a:cs typeface="Arial"/>
                  </a:rPr>
                  <a:t>Comparative GABA Production</a:t>
                </a:r>
              </a:p>
            </p:txBody>
          </p:sp>
          <p:sp>
            <p:nvSpPr>
              <p:cNvPr id="24" name="TextBox 23">
                <a:extLst>
                  <a:ext uri="{FF2B5EF4-FFF2-40B4-BE49-F238E27FC236}">
                    <a16:creationId xmlns:a16="http://schemas.microsoft.com/office/drawing/2014/main" id="{84E3C6D2-EA4C-9130-E79C-B8244EB9ED3E}"/>
                  </a:ext>
                </a:extLst>
              </p:cNvPr>
              <p:cNvSpPr txBox="1"/>
              <p:nvPr/>
            </p:nvSpPr>
            <p:spPr>
              <a:xfrm>
                <a:off x="4521826" y="5609556"/>
                <a:ext cx="2360041" cy="313088"/>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4788C"/>
                    </a:solidFill>
                    <a:effectLst/>
                    <a:uLnTx/>
                    <a:uFillTx/>
                    <a:latin typeface="Arial"/>
                    <a:ea typeface="+mn-ea"/>
                    <a:cs typeface="Arial"/>
                  </a:rPr>
                  <a:t>Lactiplantibacillus plantarum</a:t>
                </a:r>
              </a:p>
            </p:txBody>
          </p:sp>
        </p:grpSp>
        <p:sp>
          <p:nvSpPr>
            <p:cNvPr id="16" name="TextBox 15">
              <a:extLst>
                <a:ext uri="{FF2B5EF4-FFF2-40B4-BE49-F238E27FC236}">
                  <a16:creationId xmlns:a16="http://schemas.microsoft.com/office/drawing/2014/main" id="{585C18DE-B522-C374-835A-0E0ACD397BCB}"/>
                </a:ext>
              </a:extLst>
            </p:cNvPr>
            <p:cNvSpPr txBox="1"/>
            <p:nvPr/>
          </p:nvSpPr>
          <p:spPr>
            <a:xfrm>
              <a:off x="2751017" y="4167960"/>
              <a:ext cx="279244" cy="29110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4788C"/>
                  </a:solidFill>
                  <a:effectLst/>
                  <a:uLnTx/>
                  <a:uFillTx/>
                  <a:latin typeface="Arial"/>
                  <a:ea typeface="+mn-ea"/>
                  <a:cs typeface="Arial"/>
                </a:rPr>
                <a:t>1</a:t>
              </a:r>
            </a:p>
          </p:txBody>
        </p:sp>
        <p:sp>
          <p:nvSpPr>
            <p:cNvPr id="17" name="TextBox 16">
              <a:extLst>
                <a:ext uri="{FF2B5EF4-FFF2-40B4-BE49-F238E27FC236}">
                  <a16:creationId xmlns:a16="http://schemas.microsoft.com/office/drawing/2014/main" id="{7F486559-0BB9-B962-358F-47A64C489192}"/>
                </a:ext>
              </a:extLst>
            </p:cNvPr>
            <p:cNvSpPr txBox="1"/>
            <p:nvPr/>
          </p:nvSpPr>
          <p:spPr>
            <a:xfrm>
              <a:off x="2762666" y="3054435"/>
              <a:ext cx="279244" cy="29110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4788C"/>
                  </a:solidFill>
                  <a:effectLst/>
                  <a:uLnTx/>
                  <a:uFillTx/>
                  <a:latin typeface="Arial"/>
                  <a:ea typeface="+mn-ea"/>
                  <a:cs typeface="Arial"/>
                </a:rPr>
                <a:t>2</a:t>
              </a:r>
            </a:p>
          </p:txBody>
        </p:sp>
        <p:sp>
          <p:nvSpPr>
            <p:cNvPr id="18" name="TextBox 17">
              <a:extLst>
                <a:ext uri="{FF2B5EF4-FFF2-40B4-BE49-F238E27FC236}">
                  <a16:creationId xmlns:a16="http://schemas.microsoft.com/office/drawing/2014/main" id="{8A32FC76-6073-BB1E-66B4-98944AA22E8E}"/>
                </a:ext>
              </a:extLst>
            </p:cNvPr>
            <p:cNvSpPr txBox="1"/>
            <p:nvPr/>
          </p:nvSpPr>
          <p:spPr>
            <a:xfrm>
              <a:off x="2762666" y="1955937"/>
              <a:ext cx="279244" cy="29110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4788C"/>
                  </a:solidFill>
                  <a:effectLst/>
                  <a:uLnTx/>
                  <a:uFillTx/>
                  <a:latin typeface="Arial"/>
                  <a:ea typeface="+mn-ea"/>
                  <a:cs typeface="Arial"/>
                </a:rPr>
                <a:t>3</a:t>
              </a:r>
            </a:p>
          </p:txBody>
        </p:sp>
      </p:grpSp>
      <p:sp>
        <p:nvSpPr>
          <p:cNvPr id="25" name="Text Placeholder 11">
            <a:extLst>
              <a:ext uri="{FF2B5EF4-FFF2-40B4-BE49-F238E27FC236}">
                <a16:creationId xmlns:a16="http://schemas.microsoft.com/office/drawing/2014/main" id="{DD49B429-B1C9-B945-1964-81CF514392A3}"/>
              </a:ext>
            </a:extLst>
          </p:cNvPr>
          <p:cNvSpPr txBox="1">
            <a:spLocks/>
          </p:cNvSpPr>
          <p:nvPr/>
        </p:nvSpPr>
        <p:spPr>
          <a:xfrm>
            <a:off x="215453" y="236766"/>
            <a:ext cx="4857015" cy="565467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5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 name="5-Point Star 5">
            <a:extLst>
              <a:ext uri="{FF2B5EF4-FFF2-40B4-BE49-F238E27FC236}">
                <a16:creationId xmlns:a16="http://schemas.microsoft.com/office/drawing/2014/main" id="{E1ACDA54-5C3F-FDCF-CE76-016E5438A6D6}"/>
              </a:ext>
            </a:extLst>
          </p:cNvPr>
          <p:cNvSpPr/>
          <p:nvPr/>
        </p:nvSpPr>
        <p:spPr>
          <a:xfrm>
            <a:off x="10771672" y="5022890"/>
            <a:ext cx="221556" cy="225573"/>
          </a:xfrm>
          <a:prstGeom prst="star5">
            <a:avLst>
              <a:gd name="adj" fmla="val 15963"/>
              <a:gd name="hf" fmla="val 105146"/>
              <a:gd name="vf" fmla="val 110557"/>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 Placeholder 4">
            <a:extLst>
              <a:ext uri="{FF2B5EF4-FFF2-40B4-BE49-F238E27FC236}">
                <a16:creationId xmlns:a16="http://schemas.microsoft.com/office/drawing/2014/main" id="{2BDFA0AA-3E49-08BE-7388-11537C110748}"/>
              </a:ext>
            </a:extLst>
          </p:cNvPr>
          <p:cNvSpPr>
            <a:spLocks noGrp="1"/>
          </p:cNvSpPr>
          <p:nvPr>
            <p:ph type="body" sz="quarter" idx="15"/>
          </p:nvPr>
        </p:nvSpPr>
        <p:spPr>
          <a:xfrm>
            <a:off x="327290" y="2514522"/>
            <a:ext cx="3847316" cy="2644237"/>
          </a:xfrm>
        </p:spPr>
        <p:txBody>
          <a:bodyPr anchor="b">
            <a:normAutofit/>
          </a:bodyPr>
          <a:lstStyle/>
          <a:p>
            <a:r>
              <a:rPr lang="en-US">
                <a:solidFill>
                  <a:schemeClr val="bg1"/>
                </a:solidFill>
                <a:cs typeface="Arial"/>
              </a:rPr>
              <a:t>With advanced biotechnology, we searched over 250 million isolates to identify strains for GABA Probiotic within several months. </a:t>
            </a:r>
            <a:endParaRPr lang="en-US">
              <a:cs typeface="Arial"/>
            </a:endParaRPr>
          </a:p>
          <a:p>
            <a:pPr>
              <a:spcAft>
                <a:spcPts val="1000"/>
              </a:spcAft>
            </a:pPr>
            <a:endParaRPr lang="en-US" sz="2800" b="1">
              <a:latin typeface="Arial"/>
              <a:cs typeface="Arial"/>
            </a:endParaRPr>
          </a:p>
        </p:txBody>
      </p:sp>
      <p:cxnSp>
        <p:nvCxnSpPr>
          <p:cNvPr id="31" name="Straight Connector 30">
            <a:extLst>
              <a:ext uri="{FF2B5EF4-FFF2-40B4-BE49-F238E27FC236}">
                <a16:creationId xmlns:a16="http://schemas.microsoft.com/office/drawing/2014/main" id="{62D70393-F156-6F1E-809F-5778E271CFB7}"/>
              </a:ext>
            </a:extLst>
          </p:cNvPr>
          <p:cNvCxnSpPr>
            <a:cxnSpLocks/>
          </p:cNvCxnSpPr>
          <p:nvPr/>
        </p:nvCxnSpPr>
        <p:spPr>
          <a:xfrm>
            <a:off x="408239" y="4787973"/>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FC7E3E-2B71-4D17-7F94-229A0F737A1F}"/>
              </a:ext>
            </a:extLst>
          </p:cNvPr>
          <p:cNvCxnSpPr>
            <a:cxnSpLocks/>
          </p:cNvCxnSpPr>
          <p:nvPr/>
        </p:nvCxnSpPr>
        <p:spPr>
          <a:xfrm>
            <a:off x="327290" y="2366832"/>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097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spots&#10;&#10;Description automatically generated with medium confidence">
            <a:extLst>
              <a:ext uri="{FF2B5EF4-FFF2-40B4-BE49-F238E27FC236}">
                <a16:creationId xmlns:a16="http://schemas.microsoft.com/office/drawing/2014/main" id="{4D38032A-15B8-EB26-CBDB-E6958F5835D5}"/>
              </a:ext>
            </a:extLst>
          </p:cNvPr>
          <p:cNvPicPr>
            <a:picLocks noChangeAspect="1"/>
          </p:cNvPicPr>
          <p:nvPr/>
        </p:nvPicPr>
        <p:blipFill>
          <a:blip r:embed="rId3">
            <a:alphaModFix amt="20000"/>
          </a:blip>
          <a:srcRect l="46950"/>
          <a:stretch/>
        </p:blipFill>
        <p:spPr>
          <a:xfrm>
            <a:off x="20785" y="4664"/>
            <a:ext cx="4232546" cy="6853336"/>
          </a:xfrm>
          <a:prstGeom prst="rect">
            <a:avLst/>
          </a:prstGeom>
        </p:spPr>
      </p:pic>
      <p:sp>
        <p:nvSpPr>
          <p:cNvPr id="2" name="Title 1">
            <a:extLst>
              <a:ext uri="{FF2B5EF4-FFF2-40B4-BE49-F238E27FC236}">
                <a16:creationId xmlns:a16="http://schemas.microsoft.com/office/drawing/2014/main" id="{5631F20D-61F2-8B39-C587-7CAC87C94840}"/>
              </a:ext>
            </a:extLst>
          </p:cNvPr>
          <p:cNvSpPr>
            <a:spLocks noGrp="1"/>
          </p:cNvSpPr>
          <p:nvPr>
            <p:ph type="title"/>
          </p:nvPr>
        </p:nvSpPr>
        <p:spPr>
          <a:xfrm>
            <a:off x="4519774" y="171357"/>
            <a:ext cx="7216971" cy="1325563"/>
          </a:xfrm>
        </p:spPr>
        <p:txBody>
          <a:bodyPr>
            <a:normAutofit/>
          </a:bodyPr>
          <a:lstStyle/>
          <a:p>
            <a:r>
              <a:rPr lang="en-US" sz="4000">
                <a:latin typeface="Arial"/>
                <a:cs typeface="Arial"/>
              </a:rPr>
              <a:t>The LP815</a:t>
            </a:r>
            <a:r>
              <a:rPr lang="en-US" sz="4000" baseline="30000">
                <a:latin typeface="Arial"/>
                <a:cs typeface="Arial"/>
              </a:rPr>
              <a:t>®</a:t>
            </a:r>
            <a:r>
              <a:rPr lang="en-US" sz="4000">
                <a:latin typeface="Arial"/>
                <a:cs typeface="Arial"/>
              </a:rPr>
              <a:t> Difference</a:t>
            </a:r>
            <a:endParaRPr lang="en-US" sz="4000"/>
          </a:p>
        </p:txBody>
      </p:sp>
      <p:sp>
        <p:nvSpPr>
          <p:cNvPr id="5" name="Text Placeholder 4">
            <a:extLst>
              <a:ext uri="{FF2B5EF4-FFF2-40B4-BE49-F238E27FC236}">
                <a16:creationId xmlns:a16="http://schemas.microsoft.com/office/drawing/2014/main" id="{24E85931-04F6-FAA3-7A13-75635B817697}"/>
              </a:ext>
            </a:extLst>
          </p:cNvPr>
          <p:cNvSpPr>
            <a:spLocks noGrp="1"/>
          </p:cNvSpPr>
          <p:nvPr>
            <p:ph type="body" sz="quarter" idx="15"/>
          </p:nvPr>
        </p:nvSpPr>
        <p:spPr>
          <a:xfrm>
            <a:off x="203497" y="2558234"/>
            <a:ext cx="4114466" cy="1741532"/>
          </a:xfrm>
        </p:spPr>
        <p:txBody>
          <a:bodyPr anchor="b">
            <a:noAutofit/>
          </a:bodyPr>
          <a:lstStyle/>
          <a:p>
            <a:pPr marL="0" lvl="1" indent="0">
              <a:lnSpc>
                <a:spcPct val="100000"/>
              </a:lnSpc>
              <a:spcAft>
                <a:spcPts val="600"/>
              </a:spcAft>
              <a:buClr>
                <a:schemeClr val="bg1"/>
              </a:buClr>
              <a:buSzPts val="1200"/>
              <a:buNone/>
            </a:pPr>
            <a:r>
              <a:rPr lang="en-US">
                <a:latin typeface="Arial"/>
                <a:cs typeface="Arial"/>
              </a:rPr>
              <a:t>Unlike traditional GABA supplements, LP815</a:t>
            </a:r>
            <a:r>
              <a:rPr lang="en-US" baseline="30000">
                <a:latin typeface="Arial"/>
                <a:cs typeface="Arial"/>
              </a:rPr>
              <a:t>®</a:t>
            </a:r>
            <a:r>
              <a:rPr lang="en-US">
                <a:latin typeface="Arial"/>
                <a:cs typeface="Arial"/>
              </a:rPr>
              <a:t> consistent release provides calming and stress modulation for canines.</a:t>
            </a:r>
            <a:endParaRPr lang="en-US">
              <a:solidFill>
                <a:schemeClr val="bg1"/>
              </a:solidFill>
              <a:latin typeface="Arial"/>
              <a:cs typeface="Arial"/>
            </a:endParaRPr>
          </a:p>
        </p:txBody>
      </p:sp>
      <p:sp>
        <p:nvSpPr>
          <p:cNvPr id="7" name="TextBox 6">
            <a:extLst>
              <a:ext uri="{FF2B5EF4-FFF2-40B4-BE49-F238E27FC236}">
                <a16:creationId xmlns:a16="http://schemas.microsoft.com/office/drawing/2014/main" id="{C38B860D-60EE-7AC7-BB8B-42163F478A4D}"/>
              </a:ext>
            </a:extLst>
          </p:cNvPr>
          <p:cNvSpPr txBox="1"/>
          <p:nvPr/>
        </p:nvSpPr>
        <p:spPr>
          <a:xfrm>
            <a:off x="4592066" y="1066869"/>
            <a:ext cx="6184351" cy="8312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4788C"/>
                </a:solidFill>
                <a:effectLst/>
                <a:uLnTx/>
                <a:uFillTx/>
                <a:latin typeface="Arial" panose="020B0604020202020204"/>
                <a:ea typeface="+mn-ea"/>
                <a:cs typeface="Arial"/>
                <a:sym typeface="Helvetica Neue Thin"/>
              </a:rPr>
              <a:t>A novel probiotic with robust, consistent GABA production within the GI tract. </a:t>
            </a:r>
            <a:endParaRPr kumimoji="0" lang="en-US" sz="2400" b="0" i="0" u="none" strike="noStrike" kern="1200" cap="none" spc="0" normalizeH="0" baseline="0" noProof="0">
              <a:ln>
                <a:noFill/>
              </a:ln>
              <a:solidFill>
                <a:srgbClr val="14788C"/>
              </a:solidFill>
              <a:effectLst/>
              <a:uLnTx/>
              <a:uFillTx/>
              <a:latin typeface="Arial" panose="020B0604020202020204"/>
              <a:ea typeface="+mn-ea"/>
              <a:cs typeface="Calibri" panose="020F0502020204030204" pitchFamily="34" charset="0"/>
            </a:endParaRPr>
          </a:p>
        </p:txBody>
      </p:sp>
      <p:sp>
        <p:nvSpPr>
          <p:cNvPr id="14" name="Slide Number Placeholder 15">
            <a:extLst>
              <a:ext uri="{FF2B5EF4-FFF2-40B4-BE49-F238E27FC236}">
                <a16:creationId xmlns:a16="http://schemas.microsoft.com/office/drawing/2014/main" id="{0542ED13-71B5-6532-71A5-EB84FFB7A90B}"/>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4788C"/>
                </a:solidFill>
                <a:effectLst/>
                <a:uLnTx/>
                <a:uFillTx/>
                <a:latin typeface="Arial" panose="020B0604020202020204"/>
                <a:ea typeface="+mn-ea"/>
                <a:cs typeface="+mn-cs"/>
              </a:rPr>
              <a:t>PAGE </a:t>
            </a:r>
            <a:fld id="{BDBF9DCE-55C5-154E-AC34-7A0AB594817D}" type="slidenum">
              <a:rPr kumimoji="0" lang="en-US" sz="1000" b="1" i="0" u="none" strike="noStrike" kern="1200" cap="none" spc="0" normalizeH="0" baseline="0" noProof="0" smtClean="0">
                <a:ln>
                  <a:noFill/>
                </a:ln>
                <a:solidFill>
                  <a:srgbClr val="14788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srgbClr val="14788C"/>
              </a:solidFill>
              <a:effectLst/>
              <a:uLnTx/>
              <a:uFillTx/>
              <a:latin typeface="Arial" panose="020B0604020202020204"/>
              <a:ea typeface="+mn-ea"/>
              <a:cs typeface="+mn-cs"/>
            </a:endParaRPr>
          </a:p>
        </p:txBody>
      </p:sp>
      <p:cxnSp>
        <p:nvCxnSpPr>
          <p:cNvPr id="11" name="Straight Connector 10">
            <a:extLst>
              <a:ext uri="{FF2B5EF4-FFF2-40B4-BE49-F238E27FC236}">
                <a16:creationId xmlns:a16="http://schemas.microsoft.com/office/drawing/2014/main" id="{5DD2E260-5B86-AB46-AAFB-92E38C5AD4C7}"/>
              </a:ext>
            </a:extLst>
          </p:cNvPr>
          <p:cNvCxnSpPr>
            <a:cxnSpLocks/>
          </p:cNvCxnSpPr>
          <p:nvPr/>
        </p:nvCxnSpPr>
        <p:spPr>
          <a:xfrm>
            <a:off x="285940" y="4432373"/>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66B7F1-C31B-E4F7-F741-1284D381A0F1}"/>
              </a:ext>
            </a:extLst>
          </p:cNvPr>
          <p:cNvCxnSpPr>
            <a:cxnSpLocks/>
          </p:cNvCxnSpPr>
          <p:nvPr/>
        </p:nvCxnSpPr>
        <p:spPr>
          <a:xfrm>
            <a:off x="285941" y="2284932"/>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F3305CF-97E3-EE1D-CC04-E34D71818D7A}"/>
              </a:ext>
            </a:extLst>
          </p:cNvPr>
          <p:cNvGrpSpPr/>
          <p:nvPr/>
        </p:nvGrpSpPr>
        <p:grpSpPr>
          <a:xfrm>
            <a:off x="5173411" y="2284932"/>
            <a:ext cx="5909696" cy="3807560"/>
            <a:chOff x="5147187" y="2204357"/>
            <a:chExt cx="5909696" cy="3807560"/>
          </a:xfrm>
        </p:grpSpPr>
        <p:pic>
          <p:nvPicPr>
            <p:cNvPr id="15" name="Picture 14" descr="A blue and orange circle and lines&#10;&#10;Description automatically generated with medium confidence">
              <a:extLst>
                <a:ext uri="{FF2B5EF4-FFF2-40B4-BE49-F238E27FC236}">
                  <a16:creationId xmlns:a16="http://schemas.microsoft.com/office/drawing/2014/main" id="{6C9AD64A-481D-37DF-E05F-E961553B20A6}"/>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imgEffect>
                    </a14:imgLayer>
                  </a14:imgProps>
                </a:ext>
              </a:extLst>
            </a:blip>
            <a:srcRect l="2925" t="20277" r="2229" b="20278"/>
            <a:stretch/>
          </p:blipFill>
          <p:spPr>
            <a:xfrm>
              <a:off x="5241073" y="2204357"/>
              <a:ext cx="5815810" cy="3807560"/>
            </a:xfrm>
            <a:prstGeom prst="rect">
              <a:avLst/>
            </a:prstGeom>
          </p:spPr>
        </p:pic>
        <p:sp>
          <p:nvSpPr>
            <p:cNvPr id="16" name="Rounded Rectangle 15">
              <a:extLst>
                <a:ext uri="{FF2B5EF4-FFF2-40B4-BE49-F238E27FC236}">
                  <a16:creationId xmlns:a16="http://schemas.microsoft.com/office/drawing/2014/main" id="{F729E3A9-97B5-B783-D9C4-5994BE38B25D}"/>
                </a:ext>
              </a:extLst>
            </p:cNvPr>
            <p:cNvSpPr/>
            <p:nvPr/>
          </p:nvSpPr>
          <p:spPr>
            <a:xfrm>
              <a:off x="5417403" y="2379390"/>
              <a:ext cx="5387294" cy="3431214"/>
            </a:xfrm>
            <a:prstGeom prst="roundRect">
              <a:avLst>
                <a:gd name="adj" fmla="val 768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descr="A graph of gaba production over time&#10;&#10;Description automatically generated">
              <a:extLst>
                <a:ext uri="{FF2B5EF4-FFF2-40B4-BE49-F238E27FC236}">
                  <a16:creationId xmlns:a16="http://schemas.microsoft.com/office/drawing/2014/main" id="{27E7D089-D019-35CD-66AA-A56F6D13E012}"/>
                </a:ext>
              </a:extLst>
            </p:cNvPr>
            <p:cNvPicPr>
              <a:picLocks noChangeAspect="1"/>
            </p:cNvPicPr>
            <p:nvPr/>
          </p:nvPicPr>
          <p:blipFill>
            <a:blip r:embed="rId6"/>
            <a:srcRect t="21782" b="20893"/>
            <a:stretch/>
          </p:blipFill>
          <p:spPr>
            <a:xfrm>
              <a:off x="5147187" y="2596566"/>
              <a:ext cx="5613999" cy="3214039"/>
            </a:xfrm>
            <a:prstGeom prst="rect">
              <a:avLst/>
            </a:prstGeom>
          </p:spPr>
        </p:pic>
      </p:grpSp>
    </p:spTree>
    <p:extLst>
      <p:ext uri="{BB962C8B-B14F-4D97-AF65-F5344CB8AC3E}">
        <p14:creationId xmlns:p14="http://schemas.microsoft.com/office/powerpoint/2010/main" val="693163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2A9D4-978A-455B-9ABA-A21C20A63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4AFFA-8B31-812D-5B87-886BC12FC75A}"/>
              </a:ext>
            </a:extLst>
          </p:cNvPr>
          <p:cNvSpPr>
            <a:spLocks noGrp="1"/>
          </p:cNvSpPr>
          <p:nvPr>
            <p:ph type="title"/>
          </p:nvPr>
        </p:nvSpPr>
        <p:spPr>
          <a:xfrm>
            <a:off x="361682" y="3060633"/>
            <a:ext cx="10515600" cy="2852737"/>
          </a:xfrm>
        </p:spPr>
        <p:txBody>
          <a:bodyPr>
            <a:normAutofit/>
          </a:bodyPr>
          <a:lstStyle/>
          <a:p>
            <a:r>
              <a:rPr lang="en-US" sz="4800"/>
              <a:t>Canine Trial Results</a:t>
            </a:r>
          </a:p>
        </p:txBody>
      </p:sp>
    </p:spTree>
    <p:extLst>
      <p:ext uri="{BB962C8B-B14F-4D97-AF65-F5344CB8AC3E}">
        <p14:creationId xmlns:p14="http://schemas.microsoft.com/office/powerpoint/2010/main" val="3523176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FD094-864F-5D4E-5F4A-534A061C05CE}"/>
            </a:ext>
          </a:extLst>
        </p:cNvPr>
        <p:cNvGrpSpPr/>
        <p:nvPr/>
      </p:nvGrpSpPr>
      <p:grpSpPr>
        <a:xfrm>
          <a:off x="0" y="0"/>
          <a:ext cx="0" cy="0"/>
          <a:chOff x="0" y="0"/>
          <a:chExt cx="0" cy="0"/>
        </a:xfrm>
      </p:grpSpPr>
      <p:pic>
        <p:nvPicPr>
          <p:cNvPr id="3" name="Picture 2" descr="A blue background with spots&#10;&#10;Description automatically generated with medium confidence">
            <a:extLst>
              <a:ext uri="{FF2B5EF4-FFF2-40B4-BE49-F238E27FC236}">
                <a16:creationId xmlns:a16="http://schemas.microsoft.com/office/drawing/2014/main" id="{DD61A230-5814-2A59-6BDA-852A6D9EFE58}"/>
              </a:ext>
            </a:extLst>
          </p:cNvPr>
          <p:cNvPicPr>
            <a:picLocks noChangeAspect="1"/>
          </p:cNvPicPr>
          <p:nvPr/>
        </p:nvPicPr>
        <p:blipFill>
          <a:blip r:embed="rId3">
            <a:alphaModFix amt="20000"/>
          </a:blip>
          <a:srcRect l="46950"/>
          <a:stretch/>
        </p:blipFill>
        <p:spPr>
          <a:xfrm>
            <a:off x="0" y="4664"/>
            <a:ext cx="4232546" cy="6853336"/>
          </a:xfrm>
          <a:prstGeom prst="rect">
            <a:avLst/>
          </a:prstGeom>
        </p:spPr>
      </p:pic>
      <p:sp>
        <p:nvSpPr>
          <p:cNvPr id="2" name="Title 1">
            <a:extLst>
              <a:ext uri="{FF2B5EF4-FFF2-40B4-BE49-F238E27FC236}">
                <a16:creationId xmlns:a16="http://schemas.microsoft.com/office/drawing/2014/main" id="{98A5D6FA-A22B-5A9E-E4E6-5B9CE0A82141}"/>
              </a:ext>
            </a:extLst>
          </p:cNvPr>
          <p:cNvSpPr>
            <a:spLocks noGrp="1"/>
          </p:cNvSpPr>
          <p:nvPr>
            <p:ph type="title"/>
          </p:nvPr>
        </p:nvSpPr>
        <p:spPr>
          <a:xfrm>
            <a:off x="4554511" y="361099"/>
            <a:ext cx="7367427" cy="1325563"/>
          </a:xfrm>
        </p:spPr>
        <p:txBody>
          <a:bodyPr>
            <a:normAutofit/>
          </a:bodyPr>
          <a:lstStyle/>
          <a:p>
            <a:r>
              <a:rPr lang="en-US" sz="3200"/>
              <a:t>Verb Biotics x Treat Therapeutics: Caring for your Canines</a:t>
            </a:r>
          </a:p>
        </p:txBody>
      </p:sp>
      <p:sp>
        <p:nvSpPr>
          <p:cNvPr id="7" name="TextBox 6">
            <a:extLst>
              <a:ext uri="{FF2B5EF4-FFF2-40B4-BE49-F238E27FC236}">
                <a16:creationId xmlns:a16="http://schemas.microsoft.com/office/drawing/2014/main" id="{766F2758-7E8A-4B06-67BC-2EB78FAF7025}"/>
              </a:ext>
            </a:extLst>
          </p:cNvPr>
          <p:cNvSpPr txBox="1"/>
          <p:nvPr/>
        </p:nvSpPr>
        <p:spPr>
          <a:xfrm>
            <a:off x="4474404" y="1822366"/>
            <a:ext cx="7355646" cy="4216539"/>
          </a:xfrm>
          <a:prstGeom prst="rect">
            <a:avLst/>
          </a:prstGeom>
          <a:noFill/>
        </p:spPr>
        <p:txBody>
          <a:bodyPr wrap="square">
            <a:spAutoFit/>
          </a:bodyPr>
          <a:lstStyle/>
          <a:p>
            <a:pPr marL="342900" indent="-342900">
              <a:buFont typeface="Arial" panose="020B0604020202020204" pitchFamily="34" charset="0"/>
              <a:buChar char="•"/>
            </a:pPr>
            <a:r>
              <a:rPr lang="en-US" sz="2000" b="1"/>
              <a:t>A Better Approach to Pet Wellness</a:t>
            </a:r>
            <a:r>
              <a:rPr lang="en-US" sz="2000"/>
              <a:t>: At Verb Biotics, we prioritize advancing pet health without disrupting the lives of the animals we aim to support</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b="1"/>
              <a:t>Real-World Research</a:t>
            </a:r>
            <a:r>
              <a:rPr lang="en-US" sz="2000"/>
              <a:t>: Instead of traditional animal testing, we conducted an at-home clinical trial in partnership with Treat Therapeutics</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b="1"/>
              <a:t>Natural Environments, Meaningful Insights</a:t>
            </a:r>
            <a:r>
              <a:rPr lang="en-US" sz="2000"/>
              <a:t>: By allowing dogs to stay in their everyday settings, we gathered authentic data on behavior, anxiety levels, and sleep patterns</a:t>
            </a:r>
          </a:p>
          <a:p>
            <a:endParaRPr lang="en-US" sz="2800"/>
          </a:p>
        </p:txBody>
      </p:sp>
      <p:sp>
        <p:nvSpPr>
          <p:cNvPr id="14" name="Slide Number Placeholder 15">
            <a:extLst>
              <a:ext uri="{FF2B5EF4-FFF2-40B4-BE49-F238E27FC236}">
                <a16:creationId xmlns:a16="http://schemas.microsoft.com/office/drawing/2014/main" id="{139E5BC2-0895-CC7F-3D46-ACCA688E5F1B}"/>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4788C"/>
                </a:solidFill>
                <a:effectLst/>
                <a:uLnTx/>
                <a:uFillTx/>
                <a:latin typeface="Arial" panose="020B0604020202020204"/>
                <a:ea typeface="+mn-ea"/>
                <a:cs typeface="+mn-cs"/>
              </a:rPr>
              <a:t>PAGE </a:t>
            </a:r>
            <a:fld id="{BDBF9DCE-55C5-154E-AC34-7A0AB594817D}" type="slidenum">
              <a:rPr kumimoji="0" lang="en-US" sz="1000" b="1" i="0" u="none" strike="noStrike" kern="1200" cap="none" spc="0" normalizeH="0" baseline="0" noProof="0" smtClean="0">
                <a:ln>
                  <a:noFill/>
                </a:ln>
                <a:solidFill>
                  <a:srgbClr val="14788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a:ln>
                <a:noFill/>
              </a:ln>
              <a:solidFill>
                <a:srgbClr val="14788C"/>
              </a:solidFill>
              <a:effectLst/>
              <a:uLnTx/>
              <a:uFillTx/>
              <a:latin typeface="Arial" panose="020B0604020202020204"/>
              <a:ea typeface="+mn-ea"/>
              <a:cs typeface="+mn-cs"/>
            </a:endParaRPr>
          </a:p>
        </p:txBody>
      </p:sp>
      <p:pic>
        <p:nvPicPr>
          <p:cNvPr id="6" name="Picture 5" descr="A dog with its tongue out&#10;&#10;AI-generated content may be incorrect.">
            <a:extLst>
              <a:ext uri="{FF2B5EF4-FFF2-40B4-BE49-F238E27FC236}">
                <a16:creationId xmlns:a16="http://schemas.microsoft.com/office/drawing/2014/main" id="{60A351F3-CD2F-D811-A8D2-F0DECA0B1FB9}"/>
              </a:ext>
            </a:extLst>
          </p:cNvPr>
          <p:cNvPicPr>
            <a:picLocks noChangeAspect="1"/>
          </p:cNvPicPr>
          <p:nvPr/>
        </p:nvPicPr>
        <p:blipFill>
          <a:blip r:embed="rId4"/>
          <a:stretch>
            <a:fillRect/>
          </a:stretch>
        </p:blipFill>
        <p:spPr>
          <a:xfrm>
            <a:off x="214792" y="1527519"/>
            <a:ext cx="3802962" cy="3802962"/>
          </a:xfrm>
          <a:prstGeom prst="rect">
            <a:avLst/>
          </a:prstGeom>
        </p:spPr>
      </p:pic>
    </p:spTree>
    <p:extLst>
      <p:ext uri="{BB962C8B-B14F-4D97-AF65-F5344CB8AC3E}">
        <p14:creationId xmlns:p14="http://schemas.microsoft.com/office/powerpoint/2010/main" val="1229764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3">
            <a:alphaModFix/>
          </a:blip>
          <a:srcRect l="22172" t="17137" b="18702"/>
          <a:stretch/>
        </p:blipFill>
        <p:spPr>
          <a:xfrm>
            <a:off x="6116067" y="2950867"/>
            <a:ext cx="3200400" cy="1323600"/>
          </a:xfrm>
          <a:prstGeom prst="roundRect">
            <a:avLst>
              <a:gd name="adj" fmla="val 3722"/>
            </a:avLst>
          </a:prstGeom>
          <a:noFill/>
          <a:ln>
            <a:noFill/>
          </a:ln>
        </p:spPr>
      </p:pic>
      <p:pic>
        <p:nvPicPr>
          <p:cNvPr id="74" name="Google Shape;74;p17"/>
          <p:cNvPicPr preferRelativeResize="0"/>
          <p:nvPr/>
        </p:nvPicPr>
        <p:blipFill rotWithShape="1">
          <a:blip r:embed="rId4">
            <a:alphaModFix/>
          </a:blip>
          <a:srcRect t="36824"/>
          <a:stretch/>
        </p:blipFill>
        <p:spPr>
          <a:xfrm>
            <a:off x="2470333" y="2948476"/>
            <a:ext cx="3200400" cy="1348000"/>
          </a:xfrm>
          <a:prstGeom prst="roundRect">
            <a:avLst>
              <a:gd name="adj" fmla="val 7663"/>
            </a:avLst>
          </a:prstGeom>
          <a:noFill/>
          <a:ln>
            <a:noFill/>
          </a:ln>
        </p:spPr>
      </p:pic>
      <p:pic>
        <p:nvPicPr>
          <p:cNvPr id="75" name="Google Shape;75;p17"/>
          <p:cNvPicPr preferRelativeResize="0"/>
          <p:nvPr/>
        </p:nvPicPr>
        <p:blipFill rotWithShape="1">
          <a:blip r:embed="rId5">
            <a:alphaModFix/>
          </a:blip>
          <a:srcRect l="1056" t="13573" r="1115" b="24503"/>
          <a:stretch/>
        </p:blipFill>
        <p:spPr>
          <a:xfrm>
            <a:off x="8034233" y="1399033"/>
            <a:ext cx="3200400" cy="1348000"/>
          </a:xfrm>
          <a:prstGeom prst="roundRect">
            <a:avLst>
              <a:gd name="adj" fmla="val 7594"/>
            </a:avLst>
          </a:prstGeom>
          <a:noFill/>
          <a:ln>
            <a:noFill/>
          </a:ln>
        </p:spPr>
      </p:pic>
      <p:pic>
        <p:nvPicPr>
          <p:cNvPr id="76" name="Google Shape;76;p17"/>
          <p:cNvPicPr preferRelativeResize="0"/>
          <p:nvPr/>
        </p:nvPicPr>
        <p:blipFill rotWithShape="1">
          <a:blip r:embed="rId6">
            <a:alphaModFix/>
          </a:blip>
          <a:srcRect t="28129" b="15712"/>
          <a:stretch/>
        </p:blipFill>
        <p:spPr>
          <a:xfrm>
            <a:off x="4644300" y="1399033"/>
            <a:ext cx="3200400" cy="1348000"/>
          </a:xfrm>
          <a:prstGeom prst="roundRect">
            <a:avLst>
              <a:gd name="adj" fmla="val 7500"/>
            </a:avLst>
          </a:prstGeom>
          <a:noFill/>
          <a:ln>
            <a:noFill/>
          </a:ln>
        </p:spPr>
      </p:pic>
      <p:pic>
        <p:nvPicPr>
          <p:cNvPr id="77" name="Google Shape;77;p17"/>
          <p:cNvPicPr preferRelativeResize="0"/>
          <p:nvPr/>
        </p:nvPicPr>
        <p:blipFill rotWithShape="1">
          <a:blip r:embed="rId7">
            <a:alphaModFix/>
          </a:blip>
          <a:srcRect t="14866" b="44325"/>
          <a:stretch/>
        </p:blipFill>
        <p:spPr>
          <a:xfrm flipH="1">
            <a:off x="1217967" y="1399033"/>
            <a:ext cx="3200400" cy="1348000"/>
          </a:xfrm>
          <a:prstGeom prst="roundRect">
            <a:avLst>
              <a:gd name="adj" fmla="val 6017"/>
            </a:avLst>
          </a:prstGeom>
          <a:noFill/>
          <a:ln>
            <a:noFill/>
          </a:ln>
        </p:spPr>
      </p:pic>
      <p:sp>
        <p:nvSpPr>
          <p:cNvPr id="78" name="Google Shape;78;p17"/>
          <p:cNvSpPr txBox="1">
            <a:spLocks noGrp="1"/>
          </p:cNvSpPr>
          <p:nvPr>
            <p:ph type="title"/>
          </p:nvPr>
        </p:nvSpPr>
        <p:spPr>
          <a:xfrm>
            <a:off x="412933" y="466460"/>
            <a:ext cx="10515600" cy="1325563"/>
          </a:xfrm>
          <a:prstGeom prst="rect">
            <a:avLst/>
          </a:prstGeom>
        </p:spPr>
        <p:txBody>
          <a:bodyPr spcFirstLastPara="1" wrap="square" lIns="121900" tIns="121900" rIns="121900" bIns="121900" anchor="t" anchorCtr="0">
            <a:noAutofit/>
          </a:bodyPr>
          <a:lstStyle/>
          <a:p>
            <a:r>
              <a:rPr lang="en" sz="3600">
                <a:solidFill>
                  <a:srgbClr val="13778D"/>
                </a:solidFill>
                <a:latin typeface="Arial" panose="020B0604020202020204" pitchFamily="34" charset="0"/>
                <a:ea typeface="Poppins Medium"/>
                <a:cs typeface="Arial" panose="020B0604020202020204" pitchFamily="34" charset="0"/>
                <a:sym typeface="Poppins Medium"/>
              </a:rPr>
              <a:t>A demographically diverse, placebo controlled trial</a:t>
            </a:r>
            <a:endParaRPr sz="3600">
              <a:solidFill>
                <a:srgbClr val="13778D"/>
              </a:solidFill>
              <a:latin typeface="Arial" panose="020B0604020202020204" pitchFamily="34" charset="0"/>
              <a:ea typeface="Poppins Medium"/>
              <a:cs typeface="Arial" panose="020B0604020202020204" pitchFamily="34" charset="0"/>
              <a:sym typeface="Poppins Medium"/>
            </a:endParaRPr>
          </a:p>
        </p:txBody>
      </p:sp>
      <p:pic>
        <p:nvPicPr>
          <p:cNvPr id="86" name="Google Shape;86;p17"/>
          <p:cNvPicPr preferRelativeResize="0"/>
          <p:nvPr/>
        </p:nvPicPr>
        <p:blipFill rotWithShape="1">
          <a:blip r:embed="rId5">
            <a:alphaModFix/>
          </a:blip>
          <a:srcRect l="1056" t="13573" r="1115" b="24503"/>
          <a:stretch/>
        </p:blipFill>
        <p:spPr>
          <a:xfrm>
            <a:off x="8034233" y="4579333"/>
            <a:ext cx="3200400" cy="1348000"/>
          </a:xfrm>
          <a:prstGeom prst="roundRect">
            <a:avLst>
              <a:gd name="adj" fmla="val 7594"/>
            </a:avLst>
          </a:prstGeom>
          <a:noFill/>
          <a:ln>
            <a:noFill/>
          </a:ln>
        </p:spPr>
      </p:pic>
      <p:pic>
        <p:nvPicPr>
          <p:cNvPr id="87" name="Google Shape;87;p17"/>
          <p:cNvPicPr preferRelativeResize="0"/>
          <p:nvPr/>
        </p:nvPicPr>
        <p:blipFill rotWithShape="1">
          <a:blip r:embed="rId6">
            <a:alphaModFix/>
          </a:blip>
          <a:srcRect t="28129" b="15712"/>
          <a:stretch/>
        </p:blipFill>
        <p:spPr>
          <a:xfrm>
            <a:off x="4644300" y="4579333"/>
            <a:ext cx="3200400" cy="1348000"/>
          </a:xfrm>
          <a:prstGeom prst="roundRect">
            <a:avLst>
              <a:gd name="adj" fmla="val 7500"/>
            </a:avLst>
          </a:prstGeom>
          <a:noFill/>
          <a:ln>
            <a:noFill/>
          </a:ln>
        </p:spPr>
      </p:pic>
      <p:pic>
        <p:nvPicPr>
          <p:cNvPr id="88" name="Google Shape;88;p17"/>
          <p:cNvPicPr preferRelativeResize="0"/>
          <p:nvPr/>
        </p:nvPicPr>
        <p:blipFill rotWithShape="1">
          <a:blip r:embed="rId7">
            <a:alphaModFix/>
          </a:blip>
          <a:srcRect t="14866" b="44325"/>
          <a:stretch/>
        </p:blipFill>
        <p:spPr>
          <a:xfrm flipH="1">
            <a:off x="1217967" y="4579333"/>
            <a:ext cx="3200400" cy="1348000"/>
          </a:xfrm>
          <a:prstGeom prst="roundRect">
            <a:avLst>
              <a:gd name="adj" fmla="val 6017"/>
            </a:avLst>
          </a:prstGeom>
          <a:noFill/>
          <a:ln>
            <a:noFill/>
          </a:ln>
        </p:spPr>
      </p:pic>
      <p:pic>
        <p:nvPicPr>
          <p:cNvPr id="89" name="Google Shape;89;p17"/>
          <p:cNvPicPr preferRelativeResize="0"/>
          <p:nvPr/>
        </p:nvPicPr>
        <p:blipFill rotWithShape="1">
          <a:blip r:embed="rId8">
            <a:alphaModFix/>
          </a:blip>
          <a:srcRect t="43620"/>
          <a:stretch/>
        </p:blipFill>
        <p:spPr>
          <a:xfrm>
            <a:off x="1217967" y="4579300"/>
            <a:ext cx="3200400" cy="1348000"/>
          </a:xfrm>
          <a:prstGeom prst="roundRect">
            <a:avLst>
              <a:gd name="adj" fmla="val 6316"/>
            </a:avLst>
          </a:prstGeom>
          <a:noFill/>
          <a:ln>
            <a:noFill/>
          </a:ln>
        </p:spPr>
      </p:pic>
      <p:pic>
        <p:nvPicPr>
          <p:cNvPr id="91" name="Google Shape;91;p17"/>
          <p:cNvPicPr preferRelativeResize="0"/>
          <p:nvPr/>
        </p:nvPicPr>
        <p:blipFill rotWithShape="1">
          <a:blip r:embed="rId9">
            <a:alphaModFix/>
          </a:blip>
          <a:srcRect t="22082" b="14605"/>
          <a:stretch/>
        </p:blipFill>
        <p:spPr>
          <a:xfrm>
            <a:off x="4644300" y="4579300"/>
            <a:ext cx="3200400" cy="1348000"/>
          </a:xfrm>
          <a:prstGeom prst="roundRect">
            <a:avLst>
              <a:gd name="adj" fmla="val 7097"/>
            </a:avLst>
          </a:prstGeom>
          <a:solidFill>
            <a:srgbClr val="C9DAF8">
              <a:alpha val="70250"/>
            </a:srgbClr>
          </a:solidFill>
          <a:ln>
            <a:noFill/>
          </a:ln>
        </p:spPr>
      </p:pic>
      <p:pic>
        <p:nvPicPr>
          <p:cNvPr id="93" name="Google Shape;93;p17"/>
          <p:cNvPicPr preferRelativeResize="0"/>
          <p:nvPr/>
        </p:nvPicPr>
        <p:blipFill rotWithShape="1">
          <a:blip r:embed="rId10">
            <a:alphaModFix/>
          </a:blip>
          <a:srcRect t="7506" b="34347"/>
          <a:stretch/>
        </p:blipFill>
        <p:spPr>
          <a:xfrm>
            <a:off x="8036233" y="4574833"/>
            <a:ext cx="3200400" cy="1348000"/>
          </a:xfrm>
          <a:prstGeom prst="roundRect">
            <a:avLst>
              <a:gd name="adj" fmla="val 6130"/>
            </a:avLst>
          </a:prstGeom>
          <a:noFill/>
          <a:ln>
            <a:noFill/>
          </a:ln>
        </p:spPr>
      </p:pic>
      <p:sp>
        <p:nvSpPr>
          <p:cNvPr id="95" name="Google Shape;95;p17"/>
          <p:cNvSpPr txBox="1"/>
          <p:nvPr/>
        </p:nvSpPr>
        <p:spPr>
          <a:xfrm>
            <a:off x="6970833" y="6269856"/>
            <a:ext cx="5327200" cy="40006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000" i="1" kern="0">
                <a:solidFill>
                  <a:srgbClr val="13778D"/>
                </a:solidFill>
                <a:latin typeface="Arial" panose="020B0604020202020204" pitchFamily="34" charset="0"/>
                <a:ea typeface="Poppins"/>
                <a:cs typeface="Arial" panose="020B0604020202020204" pitchFamily="34" charset="0"/>
                <a:sym typeface="Poppins"/>
              </a:rPr>
              <a:t>*assessed as dogs dropping out of the study due to owner reported adverse events</a:t>
            </a:r>
            <a:endParaRPr sz="1000" i="1" kern="0">
              <a:solidFill>
                <a:srgbClr val="13778D"/>
              </a:solidFill>
              <a:latin typeface="Arial" panose="020B0604020202020204" pitchFamily="34" charset="0"/>
              <a:ea typeface="Poppins"/>
              <a:cs typeface="Arial" panose="020B0604020202020204" pitchFamily="34" charset="0"/>
              <a:sym typeface="Poppins"/>
            </a:endParaRPr>
          </a:p>
        </p:txBody>
      </p:sp>
      <p:sp>
        <p:nvSpPr>
          <p:cNvPr id="96" name="Google Shape;96;p17"/>
          <p:cNvSpPr txBox="1"/>
          <p:nvPr/>
        </p:nvSpPr>
        <p:spPr>
          <a:xfrm>
            <a:off x="1217967" y="2178233"/>
            <a:ext cx="3200400" cy="3900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r>
              <a:rPr lang="en" sz="2500" b="1" kern="0">
                <a:solidFill>
                  <a:srgbClr val="13778D"/>
                </a:solidFill>
                <a:latin typeface="Poppins"/>
                <a:ea typeface="Poppins"/>
                <a:cs typeface="Poppins"/>
                <a:sym typeface="Poppins"/>
              </a:rPr>
              <a:t>40 </a:t>
            </a:r>
            <a:r>
              <a:rPr lang="en" sz="1850" kern="0">
                <a:solidFill>
                  <a:srgbClr val="13778D"/>
                </a:solidFill>
                <a:latin typeface="Poppins Medium"/>
                <a:ea typeface="Poppins Medium"/>
                <a:cs typeface="Poppins Medium"/>
                <a:sym typeface="Poppins Medium"/>
              </a:rPr>
              <a:t>enrolled dogs</a:t>
            </a:r>
            <a:endParaRPr sz="1850" kern="0">
              <a:solidFill>
                <a:srgbClr val="13778D"/>
              </a:solidFill>
              <a:latin typeface="Poppins Medium"/>
              <a:ea typeface="Poppins Medium"/>
              <a:cs typeface="Poppins Medium"/>
              <a:sym typeface="Poppins Medium"/>
            </a:endParaRPr>
          </a:p>
        </p:txBody>
      </p:sp>
      <p:sp>
        <p:nvSpPr>
          <p:cNvPr id="97" name="Google Shape;97;p17"/>
          <p:cNvSpPr txBox="1"/>
          <p:nvPr/>
        </p:nvSpPr>
        <p:spPr>
          <a:xfrm>
            <a:off x="4626100" y="2178233"/>
            <a:ext cx="3200400" cy="3900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r>
              <a:rPr lang="en" sz="2500" b="1" kern="0">
                <a:solidFill>
                  <a:srgbClr val="13778D"/>
                </a:solidFill>
                <a:latin typeface="Poppins"/>
                <a:ea typeface="Poppins"/>
                <a:cs typeface="Poppins"/>
                <a:sym typeface="Poppins"/>
              </a:rPr>
              <a:t>2 </a:t>
            </a:r>
            <a:r>
              <a:rPr lang="en" sz="1850" kern="0">
                <a:solidFill>
                  <a:srgbClr val="13778D"/>
                </a:solidFill>
                <a:latin typeface="Poppins Medium"/>
                <a:ea typeface="Poppins Medium"/>
                <a:cs typeface="Poppins Medium"/>
                <a:sym typeface="Poppins Medium"/>
              </a:rPr>
              <a:t>Data sources </a:t>
            </a:r>
            <a:r>
              <a:rPr lang="en" sz="650" kern="0">
                <a:solidFill>
                  <a:srgbClr val="13778D"/>
                </a:solidFill>
                <a:latin typeface="Poppins Medium"/>
                <a:ea typeface="Poppins Medium"/>
                <a:cs typeface="Poppins Medium"/>
                <a:sym typeface="Poppins Medium"/>
              </a:rPr>
              <a:t>(tracker &amp; survey)</a:t>
            </a:r>
            <a:endParaRPr lang="en-US" sz="650" kern="0">
              <a:solidFill>
                <a:srgbClr val="13778D"/>
              </a:solidFill>
              <a:latin typeface="Poppins Medium"/>
              <a:ea typeface="Poppins Medium"/>
              <a:cs typeface="Poppins Medium"/>
            </a:endParaRPr>
          </a:p>
        </p:txBody>
      </p:sp>
      <p:sp>
        <p:nvSpPr>
          <p:cNvPr id="98" name="Google Shape;98;p17"/>
          <p:cNvSpPr txBox="1"/>
          <p:nvPr/>
        </p:nvSpPr>
        <p:spPr>
          <a:xfrm>
            <a:off x="7997433" y="2175867"/>
            <a:ext cx="3200400" cy="3900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r>
              <a:rPr lang="en" sz="2500" b="1" kern="0">
                <a:solidFill>
                  <a:srgbClr val="13778D"/>
                </a:solidFill>
                <a:latin typeface="Poppins"/>
                <a:ea typeface="Poppins"/>
                <a:cs typeface="Poppins"/>
                <a:sym typeface="Poppins"/>
              </a:rPr>
              <a:t>1120 </a:t>
            </a:r>
            <a:r>
              <a:rPr lang="en" sz="1850" kern="0">
                <a:solidFill>
                  <a:srgbClr val="13778D"/>
                </a:solidFill>
                <a:latin typeface="Poppins Medium"/>
                <a:ea typeface="Poppins Medium"/>
                <a:cs typeface="Poppins Medium"/>
                <a:sym typeface="Poppins Medium"/>
              </a:rPr>
              <a:t>Total doses</a:t>
            </a:r>
            <a:endParaRPr lang="en-US" sz="1850" kern="0">
              <a:solidFill>
                <a:srgbClr val="13778D"/>
              </a:solidFill>
              <a:latin typeface="Poppins Medium"/>
              <a:ea typeface="Poppins Medium"/>
              <a:cs typeface="Poppins Medium"/>
            </a:endParaRPr>
          </a:p>
        </p:txBody>
      </p:sp>
      <p:sp>
        <p:nvSpPr>
          <p:cNvPr id="99" name="Google Shape;99;p17"/>
          <p:cNvSpPr txBox="1"/>
          <p:nvPr/>
        </p:nvSpPr>
        <p:spPr>
          <a:xfrm>
            <a:off x="2470333" y="3756167"/>
            <a:ext cx="3200400" cy="3900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r>
              <a:rPr lang="en" sz="2500" b="1" kern="0">
                <a:solidFill>
                  <a:srgbClr val="13778D"/>
                </a:solidFill>
                <a:latin typeface="Poppins"/>
                <a:ea typeface="Poppins"/>
                <a:cs typeface="Poppins"/>
                <a:sym typeface="Poppins"/>
              </a:rPr>
              <a:t>28 </a:t>
            </a:r>
            <a:r>
              <a:rPr lang="en" sz="1850" kern="0">
                <a:solidFill>
                  <a:srgbClr val="13778D"/>
                </a:solidFill>
                <a:latin typeface="Poppins Medium"/>
                <a:ea typeface="Poppins Medium"/>
                <a:cs typeface="Poppins Medium"/>
                <a:sym typeface="Poppins Medium"/>
              </a:rPr>
              <a:t>Days of intervention</a:t>
            </a:r>
            <a:endParaRPr lang="en-US" sz="1850" kern="0">
              <a:solidFill>
                <a:srgbClr val="13778D"/>
              </a:solidFill>
              <a:latin typeface="Poppins Medium"/>
              <a:ea typeface="Poppins Medium"/>
              <a:cs typeface="Poppins Medium"/>
            </a:endParaRPr>
          </a:p>
        </p:txBody>
      </p:sp>
      <p:sp>
        <p:nvSpPr>
          <p:cNvPr id="100" name="Google Shape;100;p17"/>
          <p:cNvSpPr txBox="1"/>
          <p:nvPr/>
        </p:nvSpPr>
        <p:spPr>
          <a:xfrm>
            <a:off x="6116133" y="3756167"/>
            <a:ext cx="3200400" cy="3900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r>
              <a:rPr lang="en" sz="2500" b="1" kern="0">
                <a:solidFill>
                  <a:srgbClr val="13778D"/>
                </a:solidFill>
                <a:latin typeface="Poppins"/>
                <a:ea typeface="Poppins"/>
                <a:cs typeface="Poppins"/>
                <a:sym typeface="Poppins"/>
              </a:rPr>
              <a:t>1:3 </a:t>
            </a:r>
            <a:r>
              <a:rPr lang="en" sz="1850" kern="0" err="1">
                <a:solidFill>
                  <a:srgbClr val="13778D"/>
                </a:solidFill>
                <a:latin typeface="Poppins Medium"/>
                <a:ea typeface="Poppins Medium"/>
                <a:cs typeface="Poppins Medium"/>
                <a:sym typeface="Poppins Medium"/>
              </a:rPr>
              <a:t>Placebo:Treatment</a:t>
            </a:r>
            <a:endParaRPr lang="en-US" sz="1850" kern="0" err="1">
              <a:solidFill>
                <a:srgbClr val="13778D"/>
              </a:solidFill>
              <a:latin typeface="Poppins Medium"/>
              <a:ea typeface="Poppins Medium"/>
              <a:cs typeface="Poppins Medium"/>
            </a:endParaRPr>
          </a:p>
        </p:txBody>
      </p:sp>
      <p:sp>
        <p:nvSpPr>
          <p:cNvPr id="101" name="Google Shape;101;p17"/>
          <p:cNvSpPr txBox="1"/>
          <p:nvPr/>
        </p:nvSpPr>
        <p:spPr>
          <a:xfrm>
            <a:off x="7997433" y="5336467"/>
            <a:ext cx="3239200" cy="3900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r>
              <a:rPr lang="en" sz="2500" b="1" kern="0">
                <a:solidFill>
                  <a:srgbClr val="13778D"/>
                </a:solidFill>
                <a:latin typeface="Poppins"/>
                <a:ea typeface="Poppins"/>
                <a:cs typeface="Poppins"/>
                <a:sym typeface="Poppins"/>
              </a:rPr>
              <a:t>0 </a:t>
            </a:r>
            <a:r>
              <a:rPr lang="en" sz="1850" kern="0">
                <a:solidFill>
                  <a:srgbClr val="13778D"/>
                </a:solidFill>
                <a:latin typeface="Poppins Medium"/>
                <a:ea typeface="Poppins Medium"/>
                <a:cs typeface="Poppins Medium"/>
                <a:sym typeface="Poppins Medium"/>
              </a:rPr>
              <a:t>Adverse events*</a:t>
            </a:r>
            <a:endParaRPr lang="en-US" sz="1850" kern="0">
              <a:solidFill>
                <a:srgbClr val="13778D"/>
              </a:solidFill>
              <a:latin typeface="Poppins Medium"/>
              <a:ea typeface="Poppins Medium"/>
              <a:cs typeface="Poppins Medium"/>
            </a:endParaRPr>
          </a:p>
        </p:txBody>
      </p:sp>
      <p:sp>
        <p:nvSpPr>
          <p:cNvPr id="102" name="Google Shape;102;p17"/>
          <p:cNvSpPr txBox="1"/>
          <p:nvPr/>
        </p:nvSpPr>
        <p:spPr>
          <a:xfrm>
            <a:off x="4626100" y="5345467"/>
            <a:ext cx="3200400" cy="3900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r>
              <a:rPr lang="en" sz="2500" b="1" kern="0">
                <a:solidFill>
                  <a:srgbClr val="13778D"/>
                </a:solidFill>
                <a:latin typeface="Poppins"/>
                <a:ea typeface="Poppins"/>
                <a:cs typeface="Poppins"/>
                <a:sym typeface="Poppins"/>
              </a:rPr>
              <a:t>6 </a:t>
            </a:r>
            <a:r>
              <a:rPr lang="en" sz="1850" kern="0">
                <a:solidFill>
                  <a:srgbClr val="13778D"/>
                </a:solidFill>
                <a:latin typeface="Poppins Medium"/>
                <a:ea typeface="Poppins Medium"/>
                <a:cs typeface="Poppins Medium"/>
                <a:sym typeface="Poppins Medium"/>
              </a:rPr>
              <a:t>Diet types</a:t>
            </a:r>
            <a:endParaRPr lang="en-US" sz="1850" kern="0">
              <a:solidFill>
                <a:srgbClr val="13778D"/>
              </a:solidFill>
              <a:latin typeface="Poppins Medium"/>
              <a:ea typeface="Poppins Medium"/>
              <a:cs typeface="Poppins Medium"/>
            </a:endParaRPr>
          </a:p>
        </p:txBody>
      </p:sp>
      <p:sp>
        <p:nvSpPr>
          <p:cNvPr id="103" name="Google Shape;103;p17"/>
          <p:cNvSpPr txBox="1"/>
          <p:nvPr/>
        </p:nvSpPr>
        <p:spPr>
          <a:xfrm>
            <a:off x="1217967" y="5334100"/>
            <a:ext cx="3200400" cy="3900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r>
              <a:rPr lang="en" sz="2500" b="1" kern="0">
                <a:solidFill>
                  <a:srgbClr val="13778D"/>
                </a:solidFill>
                <a:latin typeface="Poppins"/>
                <a:ea typeface="Poppins"/>
                <a:cs typeface="Poppins"/>
                <a:sym typeface="Poppins"/>
              </a:rPr>
              <a:t>23 </a:t>
            </a:r>
            <a:r>
              <a:rPr lang="en" sz="1600" kern="0">
                <a:solidFill>
                  <a:srgbClr val="13778D"/>
                </a:solidFill>
                <a:latin typeface="Poppins Medium"/>
                <a:ea typeface="Poppins Medium"/>
                <a:cs typeface="Poppins Medium"/>
                <a:sym typeface="Poppins Medium"/>
              </a:rPr>
              <a:t>Different breeds</a:t>
            </a:r>
            <a:r>
              <a:rPr lang="en" sz="1850" kern="0">
                <a:solidFill>
                  <a:srgbClr val="13778D"/>
                </a:solidFill>
                <a:latin typeface="Poppins Medium"/>
                <a:ea typeface="Poppins Medium"/>
                <a:cs typeface="Poppins Medium"/>
                <a:sym typeface="Poppins Medium"/>
              </a:rPr>
              <a:t> </a:t>
            </a:r>
            <a:r>
              <a:rPr lang="en" sz="700" kern="0">
                <a:solidFill>
                  <a:srgbClr val="13778D"/>
                </a:solidFill>
                <a:latin typeface="Poppins Medium"/>
                <a:ea typeface="Poppins Medium"/>
                <a:cs typeface="Poppins Medium"/>
                <a:sym typeface="Poppins Medium"/>
              </a:rPr>
              <a:t>(large &amp; small)</a:t>
            </a:r>
            <a:endParaRPr lang="en-US" sz="1850" kern="0">
              <a:solidFill>
                <a:srgbClr val="13778D"/>
              </a:solidFill>
              <a:latin typeface="Poppins Medium"/>
              <a:ea typeface="Poppins Medium"/>
              <a:cs typeface="Poppins Medium"/>
            </a:endParaRPr>
          </a:p>
        </p:txBody>
      </p:sp>
    </p:spTree>
  </p:cSld>
  <p:clrMapOvr>
    <a:masterClrMapping/>
  </p:clrMapOvr>
</p:sld>
</file>

<file path=ppt/theme/theme1.xml><?xml version="1.0" encoding="utf-8"?>
<a:theme xmlns:a="http://schemas.openxmlformats.org/drawingml/2006/main" name="1_Office Theme">
  <a:themeElements>
    <a:clrScheme name="VERB 1">
      <a:dk1>
        <a:srgbClr val="14788C"/>
      </a:dk1>
      <a:lt1>
        <a:srgbClr val="FFFFFF"/>
      </a:lt1>
      <a:dk2>
        <a:srgbClr val="7CC6CD"/>
      </a:dk2>
      <a:lt2>
        <a:srgbClr val="AEEDFE"/>
      </a:lt2>
      <a:accent1>
        <a:srgbClr val="B7D7FE"/>
      </a:accent1>
      <a:accent2>
        <a:srgbClr val="FF612F"/>
      </a:accent2>
      <a:accent3>
        <a:srgbClr val="F9B4A3"/>
      </a:accent3>
      <a:accent4>
        <a:srgbClr val="7CFF5E"/>
      </a:accent4>
      <a:accent5>
        <a:srgbClr val="EEF8F9"/>
      </a:accent5>
      <a:accent6>
        <a:srgbClr val="AEEDFE"/>
      </a:accent6>
      <a:hlink>
        <a:srgbClr val="14788C"/>
      </a:hlink>
      <a:folHlink>
        <a:srgbClr val="7CC6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2_Verb_PPT-Template" id="{5E20E2BA-1BCE-6C40-82E9-114DA196727B}" vid="{F26C3495-C15E-C44A-825B-283BE05BEC3A}"/>
    </a:ext>
  </a:extLst>
</a:theme>
</file>

<file path=ppt/theme/theme2.xml><?xml version="1.0" encoding="utf-8"?>
<a:theme xmlns:a="http://schemas.openxmlformats.org/drawingml/2006/main" name="2_Office Theme">
  <a:themeElements>
    <a:clrScheme name="VERB 1">
      <a:dk1>
        <a:srgbClr val="14788C"/>
      </a:dk1>
      <a:lt1>
        <a:srgbClr val="FFFFFF"/>
      </a:lt1>
      <a:dk2>
        <a:srgbClr val="7CC6CD"/>
      </a:dk2>
      <a:lt2>
        <a:srgbClr val="AEEDFE"/>
      </a:lt2>
      <a:accent1>
        <a:srgbClr val="B7D7FE"/>
      </a:accent1>
      <a:accent2>
        <a:srgbClr val="FF612F"/>
      </a:accent2>
      <a:accent3>
        <a:srgbClr val="F9B4A3"/>
      </a:accent3>
      <a:accent4>
        <a:srgbClr val="7CFF5E"/>
      </a:accent4>
      <a:accent5>
        <a:srgbClr val="EEF8F9"/>
      </a:accent5>
      <a:accent6>
        <a:srgbClr val="AEEDFE"/>
      </a:accent6>
      <a:hlink>
        <a:srgbClr val="14788C"/>
      </a:hlink>
      <a:folHlink>
        <a:srgbClr val="7CC6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2_Verb_PPT-Template" id="{5E20E2BA-1BCE-6C40-82E9-114DA196727B}" vid="{F26C3495-C15E-C44A-825B-283BE05BEC3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a5e608-b9a8-4169-b409-ef4ce07011e3" xsi:nil="true"/>
    <lcf76f155ced4ddcb4097134ff3c332f xmlns="c6d4e330-f3bc-4eff-a8e7-458e574bb7a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1FC5A172E27A419B1844E9058A88BC" ma:contentTypeVersion="16" ma:contentTypeDescription="Create a new document." ma:contentTypeScope="" ma:versionID="d489cd2d29efde1581d9827d62d1c094">
  <xsd:schema xmlns:xsd="http://www.w3.org/2001/XMLSchema" xmlns:xs="http://www.w3.org/2001/XMLSchema" xmlns:p="http://schemas.microsoft.com/office/2006/metadata/properties" xmlns:ns2="c6d4e330-f3bc-4eff-a8e7-458e574bb7a3" xmlns:ns3="94a5e608-b9a8-4169-b409-ef4ce07011e3" targetNamespace="http://schemas.microsoft.com/office/2006/metadata/properties" ma:root="true" ma:fieldsID="0c0adfa8ff7a615b3219151a968205c9" ns2:_="" ns3:_="">
    <xsd:import namespace="c6d4e330-f3bc-4eff-a8e7-458e574bb7a3"/>
    <xsd:import namespace="94a5e608-b9a8-4169-b409-ef4ce07011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4e330-f3bc-4eff-a8e7-458e574bb7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ddbe5cc-61da-445a-bbae-b57468fa6d5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a5e608-b9a8-4169-b409-ef4ce07011e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cddd4a9-811c-4519-a936-324fa8e8bc91}" ma:internalName="TaxCatchAll" ma:showField="CatchAllData" ma:web="94a5e608-b9a8-4169-b409-ef4ce07011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55D942-86F7-4129-9885-E4AECFF01CE8}">
  <ds:schemaRefs>
    <ds:schemaRef ds:uri="94a5e608-b9a8-4169-b409-ef4ce07011e3"/>
    <ds:schemaRef ds:uri="c6d4e330-f3bc-4eff-a8e7-458e574bb7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7CCAE4-DEFC-446C-9D43-932E000B5E53}">
  <ds:schemaRefs>
    <ds:schemaRef ds:uri="http://schemas.microsoft.com/sharepoint/v3/contenttype/forms"/>
  </ds:schemaRefs>
</ds:datastoreItem>
</file>

<file path=customXml/itemProps3.xml><?xml version="1.0" encoding="utf-8"?>
<ds:datastoreItem xmlns:ds="http://schemas.openxmlformats.org/officeDocument/2006/customXml" ds:itemID="{BA290DED-21B6-433B-995F-33170B4F6EA8}">
  <ds:schemaRefs>
    <ds:schemaRef ds:uri="94a5e608-b9a8-4169-b409-ef4ce07011e3"/>
    <ds:schemaRef ds:uri="c6d4e330-f3bc-4eff-a8e7-458e574bb7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1850</Words>
  <Application>Microsoft Macintosh PowerPoint</Application>
  <PresentationFormat>Widescreen</PresentationFormat>
  <Paragraphs>181</Paragraphs>
  <Slides>26</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Aptos</vt:lpstr>
      <vt:lpstr>Arial</vt:lpstr>
      <vt:lpstr>Calibri</vt:lpstr>
      <vt:lpstr>Poppins</vt:lpstr>
      <vt:lpstr>Poppins Medium</vt:lpstr>
      <vt:lpstr>1_Office Theme</vt:lpstr>
      <vt:lpstr>2_Office Theme</vt:lpstr>
      <vt:lpstr>GABA Pet, LP815®</vt:lpstr>
      <vt:lpstr>PowerPoint Presentation</vt:lpstr>
      <vt:lpstr>What is GABA? </vt:lpstr>
      <vt:lpstr>PowerPoint Presentation</vt:lpstr>
      <vt:lpstr>PowerPoint Presentation</vt:lpstr>
      <vt:lpstr>The LP815® Difference</vt:lpstr>
      <vt:lpstr>Canine Trial Results</vt:lpstr>
      <vt:lpstr>Verb Biotics x Treat Therapeutics: Caring for your Canines</vt:lpstr>
      <vt:lpstr>A demographically diverse, placebo controlled trial</vt:lpstr>
      <vt:lpstr>LP815™: Scientifically Proven Results for Calmer, Happier Dogs</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Applications</vt:lpstr>
      <vt:lpstr>GABA Pet, LP815 Applications</vt:lpstr>
      <vt:lpstr>Testimonials</vt:lpstr>
      <vt:lpstr>PowerPoint Presentation</vt:lpstr>
      <vt:lpstr>PowerPoint Presentation</vt:lpstr>
      <vt:lpstr>Appendix</vt:lpstr>
      <vt:lpstr>FitBark: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Burditt</dc:creator>
  <cp:lastModifiedBy>Brooke Burditt</cp:lastModifiedBy>
  <cp:revision>2</cp:revision>
  <dcterms:created xsi:type="dcterms:W3CDTF">2025-02-07T18:36:32Z</dcterms:created>
  <dcterms:modified xsi:type="dcterms:W3CDTF">2026-05-20T17:03:59Z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0x010100D61FC5A172E27A419B1844E9058A88BC</vt:lpwstr>
  </property>
  <property fmtid="{D5CDD505-2E9C-101B-9397-08002B2CF9AE}" pid="3" name="MediaServiceImageTags">
    <vt:lpwstr/>
  </property>
</Properties>
</file>