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57" r:id="rId5"/>
    <p:sldId id="2147373884" r:id="rId6"/>
    <p:sldId id="2147373883" r:id="rId7"/>
    <p:sldId id="2147373887" r:id="rId8"/>
    <p:sldId id="2147373892" r:id="rId9"/>
    <p:sldId id="2147373893" r:id="rId10"/>
    <p:sldId id="2147373874" r:id="rId11"/>
    <p:sldId id="2147373889" r:id="rId12"/>
    <p:sldId id="2147373895" r:id="rId13"/>
    <p:sldId id="2147373891" r:id="rId14"/>
    <p:sldId id="2147373894" r:id="rId15"/>
    <p:sldId id="2147373896" r:id="rId16"/>
    <p:sldId id="2147373872" r:id="rId17"/>
    <p:sldId id="21473738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67FC46-57E1-6DDC-9246-CF1573CC7A22}" name="Celestia Howe" initials="CH" userId="S::celestiah@verbbiotics.com::94a65b91-49fe-472c-a96d-6907193a4a84" providerId="AD"/>
  <p188:author id="{FA7ADBC5-F71D-5348-65F0-37141C39DBD9}" name="Diane Alexander" initials="DA" userId="S::dianea@verbbiotics.com::7ad301ab-933f-4615-a157-6057fcae8b92" providerId="AD"/>
  <p188:author id="{2647ECEC-0D83-7323-56B2-4171D55CD8CB}" name="Todd Beckman" initials="TB" userId="S::toddb@verbbiotics.com::fa73997d-cc3d-47e1-866f-78fe324970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02772-1D41-BC85-DC00-D04A3EC43D8D}" v="38" dt="2026-02-09T21:47:51.576"/>
    <p1510:client id="{48F2F90F-ECFA-77CC-0779-8CC35256B902}" v="11" dt="2026-02-09T21:49:17.668"/>
    <p1510:client id="{69D50AD4-C8B2-B604-FBCA-025B470151E9}" v="4" dt="2026-02-10T20:44:15.192"/>
    <p1510:client id="{9184698D-C218-924A-B5E0-1C6899A1AAB0}" v="300" dt="2026-02-09T21:21:59.264"/>
    <p1510:client id="{AD0097CD-23A8-09C0-3AED-4C09EE20B80C}" v="2876" dt="2026-02-09T21:40:44.358"/>
    <p1510:client id="{F612512B-EFC9-8A23-C3DB-F4FB55650FE4}" v="17" dt="2026-02-10T20:38:34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0523A-1840-BA4E-B2E8-83C3645E658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923FD-CE9F-4A49-8253-856D02C24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5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242A7-B9A9-1941-A425-710C4675CA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0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61E66-A119-C846-BA75-6690AEB00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D6FE67-75EE-CDA2-C894-FC4C8A1D8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BEEF75-BC3B-728B-A4FE-83A39DA60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4968A-C2D9-4A26-58BF-A41F7F357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242A7-B9A9-1941-A425-710C4675CA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5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242A7-B9A9-1941-A425-710C4675CA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9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D094F-ADB0-C6E8-7303-64D191DE8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6A3946-408D-4CD4-B42B-244364783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22F980-6CB8-DF6B-7DE9-86BC0A8AD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9041A-B9C3-A8F4-F8F9-77DD379EA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242A7-B9A9-1941-A425-710C4675CA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5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E8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17AB-1FFD-3780-A1F2-696B4727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37" y="2229051"/>
            <a:ext cx="10499125" cy="809368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B0829-ECD7-B06B-6FFE-F4FAD90AF8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237" y="4929305"/>
            <a:ext cx="9144000" cy="520021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DEA379-93B7-4097-D0C6-9F404E000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5681" y="785694"/>
            <a:ext cx="4198021" cy="76404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B35F0-B312-5BED-9D85-A57D7686A270}"/>
              </a:ext>
            </a:extLst>
          </p:cNvPr>
          <p:cNvCxnSpPr>
            <a:cxnSpLocks/>
          </p:cNvCxnSpPr>
          <p:nvPr userDrawn="1"/>
        </p:nvCxnSpPr>
        <p:spPr>
          <a:xfrm>
            <a:off x="187569" y="17469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C0F3E6-76CA-F8E3-43DB-F0708A0B76AF}"/>
              </a:ext>
            </a:extLst>
          </p:cNvPr>
          <p:cNvCxnSpPr>
            <a:cxnSpLocks/>
          </p:cNvCxnSpPr>
          <p:nvPr userDrawn="1"/>
        </p:nvCxnSpPr>
        <p:spPr>
          <a:xfrm>
            <a:off x="187569" y="61665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848744-EEE5-35B4-C2EE-B1E7F4468EF6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 and Confidential Information of Verb Biotics™</a:t>
            </a:r>
          </a:p>
        </p:txBody>
      </p:sp>
    </p:spTree>
    <p:extLst>
      <p:ext uri="{BB962C8B-B14F-4D97-AF65-F5344CB8AC3E}">
        <p14:creationId xmlns:p14="http://schemas.microsoft.com/office/powerpoint/2010/main" val="417824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E95EFCDA-F8DE-A8E7-6F36-DD22D1A76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3429" y="303229"/>
            <a:ext cx="469425" cy="469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503C9-4414-F002-69C5-726F264D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B92D1C-DC97-2F71-C40C-CCFDBD653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FF6E0-68E1-2E7E-AC90-1D6282B73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7BBD31-8B7E-2E2D-84B3-1BE3822C5ED4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30ADA6-7B4A-E8DF-B072-1C3F3721C8C3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Biotics™</a:t>
            </a: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2B135DE8-1D7F-445C-56DB-328C0DA9E0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8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F656CC56-4C28-E87F-0D83-B904D17C6D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3429" y="303229"/>
            <a:ext cx="469425" cy="4694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740936-2D7F-CC6F-2A32-80E423501626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428123A-B17E-C439-321E-19F744F4BE31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Biotics™</a:t>
            </a:r>
          </a:p>
        </p:txBody>
      </p:sp>
      <p:sp>
        <p:nvSpPr>
          <p:cNvPr id="2" name="Slide Number Placeholder 15">
            <a:extLst>
              <a:ext uri="{FF2B5EF4-FFF2-40B4-BE49-F238E27FC236}">
                <a16:creationId xmlns:a16="http://schemas.microsoft.com/office/drawing/2014/main" id="{27DE4306-04D1-6F28-9476-C550ADE1DF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611678" y="6346663"/>
            <a:ext cx="742122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7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1E8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C0F3E6-76CA-F8E3-43DB-F0708A0B76AF}"/>
              </a:ext>
            </a:extLst>
          </p:cNvPr>
          <p:cNvCxnSpPr>
            <a:cxnSpLocks/>
          </p:cNvCxnSpPr>
          <p:nvPr userDrawn="1"/>
        </p:nvCxnSpPr>
        <p:spPr>
          <a:xfrm>
            <a:off x="187569" y="61665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F05FCD-2918-C058-E5F1-C8DB01FD900E}"/>
              </a:ext>
            </a:extLst>
          </p:cNvPr>
          <p:cNvSpPr txBox="1"/>
          <p:nvPr userDrawn="1"/>
        </p:nvSpPr>
        <p:spPr>
          <a:xfrm>
            <a:off x="770237" y="3366507"/>
            <a:ext cx="609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Science Minds. Working for Humankind.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D1EE1-46BE-ED79-6BB7-E93249F92062}"/>
              </a:ext>
            </a:extLst>
          </p:cNvPr>
          <p:cNvSpPr txBox="1"/>
          <p:nvPr userDrawn="1"/>
        </p:nvSpPr>
        <p:spPr>
          <a:xfrm>
            <a:off x="758663" y="5592546"/>
            <a:ext cx="5943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27 Drydock Ave Floor 7  |  Boston MA, 02210  |  </a:t>
            </a:r>
            <a:r>
              <a:rPr lang="en-US" sz="1400" err="1">
                <a:solidFill>
                  <a:schemeClr val="bg1"/>
                </a:solidFill>
              </a:rPr>
              <a:t>verbbiotics.com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1" name="Picture 10" descr="A picture containing circle, colorfulness, art, sphere&#10;&#10;Description automatically generated">
            <a:extLst>
              <a:ext uri="{FF2B5EF4-FFF2-40B4-BE49-F238E27FC236}">
                <a16:creationId xmlns:a16="http://schemas.microsoft.com/office/drawing/2014/main" id="{A061F6B3-E774-4F90-E158-E6FE8DE57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651" t="31166" r="27645" b="21423"/>
          <a:stretch/>
        </p:blipFill>
        <p:spPr>
          <a:xfrm>
            <a:off x="4847738" y="-1"/>
            <a:ext cx="7344262" cy="6389223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3445F6A-BF7D-5E8E-0087-6FD4E065ADC3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 and Confidential Information of Verb Biotics™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82D09-4F61-A29D-18F2-361F8F6B6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9717" y="2602467"/>
            <a:ext cx="4198021" cy="7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33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C0F3E6-76CA-F8E3-43DB-F0708A0B76AF}"/>
              </a:ext>
            </a:extLst>
          </p:cNvPr>
          <p:cNvCxnSpPr>
            <a:cxnSpLocks/>
          </p:cNvCxnSpPr>
          <p:nvPr userDrawn="1"/>
        </p:nvCxnSpPr>
        <p:spPr>
          <a:xfrm>
            <a:off x="187569" y="6166527"/>
            <a:ext cx="1175824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F05FCD-2918-C058-E5F1-C8DB01FD900E}"/>
              </a:ext>
            </a:extLst>
          </p:cNvPr>
          <p:cNvSpPr txBox="1"/>
          <p:nvPr userDrawn="1"/>
        </p:nvSpPr>
        <p:spPr>
          <a:xfrm>
            <a:off x="770237" y="3366507"/>
            <a:ext cx="609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Science Minds. Working for Humankind.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D1EE1-46BE-ED79-6BB7-E93249F92062}"/>
              </a:ext>
            </a:extLst>
          </p:cNvPr>
          <p:cNvSpPr txBox="1"/>
          <p:nvPr userDrawn="1"/>
        </p:nvSpPr>
        <p:spPr>
          <a:xfrm>
            <a:off x="758663" y="5592546"/>
            <a:ext cx="5943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27 Drydock Ave Floor 7  |  Boston MA, 02210  |  </a:t>
            </a:r>
            <a:r>
              <a:rPr lang="en-US" sz="1400" err="1">
                <a:solidFill>
                  <a:schemeClr val="tx1"/>
                </a:solidFill>
              </a:rPr>
              <a:t>verbbiotics.com</a:t>
            </a: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circle, colorfulness, art, sphere&#10;&#10;Description automatically generated">
            <a:extLst>
              <a:ext uri="{FF2B5EF4-FFF2-40B4-BE49-F238E27FC236}">
                <a16:creationId xmlns:a16="http://schemas.microsoft.com/office/drawing/2014/main" id="{A061F6B3-E774-4F90-E158-E6FE8DE57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651" t="31166" r="27645" b="21423"/>
          <a:stretch/>
        </p:blipFill>
        <p:spPr>
          <a:xfrm>
            <a:off x="4847738" y="-1"/>
            <a:ext cx="7344262" cy="6389223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96DEF0-1F32-4DCB-B395-BDA55B3A5B9D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Biotics™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1199B-8DAB-B4F5-7C8D-B3E6CF1650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6362" y="2602467"/>
            <a:ext cx="4198021" cy="7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03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7C67-379C-AA81-58FB-79795263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8DA3-D536-F571-05F1-6E2023514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655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17AB-1FFD-3780-A1F2-696B4727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37" y="2229051"/>
            <a:ext cx="10499125" cy="809368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B0829-ECD7-B06B-6FFE-F4FAD90AF8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237" y="4929305"/>
            <a:ext cx="9144000" cy="520021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DEA379-93B7-4097-D0C6-9F404E000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6362" y="785694"/>
            <a:ext cx="4198021" cy="76404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B35F0-B312-5BED-9D85-A57D7686A270}"/>
              </a:ext>
            </a:extLst>
          </p:cNvPr>
          <p:cNvCxnSpPr>
            <a:cxnSpLocks/>
          </p:cNvCxnSpPr>
          <p:nvPr userDrawn="1"/>
        </p:nvCxnSpPr>
        <p:spPr>
          <a:xfrm>
            <a:off x="187569" y="1746927"/>
            <a:ext cx="1175824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12E04-1423-7218-9602-C564AD819925}"/>
              </a:ext>
            </a:extLst>
          </p:cNvPr>
          <p:cNvCxnSpPr/>
          <p:nvPr userDrawn="1"/>
        </p:nvCxnSpPr>
        <p:spPr>
          <a:xfrm>
            <a:off x="770238" y="5935867"/>
            <a:ext cx="10499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87ED0A-A420-09D1-C345-BE504F43B017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B451E-EA32-3181-17C5-A1718AB35FE5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Biotics™</a:t>
            </a:r>
          </a:p>
        </p:txBody>
      </p:sp>
    </p:spTree>
    <p:extLst>
      <p:ext uri="{BB962C8B-B14F-4D97-AF65-F5344CB8AC3E}">
        <p14:creationId xmlns:p14="http://schemas.microsoft.com/office/powerpoint/2010/main" val="43455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8E37-98A8-F048-E060-A66FF292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32328-DBF5-7974-1F65-C669DCE6B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2500"/>
            <a:ext cx="10515600" cy="1327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D5384AAD-11BD-6337-D87D-FE6FD39FD7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3429" y="303229"/>
            <a:ext cx="469425" cy="469425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7E8860-6CB1-A985-48ED-E7974FDE9EDE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Biotics™</a:t>
            </a:r>
          </a:p>
        </p:txBody>
      </p:sp>
    </p:spTree>
    <p:extLst>
      <p:ext uri="{BB962C8B-B14F-4D97-AF65-F5344CB8AC3E}">
        <p14:creationId xmlns:p14="http://schemas.microsoft.com/office/powerpoint/2010/main" val="36352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939D8D-7419-E3ED-83C4-9D21F495DD81}"/>
              </a:ext>
            </a:extLst>
          </p:cNvPr>
          <p:cNvSpPr/>
          <p:nvPr userDrawn="1"/>
        </p:nvSpPr>
        <p:spPr>
          <a:xfrm>
            <a:off x="4151870" y="0"/>
            <a:ext cx="804013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6CAEB-EF4C-0A1A-1A6E-2D5520A5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783" y="365125"/>
            <a:ext cx="672001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D4891-C304-3EB7-EF91-4CF5509D1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783" y="1825625"/>
            <a:ext cx="6720015" cy="3998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98DBAD49-041D-E5CD-5CB1-753E99595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3429" y="303229"/>
            <a:ext cx="469425" cy="4694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0F5837-256C-A9A5-9E58-B44C1E1D9210}"/>
              </a:ext>
            </a:extLst>
          </p:cNvPr>
          <p:cNvCxnSpPr>
            <a:cxnSpLocks/>
          </p:cNvCxnSpPr>
          <p:nvPr userDrawn="1"/>
        </p:nvCxnSpPr>
        <p:spPr>
          <a:xfrm>
            <a:off x="4226011" y="6176963"/>
            <a:ext cx="771497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C6738B8-F071-EF4B-2ABA-7A332C253BC8}"/>
              </a:ext>
            </a:extLst>
          </p:cNvPr>
          <p:cNvSpPr/>
          <p:nvPr userDrawn="1"/>
        </p:nvSpPr>
        <p:spPr>
          <a:xfrm>
            <a:off x="0" y="5920"/>
            <a:ext cx="4226011" cy="6852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97477F-F696-DF50-6D44-A5A84A3C43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3059" y="365126"/>
            <a:ext cx="3385752" cy="54585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67FF66F-722D-1936-8073-83D4EE1CEAA8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 and Confidential Information of Verb Biotics™</a:t>
            </a:r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2116ECF6-B5BF-8501-6329-1624B59CA2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CAEB-EF4C-0A1A-1A6E-2D5520A5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783" y="365125"/>
            <a:ext cx="672001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D4891-C304-3EB7-EF91-4CF5509D1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783" y="1825625"/>
            <a:ext cx="6720015" cy="3998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98DBAD49-041D-E5CD-5CB1-753E99595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3429" y="303229"/>
            <a:ext cx="469425" cy="4694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0F5837-256C-A9A5-9E58-B44C1E1D9210}"/>
              </a:ext>
            </a:extLst>
          </p:cNvPr>
          <p:cNvCxnSpPr>
            <a:cxnSpLocks/>
          </p:cNvCxnSpPr>
          <p:nvPr userDrawn="1"/>
        </p:nvCxnSpPr>
        <p:spPr>
          <a:xfrm>
            <a:off x="4226011" y="6176963"/>
            <a:ext cx="771497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C6738B8-F071-EF4B-2ABA-7A332C253BC8}"/>
              </a:ext>
            </a:extLst>
          </p:cNvPr>
          <p:cNvSpPr/>
          <p:nvPr userDrawn="1"/>
        </p:nvSpPr>
        <p:spPr>
          <a:xfrm>
            <a:off x="0" y="5920"/>
            <a:ext cx="4226011" cy="6852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97477F-F696-DF50-6D44-A5A84A3C43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3059" y="365126"/>
            <a:ext cx="3385752" cy="54585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67FF66F-722D-1936-8073-83D4EE1CEAA8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01121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 and Confidential Information of Verb Biotics™</a:t>
            </a:r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1BB7B361-50F7-2573-10E5-06390D28FD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2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CAEB-EF4C-0A1A-1A6E-2D5520A5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D4891-C304-3EB7-EF91-4CF5509D1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98DBAD49-041D-E5CD-5CB1-753E99595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3429" y="303229"/>
            <a:ext cx="469425" cy="4694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0F5837-256C-A9A5-9E58-B44C1E1D9210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929CB0-77A3-8686-2F79-5BCDDEEEBC1F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Biotics™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94B78DFC-B3A0-8DC6-A35E-02786AD88D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9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2DDF-1A12-005D-4100-9E823F8F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0B202-643F-6579-E1E8-8EE195731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147B9-918C-5698-6DD3-6D0F78894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A6ABC-C6C6-1A01-4D02-084C724B4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7A7C-5665-6BF1-4F7B-1F1676D6B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DE984091-EB94-12B9-8ACA-3D43E2A37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3429" y="303229"/>
            <a:ext cx="469425" cy="4694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97358C-F073-6F17-8A77-07994166FF02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A7E2DB2-9D24-D180-84C9-D5B816F634F8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Biotics™</a:t>
            </a:r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8DE258F7-5473-F4A1-2E31-32BDB4F9A5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9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F31E-CDC4-6229-E20D-A2548A5C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37DC64A2-7FEC-D76B-1292-41BB725E86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3429" y="303229"/>
            <a:ext cx="469425" cy="4694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C79E05-50CC-EE6F-F646-59789CACABA3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9A757D7-7027-AAE9-6892-CA25830B305D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Biotics™</a:t>
            </a:r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2314D849-F785-EB38-13C1-599BDEA6F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4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EBF4-B4FC-5401-3055-0198B0DD9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61F81-FB3B-9516-4382-453C18DDE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27033-F043-9E99-0AB3-3564799EB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10C737EE-3DF0-EA95-0921-F7902507E5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3429" y="303229"/>
            <a:ext cx="469425" cy="4694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4A583C-C2DB-06EB-25F2-603665938EB8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BF83290-7AF3-9099-9426-1909D49DA790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Biotics™</a:t>
            </a: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F8B45F42-79AF-72E5-7082-0B9F3A1B9391}"/>
              </a:ext>
            </a:extLst>
          </p:cNvPr>
          <p:cNvSpPr txBox="1">
            <a:spLocks/>
          </p:cNvSpPr>
          <p:nvPr userDrawn="1"/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1E819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5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51C49-813A-6A6D-03D5-83F0AF75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DD839-50B3-6403-938A-3628B69F5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999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E819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E819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E819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E819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819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819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9F7B34-282A-FA02-6A66-8B24E69D0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461" y="4334924"/>
            <a:ext cx="5690779" cy="296441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Arial"/>
                <a:cs typeface="Arial"/>
              </a:rPr>
              <a:t>   </a:t>
            </a:r>
            <a:br>
              <a:rPr lang="en-US" sz="3600">
                <a:latin typeface="Arial"/>
                <a:cs typeface="Arial"/>
              </a:rPr>
            </a:br>
            <a:br>
              <a:rPr lang="en-US" sz="3600">
                <a:latin typeface="Arial"/>
                <a:cs typeface="Arial"/>
              </a:rPr>
            </a:br>
            <a:r>
              <a:rPr lang="en-US" sz="3600">
                <a:latin typeface="Arial"/>
                <a:cs typeface="Arial"/>
              </a:rPr>
              <a:t>  Messaging Grid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DB46963-DF40-F6D1-D37F-7E6E7353C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674" y="5754215"/>
            <a:ext cx="9144000" cy="52002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/>
                <a:cs typeface="Arial"/>
              </a:rPr>
              <a:t> February 2026</a:t>
            </a:r>
          </a:p>
        </p:txBody>
      </p:sp>
      <p:pic>
        <p:nvPicPr>
          <p:cNvPr id="5" name="Picture 4" descr="A person in a body suit&#10;&#10;Description automatically generated">
            <a:extLst>
              <a:ext uri="{FF2B5EF4-FFF2-40B4-BE49-F238E27FC236}">
                <a16:creationId xmlns:a16="http://schemas.microsoft.com/office/drawing/2014/main" id="{808321E7-8330-7DFD-E305-C2E8C3064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-2398" t="4596" r="1103" b="24375"/>
          <a:stretch/>
        </p:blipFill>
        <p:spPr>
          <a:xfrm>
            <a:off x="6528042" y="385190"/>
            <a:ext cx="6247190" cy="64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B9FAE-88A3-3BAB-BF35-78F6D38EE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DDF3-CEE7-D9E0-6016-35E09FE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3297238"/>
            <a:ext cx="10515600" cy="2852737"/>
          </a:xfrm>
        </p:spPr>
        <p:txBody>
          <a:bodyPr>
            <a:normAutofit/>
          </a:bodyPr>
          <a:lstStyle/>
          <a:p>
            <a:r>
              <a:rPr lang="en-US" sz="5400">
                <a:latin typeface="Arial"/>
                <a:cs typeface="Arial"/>
              </a:rPr>
              <a:t>LP815, GABA Probiotic</a:t>
            </a:r>
            <a:br>
              <a:rPr lang="en-US" sz="5400">
                <a:latin typeface="Arial"/>
                <a:cs typeface="Arial"/>
              </a:rPr>
            </a:br>
            <a:r>
              <a:rPr lang="en-US" sz="2700">
                <a:latin typeface="Arial"/>
                <a:cs typeface="Arial"/>
              </a:rPr>
              <a:t>Sustained, long-felt dual-action stress &amp; sleep support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072366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5B944-BDA5-712D-B71F-1AE63B66A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45AF15-0D9F-50F6-3D18-4B66CF98D07A}"/>
              </a:ext>
            </a:extLst>
          </p:cNvPr>
          <p:cNvSpPr/>
          <p:nvPr/>
        </p:nvSpPr>
        <p:spPr>
          <a:xfrm>
            <a:off x="6326821" y="1137817"/>
            <a:ext cx="3883684" cy="492202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7920155-3B76-5B8D-5DEA-63A6E6E980F4}"/>
              </a:ext>
            </a:extLst>
          </p:cNvPr>
          <p:cNvSpPr/>
          <p:nvPr/>
        </p:nvSpPr>
        <p:spPr>
          <a:xfrm>
            <a:off x="1750566" y="1173891"/>
            <a:ext cx="3883684" cy="488595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5FBE0-82B0-3A47-B0C6-E9E3A111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4" y="-800100"/>
            <a:ext cx="12265935" cy="1600200"/>
          </a:xfrm>
        </p:spPr>
        <p:txBody>
          <a:bodyPr anchor="b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Proof Points </a:t>
            </a:r>
            <a:r>
              <a:rPr lang="en-US" sz="2400" i="1">
                <a:latin typeface="Arial"/>
                <a:cs typeface="Arial"/>
              </a:rPr>
              <a:t>Verbal Statements - LP815</a:t>
            </a:r>
            <a:endParaRPr lang="en-US" sz="240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1ABAF-592F-163D-BDB9-B92E41E99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60202" y="1172987"/>
            <a:ext cx="3436419" cy="1033153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endParaRPr lang="en-US" sz="1500"/>
          </a:p>
          <a:p>
            <a:pPr>
              <a:lnSpc>
                <a:spcPct val="100000"/>
              </a:lnSpc>
            </a:pPr>
            <a:r>
              <a:rPr lang="en-US" sz="1500">
                <a:latin typeface="Arial"/>
                <a:cs typeface="Arial"/>
              </a:rPr>
              <a:t>Selected from 250million isolates for its ability to deliver sustained GABA through microbial production versus acute dosing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AE48F18D-7D29-374C-F891-BFE64CC2EE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PAGE </a:t>
            </a:r>
            <a:fld id="{BDBF9DCE-55C5-154E-AC34-7A0AB594817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311570-E5F9-84E8-3DAD-7C024E713487}"/>
              </a:ext>
            </a:extLst>
          </p:cNvPr>
          <p:cNvSpPr txBox="1"/>
          <p:nvPr/>
        </p:nvSpPr>
        <p:spPr>
          <a:xfrm>
            <a:off x="6726557" y="1592769"/>
            <a:ext cx="300173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500">
                <a:cs typeface="Arial"/>
              </a:rPr>
              <a:t>LP815 is stability tested and has proven to complement other sleep, stress &amp; women's vaginal health supplement ingredients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AA3F5C-8E92-EAFA-B977-812A081F4644}"/>
              </a:ext>
            </a:extLst>
          </p:cNvPr>
          <p:cNvSpPr txBox="1"/>
          <p:nvPr/>
        </p:nvSpPr>
        <p:spPr>
          <a:xfrm>
            <a:off x="6643957" y="2611193"/>
            <a:ext cx="3313793" cy="27997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30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Along with standard probiotic formats, available in </a:t>
            </a:r>
            <a:r>
              <a:rPr lang="en-US" sz="1600" b="1" err="1">
                <a:cs typeface="Arial"/>
              </a:rPr>
              <a:t>Melt&amp;Jet</a:t>
            </a:r>
            <a:r>
              <a:rPr lang="en-US" sz="1600" b="1">
                <a:cs typeface="Arial"/>
              </a:rPr>
              <a:t> application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/>
              <a:t>Low dosage</a:t>
            </a:r>
            <a:br>
              <a:rPr lang="en-US" sz="1600" b="1"/>
            </a:br>
            <a:endParaRPr lang="en-US" sz="1600" b="1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/>
              <a:t>Non-GMO Certified</a:t>
            </a:r>
            <a:br>
              <a:rPr lang="en-US" sz="1600" b="1"/>
            </a:br>
            <a:endParaRPr lang="en-US" sz="1600" b="1">
              <a:cs typeface="Arial" panose="020B060402020202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/>
              <a:t>Seamless integration – No taste, color, or smell</a:t>
            </a:r>
            <a:endParaRPr lang="en-US" sz="1600" b="1">
              <a:cs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29845E-5F88-C7F7-0442-C6C8323E6247}"/>
              </a:ext>
            </a:extLst>
          </p:cNvPr>
          <p:cNvCxnSpPr>
            <a:cxnSpLocks/>
          </p:cNvCxnSpPr>
          <p:nvPr/>
        </p:nvCxnSpPr>
        <p:spPr>
          <a:xfrm>
            <a:off x="-480291" y="800100"/>
            <a:ext cx="1069079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1708E2-BFF8-9DE2-F79D-51406F9EEFD1}"/>
              </a:ext>
            </a:extLst>
          </p:cNvPr>
          <p:cNvCxnSpPr>
            <a:cxnSpLocks/>
          </p:cNvCxnSpPr>
          <p:nvPr/>
        </p:nvCxnSpPr>
        <p:spPr>
          <a:xfrm>
            <a:off x="2107445" y="2644170"/>
            <a:ext cx="316889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BCEC421-6C08-2293-84F3-C5C559C9911F}"/>
              </a:ext>
            </a:extLst>
          </p:cNvPr>
          <p:cNvSpPr/>
          <p:nvPr/>
        </p:nvSpPr>
        <p:spPr>
          <a:xfrm>
            <a:off x="1926803" y="1095158"/>
            <a:ext cx="312721" cy="31749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E1FAF1E-C46A-0483-B3ED-A8A151A15262}"/>
              </a:ext>
            </a:extLst>
          </p:cNvPr>
          <p:cNvSpPr/>
          <p:nvPr/>
        </p:nvSpPr>
        <p:spPr>
          <a:xfrm>
            <a:off x="6483611" y="1100209"/>
            <a:ext cx="312721" cy="31749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4B4D9C-915D-D984-8BBD-EF6B791EEBE9}"/>
              </a:ext>
            </a:extLst>
          </p:cNvPr>
          <p:cNvSpPr txBox="1"/>
          <p:nvPr/>
        </p:nvSpPr>
        <p:spPr>
          <a:xfrm>
            <a:off x="1924292" y="2362442"/>
            <a:ext cx="3698406" cy="5377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accent2"/>
              </a:buClr>
            </a:pPr>
            <a:endParaRPr lang="en-US" sz="1600" b="1">
              <a:cs typeface="Arial" panose="020B060402020202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 panose="020B0604020202020204"/>
              </a:rPr>
              <a:t>Proven to increase GABA levels by day 7 and keep them sustained through week 6</a:t>
            </a:r>
            <a:br>
              <a:rPr lang="en-US" sz="1600" b="1">
                <a:cs typeface="Arial" panose="020B0604020202020204"/>
              </a:rPr>
            </a:br>
            <a:endParaRPr lang="en-US" sz="1600" b="1">
              <a:cs typeface="Arial" panose="020B060402020202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/>
              <a:t>Sustained/stable and long-term release of GABA in the gut vs. bolus and short delivery</a:t>
            </a:r>
            <a:br>
              <a:rPr lang="en-US" sz="1600" b="1"/>
            </a:br>
            <a:endParaRPr lang="en-US" sz="1600" b="1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Quality of life solution, completes the curve</a:t>
            </a:r>
            <a:br>
              <a:rPr lang="en-US" sz="1600" b="1">
                <a:cs typeface="Arial"/>
              </a:rPr>
            </a:br>
            <a:endParaRPr lang="en-US" sz="1600" b="1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Dual action stress &amp; sleep</a:t>
            </a:r>
            <a:br>
              <a:rPr lang="en-US" sz="1600" b="1">
                <a:cs typeface="Arial"/>
              </a:rPr>
            </a:br>
            <a:endParaRPr lang="en-US" sz="1600" b="1"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>
              <a:cs typeface="Arial"/>
            </a:endParaRPr>
          </a:p>
          <a:p>
            <a:pPr>
              <a:buClr>
                <a:schemeClr val="accent2"/>
              </a:buClr>
            </a:pPr>
            <a:endParaRPr lang="en-US" sz="1600" b="1">
              <a:cs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B7B846-D8F3-902F-367A-B27C25028A27}"/>
              </a:ext>
            </a:extLst>
          </p:cNvPr>
          <p:cNvCxnSpPr>
            <a:cxnSpLocks/>
          </p:cNvCxnSpPr>
          <p:nvPr/>
        </p:nvCxnSpPr>
        <p:spPr>
          <a:xfrm>
            <a:off x="6639971" y="2775456"/>
            <a:ext cx="316889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69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9774A-2870-29E5-088E-2635286EE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6938-23A5-FA0D-F77B-E640DCED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0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The Why for GABA Probiotic, LP815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96BA60-6BA7-D36B-7A43-D520396439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2471EDC4-B10B-54C6-7C17-57A601F34F1C}"/>
              </a:ext>
            </a:extLst>
          </p:cNvPr>
          <p:cNvSpPr txBox="1">
            <a:spLocks/>
          </p:cNvSpPr>
          <p:nvPr/>
        </p:nvSpPr>
        <p:spPr>
          <a:xfrm>
            <a:off x="838200" y="18004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E81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81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E81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81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81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+mn-lt"/>
                <a:cs typeface="Arial"/>
              </a:rPr>
              <a:t>For those who want long-term improved stress and sleep</a:t>
            </a:r>
          </a:p>
          <a:p>
            <a:pPr marL="0" indent="0">
              <a:buNone/>
            </a:pPr>
            <a:br>
              <a:rPr lang="en-US" sz="2400">
                <a:latin typeface="+mn-lt"/>
                <a:cs typeface="Arial"/>
              </a:rPr>
            </a:br>
            <a:r>
              <a:rPr lang="en-US" sz="2400">
                <a:latin typeface="+mn-lt"/>
                <a:cs typeface="Arial"/>
                <a:sym typeface="Wingdings" pitchFamily="2" charset="2"/>
              </a:rPr>
              <a:t> LP815 acts as a GABA factory in the gut, signaling microbial production that increases GABA production for sustained and long-term GABA release</a:t>
            </a:r>
            <a:br>
              <a:rPr lang="en-US" sz="2400">
                <a:latin typeface="+mn-lt"/>
                <a:cs typeface="Arial"/>
              </a:rPr>
            </a:br>
            <a:endParaRPr lang="en-US" sz="2400">
              <a:latin typeface="+mn-lt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>
                <a:solidFill>
                  <a:srgbClr val="14788C"/>
                </a:solidFill>
                <a:latin typeface="+mn-lt"/>
                <a:cs typeface="Arial"/>
                <a:sym typeface="Wingdings" pitchFamily="2" charset="2"/>
              </a:rPr>
              <a:t> This is a lifestyle health plan with no next-day fall-outs resulting in better baseline days of stress and sleep resilience. </a:t>
            </a:r>
            <a:endParaRPr lang="en-US" sz="2400">
              <a:solidFill>
                <a:srgbClr val="14788C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>
              <a:solidFill>
                <a:srgbClr val="14788C"/>
              </a:solidFill>
              <a:latin typeface="+mj-lt"/>
              <a:cs typeface="Arial" panose="020B0604020202020204"/>
            </a:endParaRPr>
          </a:p>
          <a:p>
            <a:pPr marL="0" indent="0">
              <a:buNone/>
            </a:pPr>
            <a:endParaRPr lang="en-US">
              <a:latin typeface="+mj-lt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1175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750F-F1A6-0BB4-B0F4-BAEB7C3B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3284881"/>
            <a:ext cx="10515600" cy="2852737"/>
          </a:xfrm>
        </p:spPr>
        <p:txBody>
          <a:bodyPr>
            <a:normAutofit/>
          </a:bodyPr>
          <a:lstStyle/>
          <a:p>
            <a:r>
              <a:rPr lang="en-US" sz="5400">
                <a:latin typeface="Arial"/>
                <a:cs typeface="Arial"/>
              </a:rPr>
              <a:t>Media – High-level Overview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38276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3D94F-7636-56CF-B560-932EA1DC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31D3E-5BCC-CAF1-12D7-B73874E8A8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EDF12F-4885-43D5-495D-24E18DCF00C8}"/>
              </a:ext>
            </a:extLst>
          </p:cNvPr>
          <p:cNvSpPr txBox="1">
            <a:spLocks/>
          </p:cNvSpPr>
          <p:nvPr/>
        </p:nvSpPr>
        <p:spPr>
          <a:xfrm>
            <a:off x="398138" y="72551"/>
            <a:ext cx="5697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E819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>
                <a:latin typeface="Arial"/>
                <a:cs typeface="Arial"/>
              </a:rPr>
              <a:t>Media Overview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4E97EA-EFD0-C8E6-8019-FBE51E69265A}"/>
              </a:ext>
            </a:extLst>
          </p:cNvPr>
          <p:cNvCxnSpPr>
            <a:cxnSpLocks/>
          </p:cNvCxnSpPr>
          <p:nvPr/>
        </p:nvCxnSpPr>
        <p:spPr>
          <a:xfrm>
            <a:off x="0" y="977328"/>
            <a:ext cx="379396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06855D-9155-A3A1-9666-57D577B6E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>
                <a:latin typeface="+mj-lt"/>
                <a:cs typeface="+mn-cs"/>
              </a:rPr>
              <a:t>Verb Biotics is a B2B biotechnology company that delivers clinically validated microbiome ingredients to functional food, beverage, dietary supplement, and companion animal brands. </a:t>
            </a:r>
            <a:endParaRPr lang="en-US"/>
          </a:p>
          <a:p>
            <a:pPr marL="0" indent="0">
              <a:buNone/>
            </a:pPr>
            <a:endParaRPr lang="en-US">
              <a:latin typeface="+mj-lt"/>
              <a:cs typeface="+mn-cs"/>
            </a:endParaRPr>
          </a:p>
          <a:p>
            <a:pPr marL="0" indent="0">
              <a:buNone/>
            </a:pPr>
            <a:r>
              <a:rPr lang="en-US">
                <a:latin typeface="+mj-lt"/>
                <a:cs typeface="+mn-cs"/>
              </a:rPr>
              <a:t>Through advanced biology and machine learning, Verb Biotics develops targeted biotics designed to deliver measurable outcomes in areas such as digestive wellness, immune support, metabolic health, stress resilience, and sleep.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21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E7FD-DA3A-1D14-545A-C654A260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41" y="39871"/>
            <a:ext cx="5697862" cy="1325563"/>
          </a:xfrm>
        </p:spPr>
        <p:txBody>
          <a:bodyPr>
            <a:normAutofit/>
          </a:bodyPr>
          <a:lstStyle/>
          <a:p>
            <a:r>
              <a:rPr lang="en-US" sz="3600"/>
              <a:t>About Verb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7630D-1E29-EB26-31ED-DE9C945B9D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2D6EB0-D797-E90F-131A-DA565C0B928D}"/>
              </a:ext>
            </a:extLst>
          </p:cNvPr>
          <p:cNvCxnSpPr>
            <a:cxnSpLocks/>
          </p:cNvCxnSpPr>
          <p:nvPr/>
        </p:nvCxnSpPr>
        <p:spPr>
          <a:xfrm>
            <a:off x="0" y="951471"/>
            <a:ext cx="253117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CFCAC73-1A74-BC0C-6803-2485FEF4D39D}"/>
              </a:ext>
            </a:extLst>
          </p:cNvPr>
          <p:cNvSpPr txBox="1"/>
          <p:nvPr/>
        </p:nvSpPr>
        <p:spPr>
          <a:xfrm>
            <a:off x="159241" y="1340720"/>
            <a:ext cx="8873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Tagline </a:t>
            </a:r>
            <a:endParaRPr lang="en-US"/>
          </a:p>
          <a:p>
            <a:r>
              <a:rPr lang="en-US" sz="1800"/>
              <a:t>We’re on a mission to improve health through microbiome innovation.</a:t>
            </a:r>
          </a:p>
          <a:p>
            <a:endParaRPr 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38D7E-5A79-825A-A131-DF2D9C96C74A}"/>
              </a:ext>
            </a:extLst>
          </p:cNvPr>
          <p:cNvSpPr txBox="1"/>
          <p:nvPr/>
        </p:nvSpPr>
        <p:spPr>
          <a:xfrm>
            <a:off x="159241" y="2389140"/>
            <a:ext cx="1119455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1"/>
              <a:t>Elevator Pitch </a:t>
            </a:r>
            <a:r>
              <a:rPr lang="en-US" sz="1800" i="1"/>
              <a:t>condensed</a:t>
            </a:r>
          </a:p>
          <a:p>
            <a:r>
              <a:rPr lang="en-US" sz="1800"/>
              <a:t>F</a:t>
            </a:r>
            <a:r>
              <a:rPr lang="en-US" sz="1800" b="0" i="0">
                <a:effectLst/>
                <a:latin typeface="Arial"/>
                <a:cs typeface="Arial"/>
              </a:rPr>
              <a:t>rom discovery to scale, Verb Biotics</a:t>
            </a:r>
            <a:r>
              <a:rPr lang="en-US">
                <a:latin typeface="Arial"/>
                <a:cs typeface="Arial"/>
              </a:rPr>
              <a:t> delivers </a:t>
            </a:r>
            <a:r>
              <a:rPr lang="en-US" sz="1800" b="1" i="0">
                <a:effectLst/>
                <a:highlight>
                  <a:srgbClr val="FFFF00"/>
                </a:highlight>
                <a:latin typeface="Arial"/>
                <a:cs typeface="Arial"/>
              </a:rPr>
              <a:t>“</a:t>
            </a:r>
            <a:r>
              <a:rPr lang="en-US" sz="1800" b="1" i="1">
                <a:effectLst/>
                <a:highlight>
                  <a:srgbClr val="FFFF00"/>
                </a:highlight>
                <a:latin typeface="Arial"/>
                <a:cs typeface="Arial"/>
              </a:rPr>
              <a:t>I feel the effect</a:t>
            </a:r>
            <a:r>
              <a:rPr lang="en-US" sz="1800" b="1" i="0">
                <a:effectLst/>
                <a:highlight>
                  <a:srgbClr val="FFFF00"/>
                </a:highlight>
                <a:latin typeface="Arial"/>
                <a:cs typeface="Arial"/>
              </a:rPr>
              <a:t>”</a:t>
            </a:r>
            <a:r>
              <a:rPr lang="en-US">
                <a:latin typeface="Arial"/>
                <a:cs typeface="Arial"/>
              </a:rPr>
              <a:t> next generation biotic ingredients</a:t>
            </a:r>
            <a:r>
              <a:rPr lang="en-US" sz="1800" b="0" i="0">
                <a:effectLst/>
                <a:latin typeface="Arial"/>
                <a:cs typeface="Arial"/>
              </a:rPr>
              <a:t> for B2B</a:t>
            </a:r>
            <a:r>
              <a:rPr lang="en-US">
                <a:latin typeface="Arial"/>
                <a:cs typeface="Arial"/>
              </a:rPr>
              <a:t> human, pet, and animal health and wellness industries</a:t>
            </a:r>
            <a:r>
              <a:rPr lang="en-US" sz="1800" b="0" i="0">
                <a:effectLst/>
                <a:latin typeface="Arial"/>
                <a:cs typeface="Arial"/>
              </a:rPr>
              <a:t>. </a:t>
            </a: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533C5-5322-49B6-B184-C60D0809F691}"/>
              </a:ext>
            </a:extLst>
          </p:cNvPr>
          <p:cNvSpPr txBox="1"/>
          <p:nvPr/>
        </p:nvSpPr>
        <p:spPr>
          <a:xfrm>
            <a:off x="159241" y="3875204"/>
            <a:ext cx="11777386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1" i="0">
                <a:effectLst/>
                <a:latin typeface="Arial"/>
                <a:cs typeface="Arial"/>
              </a:rPr>
              <a:t>Elevator Pitch </a:t>
            </a:r>
            <a:r>
              <a:rPr lang="en-US" sz="1800" i="1">
                <a:effectLst/>
                <a:latin typeface="Arial"/>
                <a:cs typeface="Arial"/>
              </a:rPr>
              <a:t>full</a:t>
            </a:r>
            <a:r>
              <a:rPr lang="en-US" b="1" i="1">
                <a:latin typeface="Arial"/>
                <a:cs typeface="Arial"/>
              </a:rPr>
              <a:t> </a:t>
            </a:r>
            <a:endParaRPr lang="en-US" sz="1800" b="1" i="1">
              <a:effectLst/>
              <a:latin typeface="Arial" panose="020B0604020202020204" pitchFamily="34" charset="0"/>
            </a:endParaRPr>
          </a:p>
          <a:p>
            <a:r>
              <a:rPr lang="en-US" sz="1800" b="0" i="0">
                <a:effectLst/>
                <a:latin typeface="Arial"/>
                <a:cs typeface="Arial"/>
              </a:rPr>
              <a:t>Verb is a microbiome</a:t>
            </a:r>
            <a:r>
              <a:rPr lang="en-US">
                <a:latin typeface="Arial"/>
                <a:cs typeface="Arial"/>
              </a:rPr>
              <a:t> biotech</a:t>
            </a:r>
            <a:r>
              <a:rPr lang="en-US" sz="1800" b="0" i="0">
                <a:effectLst/>
                <a:latin typeface="Arial"/>
                <a:cs typeface="Arial"/>
              </a:rPr>
              <a:t> aiming to improve human health. Verb “biotics” ingredients are developed to deliver</a:t>
            </a:r>
            <a:r>
              <a:rPr lang="en-US" sz="1800" b="1" i="0">
                <a:effectLst/>
                <a:latin typeface="Arial"/>
                <a:cs typeface="Arial"/>
              </a:rPr>
              <a:t> </a:t>
            </a:r>
            <a:r>
              <a:rPr lang="en-US" sz="1800" b="1" i="0">
                <a:effectLst/>
                <a:highlight>
                  <a:srgbClr val="FFFF00"/>
                </a:highlight>
                <a:latin typeface="Arial"/>
                <a:cs typeface="Arial"/>
              </a:rPr>
              <a:t>targeted MOAs for functional health categories </a:t>
            </a:r>
            <a:r>
              <a:rPr lang="en-US" sz="1800" b="0" i="0">
                <a:effectLst/>
                <a:latin typeface="Arial"/>
                <a:cs typeface="Arial"/>
              </a:rPr>
              <a:t>such as microbiome</a:t>
            </a:r>
            <a:r>
              <a:rPr lang="en-US">
                <a:latin typeface="Arial"/>
                <a:cs typeface="Arial"/>
              </a:rPr>
              <a:t> health</a:t>
            </a:r>
            <a:r>
              <a:rPr lang="en-US" sz="1800" b="0" i="0">
                <a:effectLst/>
                <a:latin typeface="Arial"/>
                <a:cs typeface="Arial"/>
              </a:rPr>
              <a:t>, gut-brain health, </a:t>
            </a:r>
            <a:r>
              <a:rPr lang="en-US">
                <a:latin typeface="Arial"/>
                <a:cs typeface="Arial"/>
              </a:rPr>
              <a:t>women's health, metabolic health, and longevity</a:t>
            </a:r>
            <a:r>
              <a:rPr lang="en-US" sz="1800" b="0" i="0">
                <a:effectLst/>
                <a:latin typeface="Arial"/>
                <a:cs typeface="Arial"/>
              </a:rPr>
              <a:t>. </a:t>
            </a:r>
            <a:endParaRPr lang="en-US" sz="2400" b="1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r>
              <a:rPr lang="en-US" sz="1800" b="0" i="0">
                <a:effectLst/>
                <a:latin typeface="Arial"/>
                <a:cs typeface="Arial"/>
              </a:rPr>
              <a:t>From discovery to scale, Verb Biotics applies</a:t>
            </a:r>
            <a:r>
              <a:rPr lang="en-US">
                <a:latin typeface="Arial"/>
                <a:cs typeface="Arial"/>
              </a:rPr>
              <a:t> advanced science</a:t>
            </a:r>
            <a:r>
              <a:rPr lang="en-US" sz="1800" b="0" i="0">
                <a:effectLst/>
                <a:latin typeface="Arial"/>
                <a:cs typeface="Arial"/>
              </a:rPr>
              <a:t> to deliver </a:t>
            </a:r>
            <a:r>
              <a:rPr lang="en-US">
                <a:latin typeface="Arial"/>
                <a:cs typeface="Arial"/>
              </a:rPr>
              <a:t>clinically validated </a:t>
            </a:r>
            <a:r>
              <a:rPr lang="en-US" b="1" i="1">
                <a:latin typeface="Arial"/>
                <a:cs typeface="Arial"/>
              </a:rPr>
              <a:t>"I feel the effect" </a:t>
            </a:r>
            <a:r>
              <a:rPr lang="en-US">
                <a:latin typeface="Arial"/>
                <a:cs typeface="Arial"/>
              </a:rPr>
              <a:t>next-generation precision biotics for</a:t>
            </a:r>
            <a:r>
              <a:rPr lang="en-US" sz="1800" b="0" i="0">
                <a:effectLst/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B2B human, pet</a:t>
            </a:r>
            <a:r>
              <a:rPr lang="en-US" sz="1800" b="0" i="0">
                <a:effectLst/>
                <a:latin typeface="Arial"/>
                <a:cs typeface="Arial"/>
              </a:rPr>
              <a:t>, and </a:t>
            </a:r>
            <a:r>
              <a:rPr lang="en-US">
                <a:latin typeface="Arial"/>
                <a:cs typeface="Arial"/>
              </a:rPr>
              <a:t>animal health and wellness </a:t>
            </a:r>
            <a:r>
              <a:rPr lang="en-US" sz="1800" b="0" i="0">
                <a:effectLst/>
                <a:latin typeface="Arial"/>
                <a:cs typeface="Arial"/>
              </a:rPr>
              <a:t>industries. </a:t>
            </a:r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0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88465-30FC-4428-8CA8-D1F3E9667D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F14BB-D526-AA37-E490-3F5CDC1AE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22" y="1225938"/>
            <a:ext cx="11379673" cy="896746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US" sz="2000" b="1">
                <a:solidFill>
                  <a:srgbClr val="1E8197"/>
                </a:solidFill>
                <a:effectLst/>
                <a:latin typeface="+mj-lt"/>
              </a:rPr>
              <a:t>Like our customers and their consumers, we needed real innovation in the biotic world that result in products with benefits we can all feel.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A1EA91-0318-10E2-8331-EF282BB94705}"/>
              </a:ext>
            </a:extLst>
          </p:cNvPr>
          <p:cNvSpPr txBox="1">
            <a:spLocks/>
          </p:cNvSpPr>
          <p:nvPr/>
        </p:nvSpPr>
        <p:spPr>
          <a:xfrm>
            <a:off x="398138" y="72551"/>
            <a:ext cx="5697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E819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Why are we here?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24DF25-B829-09A3-7364-1D1A004FD23B}"/>
              </a:ext>
            </a:extLst>
          </p:cNvPr>
          <p:cNvCxnSpPr>
            <a:cxnSpLocks/>
          </p:cNvCxnSpPr>
          <p:nvPr/>
        </p:nvCxnSpPr>
        <p:spPr>
          <a:xfrm>
            <a:off x="402404" y="951642"/>
            <a:ext cx="379396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476D684-F46F-FD31-3D33-56B748412EC4}"/>
              </a:ext>
            </a:extLst>
          </p:cNvPr>
          <p:cNvSpPr txBox="1"/>
          <p:nvPr/>
        </p:nvSpPr>
        <p:spPr>
          <a:xfrm>
            <a:off x="223322" y="4108568"/>
            <a:ext cx="11204857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i="0">
                <a:solidFill>
                  <a:srgbClr val="1E8197"/>
                </a:solidFill>
                <a:effectLst/>
                <a:latin typeface="+mj-lt"/>
              </a:rPr>
              <a:t>Our Solution</a:t>
            </a:r>
          </a:p>
          <a:p>
            <a:r>
              <a:rPr lang="en-US" sz="1900" b="0" i="0">
                <a:solidFill>
                  <a:srgbClr val="1E8197"/>
                </a:solidFill>
                <a:effectLst/>
                <a:latin typeface="+mj-lt"/>
              </a:rPr>
              <a:t>So, we came together—biologists, </a:t>
            </a:r>
            <a:r>
              <a:rPr lang="en-US" sz="1900">
                <a:solidFill>
                  <a:srgbClr val="1E8197"/>
                </a:solidFill>
                <a:latin typeface="+mj-lt"/>
              </a:rPr>
              <a:t>researchers,</a:t>
            </a:r>
            <a:r>
              <a:rPr lang="en-US" sz="1900" b="0" i="0">
                <a:solidFill>
                  <a:srgbClr val="1E8197"/>
                </a:solidFill>
                <a:effectLst/>
                <a:latin typeface="+mj-lt"/>
              </a:rPr>
              <a:t> and industry </a:t>
            </a:r>
            <a:r>
              <a:rPr lang="en-US" sz="1900">
                <a:solidFill>
                  <a:srgbClr val="1E8197"/>
                </a:solidFill>
                <a:latin typeface="+mj-lt"/>
              </a:rPr>
              <a:t>leaders to</a:t>
            </a:r>
            <a:r>
              <a:rPr lang="en-US" sz="1900" b="0" i="0">
                <a:solidFill>
                  <a:srgbClr val="1E8197"/>
                </a:solidFill>
                <a:effectLst/>
                <a:latin typeface="+mj-lt"/>
              </a:rPr>
              <a:t> create “I feel the effect” </a:t>
            </a:r>
            <a:r>
              <a:rPr lang="en-US" sz="1900">
                <a:solidFill>
                  <a:srgbClr val="1E8197"/>
                </a:solidFill>
                <a:latin typeface="+mj-lt"/>
              </a:rPr>
              <a:t>next generation biotics designed for specific health outcomes. </a:t>
            </a:r>
            <a:endParaRPr lang="en-US" sz="1900" b="0" i="0">
              <a:solidFill>
                <a:srgbClr val="1E8197"/>
              </a:solidFill>
              <a:effectLst/>
              <a:latin typeface="+mj-lt"/>
              <a:cs typeface="Arial"/>
            </a:endParaRPr>
          </a:p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592C7-2215-C08D-8D9E-2E8D99FA9B66}"/>
              </a:ext>
            </a:extLst>
          </p:cNvPr>
          <p:cNvSpPr txBox="1"/>
          <p:nvPr/>
        </p:nvSpPr>
        <p:spPr>
          <a:xfrm>
            <a:off x="223322" y="2409836"/>
            <a:ext cx="11379673" cy="10153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10000"/>
              </a:lnSpc>
            </a:pPr>
            <a:r>
              <a:rPr lang="en-US" b="1" i="0">
                <a:solidFill>
                  <a:srgbClr val="1E8197"/>
                </a:solidFill>
                <a:effectLst/>
                <a:latin typeface="+mj-lt"/>
              </a:rPr>
              <a:t>The Problem</a:t>
            </a:r>
          </a:p>
          <a:p>
            <a:pPr marL="0" lvl="1" fontAlgn="base">
              <a:lnSpc>
                <a:spcPct val="110000"/>
              </a:lnSpc>
            </a:pPr>
            <a:r>
              <a:rPr lang="en-US" sz="1900">
                <a:solidFill>
                  <a:srgbClr val="1E8197"/>
                </a:solidFill>
                <a:latin typeface="+mj-lt"/>
              </a:rPr>
              <a:t>We recognized the opportunity in the current biotics market: an overreliance on historic strains and a lack of innovation.</a:t>
            </a:r>
            <a:endParaRPr lang="en-US" sz="1900">
              <a:solidFill>
                <a:srgbClr val="1E8197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40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A7C2F-63B2-238E-7FEB-5FFF575C4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42495C0-F033-CA03-F4B4-0A8FFCF56748}"/>
              </a:ext>
            </a:extLst>
          </p:cNvPr>
          <p:cNvSpPr/>
          <p:nvPr/>
        </p:nvSpPr>
        <p:spPr>
          <a:xfrm>
            <a:off x="8157850" y="1137816"/>
            <a:ext cx="3883684" cy="481074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2970980-FC74-7A57-CC80-63F752AFAB6C}"/>
              </a:ext>
            </a:extLst>
          </p:cNvPr>
          <p:cNvSpPr/>
          <p:nvPr/>
        </p:nvSpPr>
        <p:spPr>
          <a:xfrm>
            <a:off x="4157358" y="1173891"/>
            <a:ext cx="3883684" cy="477466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C238408-1888-0849-9750-9E642770223A}"/>
              </a:ext>
            </a:extLst>
          </p:cNvPr>
          <p:cNvSpPr/>
          <p:nvPr/>
        </p:nvSpPr>
        <p:spPr>
          <a:xfrm>
            <a:off x="156975" y="1173891"/>
            <a:ext cx="3883684" cy="477466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F6702-D058-A1E0-7B6C-DC5194B0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5" y="-749087"/>
            <a:ext cx="9566084" cy="1600200"/>
          </a:xfrm>
        </p:spPr>
        <p:txBody>
          <a:bodyPr anchor="b">
            <a:normAutofit/>
          </a:bodyPr>
          <a:lstStyle/>
          <a:p>
            <a:r>
              <a:rPr lang="en-US" sz="2600">
                <a:latin typeface="Arial"/>
                <a:cs typeface="Arial"/>
              </a:rPr>
              <a:t>Key Messages + Proof Points </a:t>
            </a:r>
            <a:r>
              <a:rPr lang="en-US" sz="2600" i="1">
                <a:latin typeface="Arial"/>
                <a:cs typeface="Arial"/>
              </a:rPr>
              <a:t>Verbal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F95F1-71A8-8080-3937-650D3515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091" y="1606763"/>
            <a:ext cx="3416778" cy="1424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latin typeface="+mn-lt"/>
                <a:cs typeface="+mn-cs"/>
              </a:rPr>
              <a:t>We are microbiome health innovators developing precision biotics for human, pet, and animal health and wellness brands.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93652D14-CE86-838E-802B-EE141E6B94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PAGE </a:t>
            </a:r>
            <a:fld id="{BDBF9DCE-55C5-154E-AC34-7A0AB594817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E03574-F2BF-019C-CC41-24A718B0B03F}"/>
              </a:ext>
            </a:extLst>
          </p:cNvPr>
          <p:cNvSpPr txBox="1"/>
          <p:nvPr/>
        </p:nvSpPr>
        <p:spPr>
          <a:xfrm>
            <a:off x="263494" y="2371296"/>
            <a:ext cx="3686998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accent2"/>
              </a:buClr>
            </a:pPr>
            <a:endParaRPr lang="en-US" sz="1600" b="1">
              <a:cs typeface="Arial" panose="020B0604020202020204"/>
            </a:endParaRPr>
          </a:p>
          <a:p>
            <a:pPr>
              <a:buClr>
                <a:schemeClr val="accent2"/>
              </a:buClr>
            </a:pPr>
            <a:endParaRPr lang="en-US" sz="1600" b="1">
              <a:cs typeface="Arial" panose="020B0604020202020204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/>
              <a:t>Keystone Postbiotic</a:t>
            </a:r>
            <a:r>
              <a:rPr lang="en-US" sz="1600" b="1">
                <a:ea typeface="+mn-lt"/>
                <a:cs typeface="+mn-lt"/>
              </a:rPr>
              <a:t> –restores microbiome health by supporting the gut’s core microbial network, helping beneficial bacteria thrive and harmful bacteria recede.</a:t>
            </a:r>
            <a:endParaRPr lang="en-US" sz="1600" b="1">
              <a:cs typeface="Arial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/>
              <a:t>GABA Probiotic – sustained and stable GABA release for long-lasting, dual action stress, sleep, and mood support</a:t>
            </a:r>
            <a:endParaRPr lang="en-US" sz="1600">
              <a:solidFill>
                <a:srgbClr val="000000"/>
              </a:solidFill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80766-CDD5-C5AB-9CA7-8EF945207661}"/>
              </a:ext>
            </a:extLst>
          </p:cNvPr>
          <p:cNvSpPr txBox="1"/>
          <p:nvPr/>
        </p:nvSpPr>
        <p:spPr>
          <a:xfrm>
            <a:off x="4539749" y="1609295"/>
            <a:ext cx="3494170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600">
                <a:solidFill>
                  <a:srgbClr val="1E8197"/>
                </a:solidFill>
                <a:latin typeface="Arial"/>
                <a:cs typeface="Arial"/>
              </a:rPr>
              <a:t>We go beyond the status quo, utilizing a function-first development approach to deliver next-generation microbiome ingredient solutions  with real efficacy.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2DBA47-A603-74AB-BC6D-5EE10006102B}"/>
              </a:ext>
            </a:extLst>
          </p:cNvPr>
          <p:cNvSpPr txBox="1"/>
          <p:nvPr/>
        </p:nvSpPr>
        <p:spPr>
          <a:xfrm>
            <a:off x="8547442" y="1655137"/>
            <a:ext cx="31044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600"/>
              <a:t>Our intentional approach to the clinical process reflects our dedication to ensuring that consumers "feel the effect" of our biosolutions.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6183B8-BD74-2D25-F666-9409E1FC5D6A}"/>
              </a:ext>
            </a:extLst>
          </p:cNvPr>
          <p:cNvSpPr txBox="1"/>
          <p:nvPr/>
        </p:nvSpPr>
        <p:spPr>
          <a:xfrm>
            <a:off x="4408249" y="3274620"/>
            <a:ext cx="3504290" cy="28212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Combine scientific knowledge with advanced technology to develop targeted health solutions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/>
              <a:t>Discovery Process – start with the health function (the end in mind) not the strain</a:t>
            </a:r>
            <a:endParaRPr lang="en-US" sz="1600" b="1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714299-BD59-9637-5045-04B7623BE343}"/>
              </a:ext>
            </a:extLst>
          </p:cNvPr>
          <p:cNvSpPr txBox="1"/>
          <p:nvPr/>
        </p:nvSpPr>
        <p:spPr>
          <a:xfrm>
            <a:off x="8386427" y="2997380"/>
            <a:ext cx="3426530" cy="24786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/>
              <a:t>MOA driven for specific health outcomes</a:t>
            </a:r>
            <a:endParaRPr lang="en-US" sz="1600" b="1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Clinically validated solutions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/>
              <a:t>Profound beneficial effects</a:t>
            </a:r>
            <a:endParaRPr lang="en-US" sz="1600" b="1">
              <a:cs typeface="Arial"/>
            </a:endParaRPr>
          </a:p>
          <a:p>
            <a:endParaRPr lang="en-US" sz="1300" b="1">
              <a:highlight>
                <a:srgbClr val="FFFF00"/>
              </a:highlight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977194-ECD6-21AA-05D3-93022AAB3F57}"/>
              </a:ext>
            </a:extLst>
          </p:cNvPr>
          <p:cNvCxnSpPr>
            <a:cxnSpLocks/>
          </p:cNvCxnSpPr>
          <p:nvPr/>
        </p:nvCxnSpPr>
        <p:spPr>
          <a:xfrm>
            <a:off x="261289" y="851113"/>
            <a:ext cx="903673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9A13D1-D6F9-F8D5-9615-002A495DF9C5}"/>
              </a:ext>
            </a:extLst>
          </p:cNvPr>
          <p:cNvCxnSpPr>
            <a:cxnSpLocks/>
          </p:cNvCxnSpPr>
          <p:nvPr/>
        </p:nvCxnSpPr>
        <p:spPr>
          <a:xfrm>
            <a:off x="478229" y="2787166"/>
            <a:ext cx="320342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500B71-35B6-5651-4EA3-3684C1507E16}"/>
              </a:ext>
            </a:extLst>
          </p:cNvPr>
          <p:cNvCxnSpPr>
            <a:cxnSpLocks/>
          </p:cNvCxnSpPr>
          <p:nvPr/>
        </p:nvCxnSpPr>
        <p:spPr>
          <a:xfrm flipV="1">
            <a:off x="4554535" y="3038621"/>
            <a:ext cx="3183189" cy="1348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3D1A72-4532-EEE9-348B-092097CA0D43}"/>
              </a:ext>
            </a:extLst>
          </p:cNvPr>
          <p:cNvCxnSpPr>
            <a:cxnSpLocks/>
          </p:cNvCxnSpPr>
          <p:nvPr/>
        </p:nvCxnSpPr>
        <p:spPr>
          <a:xfrm flipV="1">
            <a:off x="8581464" y="3089001"/>
            <a:ext cx="3095527" cy="3371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2C2D8F7-7E06-6DAA-6433-7FC1821A3DC5}"/>
              </a:ext>
            </a:extLst>
          </p:cNvPr>
          <p:cNvSpPr/>
          <p:nvPr/>
        </p:nvSpPr>
        <p:spPr>
          <a:xfrm>
            <a:off x="323549" y="1059989"/>
            <a:ext cx="312721" cy="31749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716533-1EBF-24D2-6A67-79445351F190}"/>
              </a:ext>
            </a:extLst>
          </p:cNvPr>
          <p:cNvSpPr/>
          <p:nvPr/>
        </p:nvSpPr>
        <p:spPr>
          <a:xfrm>
            <a:off x="4250595" y="1095158"/>
            <a:ext cx="312721" cy="31749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8CB470-0CB7-B096-E64B-2CBD428259AC}"/>
              </a:ext>
            </a:extLst>
          </p:cNvPr>
          <p:cNvSpPr/>
          <p:nvPr/>
        </p:nvSpPr>
        <p:spPr>
          <a:xfrm>
            <a:off x="8308130" y="1100209"/>
            <a:ext cx="312721" cy="31749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549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DEF66-17B9-0749-2D3E-BB7014CB1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6D338F6-05BB-F58F-A5C0-D26578EE77E4}"/>
              </a:ext>
            </a:extLst>
          </p:cNvPr>
          <p:cNvSpPr/>
          <p:nvPr/>
        </p:nvSpPr>
        <p:spPr>
          <a:xfrm>
            <a:off x="8157850" y="1137816"/>
            <a:ext cx="3883684" cy="481074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D33FF3D-40AF-AC44-8257-B40A93DEFDDB}"/>
              </a:ext>
            </a:extLst>
          </p:cNvPr>
          <p:cNvSpPr/>
          <p:nvPr/>
        </p:nvSpPr>
        <p:spPr>
          <a:xfrm>
            <a:off x="4157358" y="1173891"/>
            <a:ext cx="3883684" cy="477466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CC69890-90E8-EB18-6CAB-153C9DCAB0BA}"/>
              </a:ext>
            </a:extLst>
          </p:cNvPr>
          <p:cNvSpPr/>
          <p:nvPr/>
        </p:nvSpPr>
        <p:spPr>
          <a:xfrm>
            <a:off x="156975" y="1173891"/>
            <a:ext cx="3883684" cy="477466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B6D38-2891-3D7B-4F6A-20AD2026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5" y="-749087"/>
            <a:ext cx="9566084" cy="1600200"/>
          </a:xfrm>
        </p:spPr>
        <p:txBody>
          <a:bodyPr anchor="b">
            <a:normAutofit/>
          </a:bodyPr>
          <a:lstStyle/>
          <a:p>
            <a:r>
              <a:rPr lang="en-US" sz="2600" i="1">
                <a:latin typeface="Arial"/>
                <a:cs typeface="Arial"/>
              </a:rPr>
              <a:t>We improve the health of 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B699A-0A4A-9A91-361F-139A5399F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024" y="1651607"/>
            <a:ext cx="3106585" cy="14586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HUMANS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F938045E-E548-A8F5-A154-3424D7364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PAGE </a:t>
            </a:r>
            <a:fld id="{BDBF9DCE-55C5-154E-AC34-7A0AB594817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11F60-BEB9-5B88-7049-B5AA0DCED9D0}"/>
              </a:ext>
            </a:extLst>
          </p:cNvPr>
          <p:cNvSpPr txBox="1"/>
          <p:nvPr/>
        </p:nvSpPr>
        <p:spPr>
          <a:xfrm>
            <a:off x="4557619" y="1652565"/>
            <a:ext cx="339302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600">
                <a:solidFill>
                  <a:srgbClr val="1E8197"/>
                </a:solidFill>
                <a:latin typeface="Arial"/>
                <a:cs typeface="Arial"/>
              </a:rPr>
              <a:t>COMPANION ANIMALS</a:t>
            </a:r>
            <a:endParaRPr lang="en-US" sz="1600">
              <a:solidFill>
                <a:srgbClr val="1E81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AD6FF0-20A6-3B79-F023-95DD5FDAAC65}"/>
              </a:ext>
            </a:extLst>
          </p:cNvPr>
          <p:cNvSpPr txBox="1"/>
          <p:nvPr/>
        </p:nvSpPr>
        <p:spPr>
          <a:xfrm>
            <a:off x="8547442" y="1655137"/>
            <a:ext cx="310449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600">
                <a:cs typeface="Arial"/>
              </a:rPr>
              <a:t>ANIMAL - AGRICULTURE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298470-850C-02DB-0E3E-5184E6DC46DF}"/>
              </a:ext>
            </a:extLst>
          </p:cNvPr>
          <p:cNvSpPr txBox="1"/>
          <p:nvPr/>
        </p:nvSpPr>
        <p:spPr>
          <a:xfrm>
            <a:off x="4408249" y="2512620"/>
            <a:ext cx="3440790" cy="27628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Supplements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Toppers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Chews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974616-5E23-6B4E-7F94-328DF8F2C4E3}"/>
              </a:ext>
            </a:extLst>
          </p:cNvPr>
          <p:cNvSpPr txBox="1"/>
          <p:nvPr/>
        </p:nvSpPr>
        <p:spPr>
          <a:xfrm>
            <a:off x="8310227" y="2425880"/>
            <a:ext cx="3426530" cy="12075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Supplements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FF612F"/>
              </a:buClr>
            </a:pPr>
            <a:endParaRPr lang="en-US" sz="1600" b="1">
              <a:cs typeface="Arial"/>
            </a:endParaRPr>
          </a:p>
          <a:p>
            <a:endParaRPr lang="en-US" sz="1300" b="1">
              <a:highlight>
                <a:srgbClr val="FFFF00"/>
              </a:highlight>
              <a:cs typeface="Arial" panose="020B060402020202020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7AD741-C3CE-E260-89AA-60B93BBE04FF}"/>
              </a:ext>
            </a:extLst>
          </p:cNvPr>
          <p:cNvCxnSpPr>
            <a:cxnSpLocks/>
          </p:cNvCxnSpPr>
          <p:nvPr/>
        </p:nvCxnSpPr>
        <p:spPr>
          <a:xfrm>
            <a:off x="159689" y="851113"/>
            <a:ext cx="903673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FEBF4C-7D5F-FA87-EE83-4DFFD83735A3}"/>
              </a:ext>
            </a:extLst>
          </p:cNvPr>
          <p:cNvCxnSpPr>
            <a:cxnSpLocks/>
          </p:cNvCxnSpPr>
          <p:nvPr/>
        </p:nvCxnSpPr>
        <p:spPr>
          <a:xfrm>
            <a:off x="487460" y="2185695"/>
            <a:ext cx="265046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5E9F29-1B81-3026-15B8-EA933CE2E201}"/>
              </a:ext>
            </a:extLst>
          </p:cNvPr>
          <p:cNvCxnSpPr>
            <a:cxnSpLocks/>
          </p:cNvCxnSpPr>
          <p:nvPr/>
        </p:nvCxnSpPr>
        <p:spPr>
          <a:xfrm>
            <a:off x="4669167" y="2185695"/>
            <a:ext cx="265046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826C14-3740-B5A8-5839-506317C5D617}"/>
              </a:ext>
            </a:extLst>
          </p:cNvPr>
          <p:cNvCxnSpPr>
            <a:cxnSpLocks/>
          </p:cNvCxnSpPr>
          <p:nvPr/>
        </p:nvCxnSpPr>
        <p:spPr>
          <a:xfrm>
            <a:off x="8622059" y="2185695"/>
            <a:ext cx="265046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1EA6588-00FE-F2B4-E569-B091DCBFFC41}"/>
              </a:ext>
            </a:extLst>
          </p:cNvPr>
          <p:cNvSpPr/>
          <p:nvPr/>
        </p:nvSpPr>
        <p:spPr>
          <a:xfrm>
            <a:off x="323549" y="1059989"/>
            <a:ext cx="312721" cy="31749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69CB104-DFA0-CD06-0B7E-C08E191E1777}"/>
              </a:ext>
            </a:extLst>
          </p:cNvPr>
          <p:cNvSpPr/>
          <p:nvPr/>
        </p:nvSpPr>
        <p:spPr>
          <a:xfrm>
            <a:off x="4250595" y="1095158"/>
            <a:ext cx="312721" cy="31749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E3C490-0B69-44DA-F985-4D8F23CB6F9D}"/>
              </a:ext>
            </a:extLst>
          </p:cNvPr>
          <p:cNvSpPr/>
          <p:nvPr/>
        </p:nvSpPr>
        <p:spPr>
          <a:xfrm>
            <a:off x="8308130" y="1100209"/>
            <a:ext cx="312721" cy="31749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5FC80-332D-3EEB-CEE1-3128652AE63B}"/>
              </a:ext>
            </a:extLst>
          </p:cNvPr>
          <p:cNvSpPr txBox="1"/>
          <p:nvPr/>
        </p:nvSpPr>
        <p:spPr>
          <a:xfrm>
            <a:off x="318848" y="2423719"/>
            <a:ext cx="3504290" cy="27628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Functional Food, Beverage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Dietary Supplements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Freeze-Dried (LP815)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E1080D-D8A5-5EC9-22A6-E5A4D7269B7E}"/>
              </a:ext>
            </a:extLst>
          </p:cNvPr>
          <p:cNvCxnSpPr>
            <a:cxnSpLocks/>
          </p:cNvCxnSpPr>
          <p:nvPr/>
        </p:nvCxnSpPr>
        <p:spPr>
          <a:xfrm>
            <a:off x="398560" y="3620795"/>
            <a:ext cx="265046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27294FE-1328-FD14-EF7F-7C0CCAD03787}"/>
              </a:ext>
            </a:extLst>
          </p:cNvPr>
          <p:cNvSpPr txBox="1"/>
          <p:nvPr/>
        </p:nvSpPr>
        <p:spPr>
          <a:xfrm>
            <a:off x="395047" y="3884219"/>
            <a:ext cx="3415390" cy="3112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Microbiome Health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Immune Health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Sleep, Stress, Mood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Allergy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>
              <a:cs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87A41-4353-14A4-3754-7522FCCFED93}"/>
              </a:ext>
            </a:extLst>
          </p:cNvPr>
          <p:cNvCxnSpPr>
            <a:cxnSpLocks/>
          </p:cNvCxnSpPr>
          <p:nvPr/>
        </p:nvCxnSpPr>
        <p:spPr>
          <a:xfrm>
            <a:off x="4551460" y="3595395"/>
            <a:ext cx="265046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9EE4A7-BD70-362D-327B-4F0C431CC59E}"/>
              </a:ext>
            </a:extLst>
          </p:cNvPr>
          <p:cNvSpPr txBox="1"/>
          <p:nvPr/>
        </p:nvSpPr>
        <p:spPr>
          <a:xfrm>
            <a:off x="4281246" y="3884219"/>
            <a:ext cx="3415390" cy="24129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600" b="1">
                <a:cs typeface="Arial"/>
              </a:rPr>
              <a:t>Digestive health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600" b="1">
                <a:cs typeface="Arial"/>
              </a:rPr>
              <a:t>Anxiety/Calm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>
                <a:cs typeface="Arial"/>
              </a:rPr>
              <a:t>Aggression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>
              <a:cs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F19235-DC37-E084-5BD2-58475F70E613}"/>
              </a:ext>
            </a:extLst>
          </p:cNvPr>
          <p:cNvCxnSpPr>
            <a:cxnSpLocks/>
          </p:cNvCxnSpPr>
          <p:nvPr/>
        </p:nvCxnSpPr>
        <p:spPr>
          <a:xfrm>
            <a:off x="8628160" y="3531895"/>
            <a:ext cx="265046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18D2F67-16BB-3380-53BE-5A4944634DDD}"/>
              </a:ext>
            </a:extLst>
          </p:cNvPr>
          <p:cNvSpPr txBox="1"/>
          <p:nvPr/>
        </p:nvSpPr>
        <p:spPr>
          <a:xfrm>
            <a:off x="8396045" y="3808019"/>
            <a:ext cx="3415390" cy="20631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600" b="1">
                <a:cs typeface="Arial"/>
              </a:rPr>
              <a:t>Calm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600" b="1">
                <a:cs typeface="Arial"/>
              </a:rPr>
              <a:t>Digestive health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3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8012-D53A-206A-B247-18564C67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392098"/>
            <a:ext cx="10673038" cy="1319266"/>
          </a:xfrm>
        </p:spPr>
        <p:txBody>
          <a:bodyPr>
            <a:normAutofit/>
          </a:bodyPr>
          <a:lstStyle/>
          <a:p>
            <a:r>
              <a:rPr lang="en-US" sz="2800">
                <a:latin typeface="Arial"/>
                <a:cs typeface="Arial"/>
              </a:rPr>
              <a:t>I Feel the Effect // Long-Term Wellness // Biotics for Real Change</a:t>
            </a:r>
            <a:endParaRPr lang="en-U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4BD88-2400-A7FF-D0FB-F77983EE3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947" y="1397942"/>
            <a:ext cx="5157787" cy="823912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Keystone Postbiotic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3DD3A-3D7C-8F9D-AE3C-E5E4A7372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947" y="2386954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800% increase</a:t>
            </a:r>
            <a:r>
              <a:rPr lang="en-US" sz="20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 in beneficial endogenous bacteria linked to butyrate production, barrier integrity, and metabolic signaling</a:t>
            </a:r>
            <a:endParaRPr lang="en-US">
              <a:solidFill>
                <a:schemeClr val="tx1"/>
              </a:solidFill>
            </a:endParaRPr>
          </a:p>
          <a:p>
            <a:r>
              <a:rPr lang="en-US" sz="2000" b="1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68% of participants</a:t>
            </a:r>
            <a:r>
              <a:rPr lang="en-US" sz="20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 experienced an increase in emotional wellbeing &amp; mood</a:t>
            </a:r>
          </a:p>
          <a:p>
            <a:r>
              <a:rPr lang="en-US" sz="2000" b="1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IL-8 production lowered</a:t>
            </a:r>
            <a:r>
              <a:rPr lang="en-US" sz="20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, suggesting improved immune function</a:t>
            </a:r>
          </a:p>
          <a:p>
            <a:r>
              <a:rPr lang="en-US" sz="2000" b="1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Greater than 50% decrease</a:t>
            </a:r>
            <a:r>
              <a:rPr lang="en-US" sz="20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 in gas and bloating</a:t>
            </a:r>
          </a:p>
          <a:p>
            <a:endParaRPr lang="en-US" sz="2000">
              <a:solidFill>
                <a:schemeClr val="tx1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F883C-D8B5-5BFB-062A-84897143B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4766" y="1377712"/>
            <a:ext cx="5183188" cy="823912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GABA Probiotic, LP815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5D1A6-201A-9D87-0139-B22E7D5AF5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E5DE14-70AB-6016-086F-55CBDB147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4766" y="2386953"/>
            <a:ext cx="5210162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68%</a:t>
            </a:r>
            <a:r>
              <a:rPr lang="en-US" sz="20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 decrease in stress</a:t>
            </a:r>
          </a:p>
          <a:p>
            <a:r>
              <a:rPr lang="en-US" sz="2000" b="1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77%</a:t>
            </a:r>
            <a:r>
              <a:rPr lang="en-US" sz="20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 improved sleep quality</a:t>
            </a:r>
          </a:p>
          <a:p>
            <a:r>
              <a:rPr lang="en-US" sz="2000" b="1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100%</a:t>
            </a:r>
            <a:r>
              <a:rPr lang="en-US" sz="20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 of women improved sleep</a:t>
            </a:r>
          </a:p>
          <a:p>
            <a:r>
              <a:rPr lang="en-US" sz="2000" b="1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40%</a:t>
            </a:r>
            <a:r>
              <a:rPr lang="en-US" sz="20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 decreased the severity of night sweats</a:t>
            </a:r>
          </a:p>
          <a:p>
            <a:r>
              <a:rPr lang="en-US" sz="2000" b="1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10%</a:t>
            </a:r>
            <a:r>
              <a:rPr lang="en-US" sz="20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 experienced an increase in deep sleep</a:t>
            </a:r>
          </a:p>
          <a:p>
            <a:r>
              <a:rPr lang="en-US" sz="20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Urinary GABA levels increased by day 7 and remained elevated and stable into week 6 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9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23011-B620-590C-BEA6-1B5D4CDBA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8207-7E76-2DC5-D65E-40B327F0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3297238"/>
            <a:ext cx="10515600" cy="2852737"/>
          </a:xfrm>
        </p:spPr>
        <p:txBody>
          <a:bodyPr>
            <a:normAutofit/>
          </a:bodyPr>
          <a:lstStyle/>
          <a:p>
            <a:r>
              <a:rPr lang="en-US" sz="5400">
                <a:latin typeface="Arial"/>
                <a:cs typeface="Arial"/>
              </a:rPr>
              <a:t>Keystone Postbiotic</a:t>
            </a:r>
            <a:br>
              <a:rPr lang="en-US" sz="5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Revitalizes ones existing gut microflora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3344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A7C2F-63B2-238E-7FEB-5FFF575C4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42495C0-F033-CA03-F4B4-0A8FFCF56748}"/>
              </a:ext>
            </a:extLst>
          </p:cNvPr>
          <p:cNvSpPr/>
          <p:nvPr/>
        </p:nvSpPr>
        <p:spPr>
          <a:xfrm>
            <a:off x="6326821" y="1137817"/>
            <a:ext cx="3883684" cy="492202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C238408-1888-0849-9750-9E642770223A}"/>
              </a:ext>
            </a:extLst>
          </p:cNvPr>
          <p:cNvSpPr/>
          <p:nvPr/>
        </p:nvSpPr>
        <p:spPr>
          <a:xfrm>
            <a:off x="1750566" y="1173891"/>
            <a:ext cx="3883684" cy="488595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F6702-D058-A1E0-7B6C-DC5194B0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4" y="-800100"/>
            <a:ext cx="12265935" cy="1600200"/>
          </a:xfrm>
        </p:spPr>
        <p:txBody>
          <a:bodyPr anchor="b">
            <a:normAutofit/>
          </a:bodyPr>
          <a:lstStyle/>
          <a:p>
            <a:r>
              <a:rPr lang="en-US" sz="2400"/>
              <a:t>Proof Points </a:t>
            </a:r>
            <a:r>
              <a:rPr lang="en-US" sz="2400" i="1"/>
              <a:t>Verbal Statements - KEYSTONE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F95F1-71A8-8080-3937-650D3515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3740" y="1199515"/>
            <a:ext cx="3436419" cy="1033153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endParaRPr lang="en-US" sz="1500"/>
          </a:p>
          <a:p>
            <a:pPr>
              <a:lnSpc>
                <a:spcPct val="100000"/>
              </a:lnSpc>
            </a:pPr>
            <a:r>
              <a:rPr lang="en-US" sz="1500">
                <a:latin typeface="Arial"/>
                <a:cs typeface="Arial"/>
              </a:rPr>
              <a:t>We created a postbiotic from two well characterized probiotic strains and Non-GMO oats to revitalize the gut’s core microbial ecosystem.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93652D14-CE86-838E-802B-EE141E6B94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PAGE </a:t>
            </a:r>
            <a:fld id="{BDBF9DCE-55C5-154E-AC34-7A0AB594817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2DBA47-A603-74AB-BC6D-5EE10006102B}"/>
              </a:ext>
            </a:extLst>
          </p:cNvPr>
          <p:cNvSpPr txBox="1"/>
          <p:nvPr/>
        </p:nvSpPr>
        <p:spPr>
          <a:xfrm>
            <a:off x="6719814" y="1617045"/>
            <a:ext cx="300173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500"/>
              <a:t>We develop biotic solutions that are stable in a wide array of food and beverage applications.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714299-BD59-9637-5045-04B7623BE343}"/>
              </a:ext>
            </a:extLst>
          </p:cNvPr>
          <p:cNvSpPr txBox="1"/>
          <p:nvPr/>
        </p:nvSpPr>
        <p:spPr>
          <a:xfrm>
            <a:off x="6643957" y="2570733"/>
            <a:ext cx="3313793" cy="32429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30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/>
              <a:t>Keystone Postbiotic can be added to a wide array of food/beverage applications without overage</a:t>
            </a:r>
            <a:endParaRPr lang="en-US" sz="1600" b="1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/>
              <a:t>Low dosage</a:t>
            </a:r>
            <a:br>
              <a:rPr lang="en-US" sz="1600" b="1"/>
            </a:br>
            <a:endParaRPr lang="en-US" sz="1600" b="1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/>
              <a:t>Non-GMO Certified</a:t>
            </a:r>
            <a:br>
              <a:rPr lang="en-US" sz="1600" b="1"/>
            </a:br>
            <a:endParaRPr lang="en-US" sz="1600" b="1">
              <a:cs typeface="Arial" panose="020B060402020202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/>
              <a:t>Seamless integration – No taste, color, or smell (not soluble)</a:t>
            </a:r>
            <a:endParaRPr lang="en-US" sz="1600" b="1">
              <a:cs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977194-ECD6-21AA-05D3-93022AAB3F57}"/>
              </a:ext>
            </a:extLst>
          </p:cNvPr>
          <p:cNvCxnSpPr>
            <a:cxnSpLocks/>
          </p:cNvCxnSpPr>
          <p:nvPr/>
        </p:nvCxnSpPr>
        <p:spPr>
          <a:xfrm>
            <a:off x="-480291" y="800100"/>
            <a:ext cx="1069079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9A13D1-D6F9-F8D5-9615-002A495DF9C5}"/>
              </a:ext>
            </a:extLst>
          </p:cNvPr>
          <p:cNvCxnSpPr>
            <a:cxnSpLocks/>
          </p:cNvCxnSpPr>
          <p:nvPr/>
        </p:nvCxnSpPr>
        <p:spPr>
          <a:xfrm>
            <a:off x="2107445" y="2644170"/>
            <a:ext cx="316889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2C2D8F7-7E06-6DAA-6433-7FC1821A3DC5}"/>
              </a:ext>
            </a:extLst>
          </p:cNvPr>
          <p:cNvSpPr/>
          <p:nvPr/>
        </p:nvSpPr>
        <p:spPr>
          <a:xfrm>
            <a:off x="1926803" y="1095158"/>
            <a:ext cx="312721" cy="31749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8CB470-0CB7-B096-E64B-2CBD428259AC}"/>
              </a:ext>
            </a:extLst>
          </p:cNvPr>
          <p:cNvSpPr/>
          <p:nvPr/>
        </p:nvSpPr>
        <p:spPr>
          <a:xfrm>
            <a:off x="6483611" y="1100209"/>
            <a:ext cx="312721" cy="31749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BAAE1-13F7-64EC-E782-9643604CA5B4}"/>
              </a:ext>
            </a:extLst>
          </p:cNvPr>
          <p:cNvSpPr txBox="1"/>
          <p:nvPr/>
        </p:nvSpPr>
        <p:spPr>
          <a:xfrm>
            <a:off x="2042185" y="2397507"/>
            <a:ext cx="3294840" cy="50280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accent2"/>
              </a:buClr>
            </a:pPr>
            <a:endParaRPr lang="en-US" sz="1600" b="1">
              <a:cs typeface="Arial" panose="020B060402020202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 panose="020B0604020202020204"/>
              </a:rPr>
              <a:t>Intentionally increases health-beneficial strains and decreases in disease-causing strains</a:t>
            </a:r>
            <a:br>
              <a:rPr lang="en-US" sz="1600" b="1">
                <a:cs typeface="Arial" panose="020B0604020202020204"/>
              </a:rPr>
            </a:br>
            <a:endParaRPr lang="en-US" sz="1600" b="1">
              <a:cs typeface="Arial" panose="020B060402020202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 panose="020B0604020202020204"/>
              </a:rPr>
              <a:t>Flywheel MOA that unlocks functional balance in the microbiome</a:t>
            </a:r>
            <a:br>
              <a:rPr lang="en-US" sz="1600" b="1">
                <a:cs typeface="Arial" panose="020B0604020202020204"/>
              </a:rPr>
            </a:br>
            <a:endParaRPr lang="en-US" sz="1600" b="1">
              <a:cs typeface="Arial" panose="020B060402020202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>
                <a:cs typeface="Arial" panose="020B0604020202020204"/>
              </a:rPr>
              <a:t>No negative fiber effect (i.e. GI distress)</a:t>
            </a:r>
            <a:br>
              <a:rPr lang="en-US" sz="1600" b="1">
                <a:cs typeface="Arial" panose="020B0604020202020204"/>
              </a:rPr>
            </a:br>
            <a:endParaRPr lang="en-US" sz="1600" b="1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>
              <a:cs typeface="Arial" panose="020B060402020202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>
              <a:cs typeface="Arial" panose="020B060402020202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1600" b="1">
              <a:cs typeface="Arial" panose="020B060402020202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1">
              <a:cs typeface="Arial" panose="020B0604020202020204"/>
            </a:endParaRPr>
          </a:p>
          <a:p>
            <a:pPr>
              <a:buClr>
                <a:schemeClr val="accent2"/>
              </a:buClr>
            </a:pPr>
            <a:endParaRPr lang="en-US" sz="1600" b="1">
              <a:cs typeface="Arial" panose="020B060402020202020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9A7109-CB42-6275-1D6B-2153C412F645}"/>
              </a:ext>
            </a:extLst>
          </p:cNvPr>
          <p:cNvCxnSpPr>
            <a:cxnSpLocks/>
          </p:cNvCxnSpPr>
          <p:nvPr/>
        </p:nvCxnSpPr>
        <p:spPr>
          <a:xfrm>
            <a:off x="6639971" y="2635756"/>
            <a:ext cx="316889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71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3C0B-36BC-1771-6860-6F71C9C9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The Why for Keystone Postbiotic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81BC5-5A17-11B5-B139-0E3ED89156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C7027815-F4C0-B472-853C-6FF7DFC4BC83}"/>
              </a:ext>
            </a:extLst>
          </p:cNvPr>
          <p:cNvSpPr txBox="1">
            <a:spLocks/>
          </p:cNvSpPr>
          <p:nvPr/>
        </p:nvSpPr>
        <p:spPr>
          <a:xfrm>
            <a:off x="838200" y="18004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E81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81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E81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81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81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+mn-lt"/>
                <a:cs typeface="Arial"/>
              </a:rPr>
              <a:t>Whole-body resilience, from the inside out.</a:t>
            </a:r>
          </a:p>
          <a:p>
            <a:pPr marL="0" indent="0">
              <a:buNone/>
            </a:pPr>
            <a:br>
              <a:rPr lang="en-US" sz="2400">
                <a:latin typeface="+mn-lt"/>
                <a:cs typeface="Arial"/>
              </a:rPr>
            </a:br>
            <a:r>
              <a:rPr lang="en-US" sz="2400">
                <a:latin typeface="+mn-lt"/>
                <a:cs typeface="Arial"/>
                <a:sym typeface="Wingdings" pitchFamily="2" charset="2"/>
              </a:rPr>
              <a:t> </a:t>
            </a:r>
            <a:r>
              <a:rPr lang="en-US" sz="2400">
                <a:latin typeface="+mn-lt"/>
                <a:cs typeface="Arial"/>
              </a:rPr>
              <a:t>The gut microbiome functions as a </a:t>
            </a:r>
            <a:r>
              <a:rPr lang="en-US" sz="2400" b="1">
                <a:latin typeface="+mn-lt"/>
                <a:cs typeface="Arial"/>
              </a:rPr>
              <a:t>central integrative hub </a:t>
            </a:r>
            <a:r>
              <a:rPr lang="en-US" sz="2400">
                <a:latin typeface="+mn-lt"/>
                <a:cs typeface="Arial"/>
              </a:rPr>
              <a:t>connecting digestion, immunity, metabolism, mental wellness, hormones and overall health. </a:t>
            </a:r>
            <a:br>
              <a:rPr lang="en-US" sz="2400">
                <a:latin typeface="+mn-lt"/>
                <a:cs typeface="Arial"/>
              </a:rPr>
            </a:br>
            <a:endParaRPr lang="en-US" sz="2400">
              <a:latin typeface="+mn-lt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>
                <a:solidFill>
                  <a:srgbClr val="14788C"/>
                </a:solidFill>
                <a:latin typeface="+mn-lt"/>
                <a:cs typeface="Arial"/>
                <a:sym typeface="Wingdings" pitchFamily="2" charset="2"/>
              </a:rPr>
              <a:t> </a:t>
            </a:r>
            <a:r>
              <a:rPr lang="en-US" sz="2400">
                <a:solidFill>
                  <a:srgbClr val="14788C"/>
                </a:solidFill>
                <a:latin typeface="+mn-lt"/>
                <a:cs typeface="Arial"/>
              </a:rPr>
              <a:t>Keystone helps grow the good bacteria in your gut that naturally produce butyrate, a powerful compound that calms inflammation, supports your metabolism, and helps keep your mood, hormones, and digestion in balance. </a:t>
            </a:r>
            <a:endParaRPr lang="en-US" sz="2400">
              <a:latin typeface="+mn-lt"/>
            </a:endParaRPr>
          </a:p>
          <a:p>
            <a:pPr marL="0" indent="0">
              <a:buNone/>
            </a:pPr>
            <a:endParaRPr lang="en-US">
              <a:latin typeface="+mj-lt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72458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B 1">
      <a:dk1>
        <a:srgbClr val="14788C"/>
      </a:dk1>
      <a:lt1>
        <a:srgbClr val="FFFFFF"/>
      </a:lt1>
      <a:dk2>
        <a:srgbClr val="7CC6CD"/>
      </a:dk2>
      <a:lt2>
        <a:srgbClr val="AEEDFE"/>
      </a:lt2>
      <a:accent1>
        <a:srgbClr val="B7D7FE"/>
      </a:accent1>
      <a:accent2>
        <a:srgbClr val="FF612F"/>
      </a:accent2>
      <a:accent3>
        <a:srgbClr val="F9B4A3"/>
      </a:accent3>
      <a:accent4>
        <a:srgbClr val="7CFF5E"/>
      </a:accent4>
      <a:accent5>
        <a:srgbClr val="EEF8F9"/>
      </a:accent5>
      <a:accent6>
        <a:srgbClr val="AEEDFE"/>
      </a:accent6>
      <a:hlink>
        <a:srgbClr val="14788C"/>
      </a:hlink>
      <a:folHlink>
        <a:srgbClr val="7CC6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2_Verb_PPT-Template" id="{5E20E2BA-1BCE-6C40-82E9-114DA196727B}" vid="{F26C3495-C15E-C44A-825B-283BE05BE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a5e608-b9a8-4169-b409-ef4ce07011e3" xsi:nil="true"/>
    <lcf76f155ced4ddcb4097134ff3c332f xmlns="c6d4e330-f3bc-4eff-a8e7-458e574bb7a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1FC5A172E27A419B1844E9058A88BC" ma:contentTypeVersion="16" ma:contentTypeDescription="Create a new document." ma:contentTypeScope="" ma:versionID="d489cd2d29efde1581d9827d62d1c094">
  <xsd:schema xmlns:xsd="http://www.w3.org/2001/XMLSchema" xmlns:xs="http://www.w3.org/2001/XMLSchema" xmlns:p="http://schemas.microsoft.com/office/2006/metadata/properties" xmlns:ns2="c6d4e330-f3bc-4eff-a8e7-458e574bb7a3" xmlns:ns3="94a5e608-b9a8-4169-b409-ef4ce07011e3" targetNamespace="http://schemas.microsoft.com/office/2006/metadata/properties" ma:root="true" ma:fieldsID="0c0adfa8ff7a615b3219151a968205c9" ns2:_="" ns3:_="">
    <xsd:import namespace="c6d4e330-f3bc-4eff-a8e7-458e574bb7a3"/>
    <xsd:import namespace="94a5e608-b9a8-4169-b409-ef4ce0701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4e330-f3bc-4eff-a8e7-458e574bb7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be5cc-61da-445a-bbae-b57468fa6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5e608-b9a8-4169-b409-ef4ce07011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cddd4a9-811c-4519-a936-324fa8e8bc91}" ma:internalName="TaxCatchAll" ma:showField="CatchAllData" ma:web="94a5e608-b9a8-4169-b409-ef4ce07011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A34894-C389-4C2C-BDC9-EF4D15FEE0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228FDA-8EDB-4AE9-9D4C-DEB42ABDA108}">
  <ds:schemaRefs>
    <ds:schemaRef ds:uri="94a5e608-b9a8-4169-b409-ef4ce07011e3"/>
    <ds:schemaRef ds:uri="c6d4e330-f3bc-4eff-a8e7-458e574bb7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6E1385-326E-4612-8A62-0F2882017CAE}">
  <ds:schemaRefs>
    <ds:schemaRef ds:uri="94a5e608-b9a8-4169-b409-ef4ce07011e3"/>
    <ds:schemaRef ds:uri="c6d4e330-f3bc-4eff-a8e7-458e574bb7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       Messaging Grid</vt:lpstr>
      <vt:lpstr>About Verb</vt:lpstr>
      <vt:lpstr>PowerPoint Presentation</vt:lpstr>
      <vt:lpstr>Key Messages + Proof Points Verbal Statements</vt:lpstr>
      <vt:lpstr>We improve the health of ....</vt:lpstr>
      <vt:lpstr>I Feel the Effect // Long-Term Wellness // Biotics for Real Change</vt:lpstr>
      <vt:lpstr>Keystone Postbiotic Revitalizes ones existing gut microflora </vt:lpstr>
      <vt:lpstr>Proof Points Verbal Statements - KEYSTONE</vt:lpstr>
      <vt:lpstr>The Why for Keystone Postbiotic</vt:lpstr>
      <vt:lpstr>LP815, GABA Probiotic Sustained, long-felt dual-action stress &amp; sleep support</vt:lpstr>
      <vt:lpstr>Proof Points Verbal Statements - LP815</vt:lpstr>
      <vt:lpstr>The Why for GABA Probiotic, LP815</vt:lpstr>
      <vt:lpstr>Media – High-level Overview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Messaging Grid</dc:title>
  <dc:creator>Brooke Burditt</dc:creator>
  <cp:revision>11</cp:revision>
  <dcterms:created xsi:type="dcterms:W3CDTF">2024-04-26T16:46:00Z</dcterms:created>
  <dcterms:modified xsi:type="dcterms:W3CDTF">2026-02-10T20:56:02Z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0x010100D61FC5A172E27A419B1844E9058A88BC</vt:lpwstr>
  </property>
  <property fmtid="{D5CDD505-2E9C-101B-9397-08002B2CF9AE}" pid="3" name="MediaServiceImageTags">
    <vt:lpwstr/>
  </property>
</Properties>
</file>