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89" r:id="rId6"/>
    <p:sldId id="281" r:id="rId7"/>
    <p:sldId id="290" r:id="rId8"/>
    <p:sldId id="283" r:id="rId9"/>
    <p:sldId id="291" r:id="rId10"/>
    <p:sldId id="285" r:id="rId11"/>
    <p:sldId id="292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956825-CA56-0C8A-7D02-06AFC1B60D18}" name="Noah Zimmerman" initials="NZ" userId="S::noahz@verbbiotics.com::65753a51-ec4f-4e8b-87cd-63419c01c7fd" providerId="AD"/>
  <p188:author id="{3867FC46-57E1-6DDC-9246-CF1573CC7A22}" name="Celestia Howe" initials="CH" userId="S::celestiah@verbbiotics.com::94a65b91-49fe-472c-a96d-6907193a4a84" providerId="AD"/>
  <p188:author id="{2647ECEC-0D83-7323-56B2-4171D55CD8CB}" name="Todd Beckman" initials="TB" userId="S::toddb@verbbiotics.com::fa73997d-cc3d-47e1-866f-78fe324970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9FA"/>
    <a:srgbClr val="1E8197"/>
    <a:srgbClr val="0D642F"/>
    <a:srgbClr val="E7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8BED11-576A-4354-BDF6-62D5E1D29335}" v="3" dt="2026-02-25T19:54:54.643"/>
    <p1510:client id="{EB611CB8-1D80-0084-447E-B139ABDCE274}" v="1" dt="2026-02-25T19:08:23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02" d="100"/>
          <a:sy n="102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292F5-C5CE-AB48-ACD9-EBB5A0E5F6BD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242A7-B9A9-1941-A425-710C4675C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5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1"/>
            <a:ext cx="10499125" cy="809368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9144000" cy="52002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48744-EEE5-35B4-C2EE-B1E7F4468EF6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C9913-2925-B196-2ED7-310F5F881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8496" y="785694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19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929CB0-77A3-8686-2F79-5BCDDEEEBC1F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FB756BB6-1C44-634F-0D53-8B7696119F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EF94E5B8-7DB7-117F-5989-00F7CDD57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CB43-E06A-A5D7-2B47-A60DFAB69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B977F-D3BA-2556-D1B1-9554DEFEF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147B-2F44-3C69-4254-49F803AC9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F79FEA-89D7-0BDD-8ECB-487E19BEDEBC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4D6BABB-0B53-ACD7-2ED2-2CBF5BE564FF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7F4C89CD-961D-ABCB-BAB6-79C1D71654D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008F7FF2-5ACC-1CDC-84DA-7022511F4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F31E-CDC4-6229-E20D-A2548A5C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C79E05-50CC-EE6F-F646-59789CACABA3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9A757D7-7027-AAE9-6892-CA25830B305D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B95EEF24-295F-62F2-96AD-FBCFDF8E30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D96C2CF4-C196-197F-95AE-5F58D4E7D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EBF4-B4FC-5401-3055-0198B0DD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61F81-FB3B-9516-4382-453C18DD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27033-F043-9E99-0AB3-3564799EB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4A583C-C2DB-06EB-25F2-603665938EB8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BF83290-7AF3-9099-9426-1909D49DA790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C11BFA34-1A2D-0CAD-EA97-599D70DA6E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FCFD7D1B-93F5-7B5E-8C19-0331E94176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3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03C9-4414-F002-69C5-726F264D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B92D1C-DC97-2F71-C40C-CCFDBD653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FF6E0-68E1-2E7E-AC90-1D6282B73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7BBD31-8B7E-2E2D-84B3-1BE3822C5ED4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030ADA6-7B4A-E8DF-B072-1C3F3721C8C3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21830A29-EF98-9C5E-765F-6306CDFF27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6C79F182-BE48-5B44-AA43-7E43AB10D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2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740936-2D7F-CC6F-2A32-80E423501626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428123A-B17E-C439-321E-19F744F4BE31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sp>
        <p:nvSpPr>
          <p:cNvPr id="3" name="Slide Number Placeholder 15">
            <a:extLst>
              <a:ext uri="{FF2B5EF4-FFF2-40B4-BE49-F238E27FC236}">
                <a16:creationId xmlns:a16="http://schemas.microsoft.com/office/drawing/2014/main" id="{9BE5B85F-C900-9280-DF77-1340CD9C49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C0EE7FDE-684D-64FE-FEE0-D687ECA2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F05FCD-2918-C058-E5F1-C8DB01FD900E}"/>
              </a:ext>
            </a:extLst>
          </p:cNvPr>
          <p:cNvSpPr txBox="1"/>
          <p:nvPr userDrawn="1"/>
        </p:nvSpPr>
        <p:spPr>
          <a:xfrm>
            <a:off x="770237" y="3366507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Improving health through microbiome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D1EE1-46BE-ED79-6BB7-E93249F92062}"/>
              </a:ext>
            </a:extLst>
          </p:cNvPr>
          <p:cNvSpPr txBox="1"/>
          <p:nvPr userDrawn="1"/>
        </p:nvSpPr>
        <p:spPr>
          <a:xfrm>
            <a:off x="758663" y="5592546"/>
            <a:ext cx="594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27 Drydock Ave Floor 7  |  Boston MA, 02210  |  </a:t>
            </a:r>
            <a:r>
              <a:rPr lang="en-US" sz="1400" err="1">
                <a:solidFill>
                  <a:schemeClr val="bg1"/>
                </a:solidFill>
              </a:rPr>
              <a:t>verbbiotics.com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1" name="Picture 10" descr="A picture containing circle, colorfulness, art, sphere&#10;&#10;Description automatically generated">
            <a:extLst>
              <a:ext uri="{FF2B5EF4-FFF2-40B4-BE49-F238E27FC236}">
                <a16:creationId xmlns:a16="http://schemas.microsoft.com/office/drawing/2014/main" id="{A061F6B3-E774-4F90-E158-E6FE8DE57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651" t="31166" r="27645" b="21423"/>
          <a:stretch/>
        </p:blipFill>
        <p:spPr>
          <a:xfrm>
            <a:off x="4847738" y="-1"/>
            <a:ext cx="7344262" cy="6389223"/>
          </a:xfrm>
          <a:prstGeom prst="rect">
            <a:avLst/>
          </a:prstGeom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3445F6A-BF7D-5E8E-0087-6FD4E065ADC3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F9D02-8473-84C5-FF40-40D93A381D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2532" y="2602467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88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EF05FCD-2918-C058-E5F1-C8DB01FD900E}"/>
              </a:ext>
            </a:extLst>
          </p:cNvPr>
          <p:cNvSpPr txBox="1"/>
          <p:nvPr userDrawn="1"/>
        </p:nvSpPr>
        <p:spPr>
          <a:xfrm>
            <a:off x="770237" y="3366507"/>
            <a:ext cx="60998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Improving health through microbiome 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DD1EE1-46BE-ED79-6BB7-E93249F92062}"/>
              </a:ext>
            </a:extLst>
          </p:cNvPr>
          <p:cNvSpPr txBox="1"/>
          <p:nvPr userDrawn="1"/>
        </p:nvSpPr>
        <p:spPr>
          <a:xfrm>
            <a:off x="758663" y="5592546"/>
            <a:ext cx="594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27 Drydock Ave Floor 7  |  Boston MA, 02210  |  </a:t>
            </a:r>
            <a:r>
              <a:rPr lang="en-US" sz="1400" err="1">
                <a:solidFill>
                  <a:schemeClr val="tx1"/>
                </a:solidFill>
              </a:rPr>
              <a:t>verbbiotics.com</a:t>
            </a:r>
            <a:endParaRPr lang="en-US" sz="1400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circle, colorfulness, art, sphere&#10;&#10;Description automatically generated">
            <a:extLst>
              <a:ext uri="{FF2B5EF4-FFF2-40B4-BE49-F238E27FC236}">
                <a16:creationId xmlns:a16="http://schemas.microsoft.com/office/drawing/2014/main" id="{A061F6B3-E774-4F90-E158-E6FE8DE57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651" t="31166" r="27645" b="21423"/>
          <a:stretch/>
        </p:blipFill>
        <p:spPr>
          <a:xfrm>
            <a:off x="4847738" y="-1"/>
            <a:ext cx="7344262" cy="6389223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96DEF0-1F32-4DCB-B395-BDA55B3A5B9D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732BE-8B90-5772-AA3B-944BEF5FC2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9177" y="2602467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3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0"/>
            <a:ext cx="6205329" cy="1983049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492712" cy="54573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48744-EEE5-35B4-C2EE-B1E7F4468EF6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8" name="Picture 7" descr="A person in a body suit&#10;&#10;Description automatically generated">
            <a:extLst>
              <a:ext uri="{FF2B5EF4-FFF2-40B4-BE49-F238E27FC236}">
                <a16:creationId xmlns:a16="http://schemas.microsoft.com/office/drawing/2014/main" id="{34799A79-31DC-F3DC-4C5F-62605060B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70" t="4589" r="9866" b="26013"/>
          <a:stretch/>
        </p:blipFill>
        <p:spPr>
          <a:xfrm>
            <a:off x="6475980" y="0"/>
            <a:ext cx="5689893" cy="6858000"/>
          </a:xfrm>
          <a:prstGeom prst="rect">
            <a:avLst/>
          </a:prstGeom>
        </p:spPr>
      </p:pic>
      <p:pic>
        <p:nvPicPr>
          <p:cNvPr id="18" name="Picture 1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34CAB66-0E42-CA0D-544D-D3D927995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80" y="817904"/>
            <a:ext cx="4136025" cy="75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solidFill>
          <a:srgbClr val="1E81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0"/>
            <a:ext cx="6205329" cy="1983049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492712" cy="545735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C0F3E6-76CA-F8E3-43DB-F0708A0B76AF}"/>
              </a:ext>
            </a:extLst>
          </p:cNvPr>
          <p:cNvCxnSpPr>
            <a:cxnSpLocks/>
          </p:cNvCxnSpPr>
          <p:nvPr userDrawn="1"/>
        </p:nvCxnSpPr>
        <p:spPr>
          <a:xfrm>
            <a:off x="187569" y="6166527"/>
            <a:ext cx="117582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848744-EEE5-35B4-C2EE-B1E7F4468EF6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2C9913-2925-B196-2ED7-310F5F8819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8496" y="785694"/>
            <a:ext cx="4152391" cy="764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799A79-31DC-F3DC-4C5F-62605060B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506" t="17497" r="-11796" b="-17497"/>
          <a:stretch/>
        </p:blipFill>
        <p:spPr>
          <a:xfrm flipH="1">
            <a:off x="6528232" y="0"/>
            <a:ext cx="568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2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7" y="2229051"/>
            <a:ext cx="10499125" cy="809368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9144000" cy="520021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12E04-1423-7218-9602-C564AD819925}"/>
              </a:ext>
            </a:extLst>
          </p:cNvPr>
          <p:cNvCxnSpPr/>
          <p:nvPr userDrawn="1"/>
        </p:nvCxnSpPr>
        <p:spPr>
          <a:xfrm>
            <a:off x="770238" y="5935867"/>
            <a:ext cx="10499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7ED0A-A420-09D1-C345-BE504F43B017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451E-EA32-3181-17C5-A1718AB35FE5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B81C7-6DAF-9097-C9BA-ECB966E72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177" y="785694"/>
            <a:ext cx="4152391" cy="7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8" y="2229050"/>
            <a:ext cx="5891820" cy="2019213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362083" cy="8088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12E04-1423-7218-9602-C564AD819925}"/>
              </a:ext>
            </a:extLst>
          </p:cNvPr>
          <p:cNvCxnSpPr/>
          <p:nvPr userDrawn="1"/>
        </p:nvCxnSpPr>
        <p:spPr>
          <a:xfrm>
            <a:off x="770238" y="5935867"/>
            <a:ext cx="10499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7ED0A-A420-09D1-C345-BE504F43B017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451E-EA32-3181-17C5-A1718AB35FE5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B81C7-6DAF-9097-C9BA-ECB966E72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177" y="785694"/>
            <a:ext cx="4152391" cy="764040"/>
          </a:xfrm>
          <a:prstGeom prst="rect">
            <a:avLst/>
          </a:prstGeom>
        </p:spPr>
      </p:pic>
      <p:pic>
        <p:nvPicPr>
          <p:cNvPr id="7" name="Picture 6" descr="A person in a body suit&#10;&#10;Description automatically generated">
            <a:extLst>
              <a:ext uri="{FF2B5EF4-FFF2-40B4-BE49-F238E27FC236}">
                <a16:creationId xmlns:a16="http://schemas.microsoft.com/office/drawing/2014/main" id="{519EC24D-0F68-66A5-78DB-8E7A6EA52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870" t="4589" r="9866" b="26013"/>
          <a:stretch/>
        </p:blipFill>
        <p:spPr>
          <a:xfrm>
            <a:off x="6475980" y="0"/>
            <a:ext cx="568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4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7AB-1FFD-3780-A1F2-696B4727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0238" y="2229050"/>
            <a:ext cx="5891820" cy="2019213"/>
          </a:xfrm>
        </p:spPr>
        <p:txBody>
          <a:bodyPr anchor="t">
            <a:normAutofit/>
          </a:bodyPr>
          <a:lstStyle>
            <a:lvl1pPr algn="l">
              <a:defRPr sz="48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B0829-ECD7-B06B-6FFE-F4FAD90AF8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0237" y="4929305"/>
            <a:ext cx="6362083" cy="808854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EB35F0-B312-5BED-9D85-A57D7686A270}"/>
              </a:ext>
            </a:extLst>
          </p:cNvPr>
          <p:cNvCxnSpPr>
            <a:cxnSpLocks/>
          </p:cNvCxnSpPr>
          <p:nvPr userDrawn="1"/>
        </p:nvCxnSpPr>
        <p:spPr>
          <a:xfrm>
            <a:off x="187569" y="1746927"/>
            <a:ext cx="1175824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012E04-1423-7218-9602-C564AD819925}"/>
              </a:ext>
            </a:extLst>
          </p:cNvPr>
          <p:cNvCxnSpPr/>
          <p:nvPr userDrawn="1"/>
        </p:nvCxnSpPr>
        <p:spPr>
          <a:xfrm>
            <a:off x="770238" y="5935867"/>
            <a:ext cx="10499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687ED0A-A420-09D1-C345-BE504F43B017}"/>
              </a:ext>
            </a:extLst>
          </p:cNvPr>
          <p:cNvCxnSpPr>
            <a:cxnSpLocks/>
          </p:cNvCxnSpPr>
          <p:nvPr userDrawn="1"/>
        </p:nvCxnSpPr>
        <p:spPr>
          <a:xfrm>
            <a:off x="251012" y="6176963"/>
            <a:ext cx="1168997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B451E-EA32-3181-17C5-A1718AB35FE5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B81C7-6DAF-9097-C9BA-ECB966E72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9177" y="785694"/>
            <a:ext cx="4152391" cy="764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E3E1B1-35F5-E1D2-7325-454A52E5D7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506" t="17497" r="-11796" b="-17497"/>
          <a:stretch/>
        </p:blipFill>
        <p:spPr>
          <a:xfrm flipH="1">
            <a:off x="6528232" y="0"/>
            <a:ext cx="5689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5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8E37-98A8-F048-E060-A66FF292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32328-DBF5-7974-1F65-C669DCE6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62500"/>
            <a:ext cx="10515600" cy="13271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D5384AAD-11BD-6337-D87D-FE6FD39FD7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7E8860-6CB1-A985-48ED-E7974FDE9EDE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</a:t>
            </a:r>
            <a:r>
              <a:rPr lang="en-US">
                <a:solidFill>
                  <a:srgbClr val="1E8197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and Confidential Information of Verb Biotics</a:t>
            </a:r>
          </a:p>
        </p:txBody>
      </p:sp>
    </p:spTree>
    <p:extLst>
      <p:ext uri="{BB962C8B-B14F-4D97-AF65-F5344CB8AC3E}">
        <p14:creationId xmlns:p14="http://schemas.microsoft.com/office/powerpoint/2010/main" val="266444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39D8D-7419-E3ED-83C4-9D21F495DD81}"/>
              </a:ext>
            </a:extLst>
          </p:cNvPr>
          <p:cNvSpPr/>
          <p:nvPr userDrawn="1"/>
        </p:nvSpPr>
        <p:spPr>
          <a:xfrm>
            <a:off x="4151870" y="0"/>
            <a:ext cx="804013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3" y="365125"/>
            <a:ext cx="6720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83" y="1825625"/>
            <a:ext cx="6720015" cy="3998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4226011" y="6176963"/>
            <a:ext cx="771497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6738B8-F071-EF4B-2ABA-7A332C253BC8}"/>
              </a:ext>
            </a:extLst>
          </p:cNvPr>
          <p:cNvSpPr/>
          <p:nvPr userDrawn="1"/>
        </p:nvSpPr>
        <p:spPr>
          <a:xfrm>
            <a:off x="0" y="5920"/>
            <a:ext cx="4226011" cy="6852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97477F-F696-DF50-6D44-A5A84A3C4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059" y="365126"/>
            <a:ext cx="3385752" cy="54585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7FF66F-722D-1936-8073-83D4EE1CEAA8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sp>
        <p:nvSpPr>
          <p:cNvPr id="8" name="Slide Number Placeholder 15">
            <a:extLst>
              <a:ext uri="{FF2B5EF4-FFF2-40B4-BE49-F238E27FC236}">
                <a16:creationId xmlns:a16="http://schemas.microsoft.com/office/drawing/2014/main" id="{296DDF41-50E1-78EC-8590-1F0305435E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161FDBE8-7EF1-D376-D19D-E367E3528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9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6CAEB-EF4C-0A1A-1A6E-2D5520A5A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783" y="365125"/>
            <a:ext cx="672001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D4891-C304-3EB7-EF91-4CF5509D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783" y="1825625"/>
            <a:ext cx="6720015" cy="3998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0F5837-256C-A9A5-9E58-B44C1E1D9210}"/>
              </a:ext>
            </a:extLst>
          </p:cNvPr>
          <p:cNvCxnSpPr>
            <a:cxnSpLocks/>
          </p:cNvCxnSpPr>
          <p:nvPr userDrawn="1"/>
        </p:nvCxnSpPr>
        <p:spPr>
          <a:xfrm>
            <a:off x="4226011" y="6176963"/>
            <a:ext cx="771497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C6738B8-F071-EF4B-2ABA-7A332C253BC8}"/>
              </a:ext>
            </a:extLst>
          </p:cNvPr>
          <p:cNvSpPr/>
          <p:nvPr userDrawn="1"/>
        </p:nvSpPr>
        <p:spPr>
          <a:xfrm>
            <a:off x="0" y="5920"/>
            <a:ext cx="4226011" cy="6852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97477F-F696-DF50-6D44-A5A84A3C43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3059" y="365126"/>
            <a:ext cx="3385752" cy="545855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7FF66F-722D-1936-8073-83D4EE1CEAA8}"/>
              </a:ext>
            </a:extLst>
          </p:cNvPr>
          <p:cNvSpPr txBox="1">
            <a:spLocks/>
          </p:cNvSpPr>
          <p:nvPr userDrawn="1"/>
        </p:nvSpPr>
        <p:spPr>
          <a:xfrm>
            <a:off x="251012" y="6346663"/>
            <a:ext cx="11102788" cy="3136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Proprietary and Confidential Information of Verb Biotics</a:t>
            </a:r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C1A1FDA3-946C-D402-9154-4F1761728CC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1E8197"/>
                </a:solidFill>
              </a:defRPr>
            </a:lvl1pPr>
          </a:lstStyle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picture containing graphics, creativity, art&#10;&#10;Description automatically generated with medium confidence">
            <a:extLst>
              <a:ext uri="{FF2B5EF4-FFF2-40B4-BE49-F238E27FC236}">
                <a16:creationId xmlns:a16="http://schemas.microsoft.com/office/drawing/2014/main" id="{C969358F-A4AB-2169-6887-05893D9E19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7328" y="215094"/>
            <a:ext cx="469425" cy="4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6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51C49-813A-6A6D-03D5-83F0AF75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D839-50B3-6403-938A-3628B69F5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1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5" r:id="rId3"/>
    <p:sldLayoutId id="2147483660" r:id="rId4"/>
    <p:sldLayoutId id="2147483674" r:id="rId5"/>
    <p:sldLayoutId id="2147483676" r:id="rId6"/>
    <p:sldLayoutId id="2147483651" r:id="rId7"/>
    <p:sldLayoutId id="2147483650" r:id="rId8"/>
    <p:sldLayoutId id="2147483662" r:id="rId9"/>
    <p:sldLayoutId id="2147483661" r:id="rId10"/>
    <p:sldLayoutId id="2147483668" r:id="rId11"/>
    <p:sldLayoutId id="2147483654" r:id="rId12"/>
    <p:sldLayoutId id="2147483656" r:id="rId13"/>
    <p:sldLayoutId id="2147483672" r:id="rId14"/>
    <p:sldLayoutId id="2147483655" r:id="rId15"/>
    <p:sldLayoutId id="2147483663" r:id="rId16"/>
    <p:sldLayoutId id="214748366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E81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819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1E9581-DECE-FC8A-7884-F3BF134C8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971" y="2441706"/>
            <a:ext cx="7393577" cy="666333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+mn-lt"/>
              </a:rPr>
              <a:t>Keystone Postbiotic</a:t>
            </a:r>
            <a:br>
              <a:rPr lang="en-US" sz="2700">
                <a:latin typeface="+mn-lt"/>
              </a:rPr>
            </a:br>
            <a:r>
              <a:rPr lang="en-US" sz="2700" b="0" i="0" u="none" strike="noStrike">
                <a:effectLst/>
                <a:latin typeface="+mn-lt"/>
              </a:rPr>
              <a:t>Revitalizes ones existing gut microflora</a:t>
            </a:r>
            <a:br>
              <a:rPr lang="en-US" sz="4000"/>
            </a:br>
            <a:endParaRPr lang="en-US" sz="4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9D9C2-8126-06E7-F083-80E4B9CD4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237" y="5399205"/>
            <a:ext cx="1998721" cy="545735"/>
          </a:xfrm>
        </p:spPr>
        <p:txBody>
          <a:bodyPr>
            <a:normAutofit/>
          </a:bodyPr>
          <a:lstStyle/>
          <a:p>
            <a:r>
              <a:rPr lang="en-US" sz="1800"/>
              <a:t>February 2026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65978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504C-3705-97D0-BEAD-1A7D9E4A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Positioning/Angles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FCDCB-B274-7137-3ABF-D97F8226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Keystone is not just a digestive health solution, it’s an essential foundational health solution</a:t>
            </a:r>
            <a:br>
              <a:rPr lang="en-US"/>
            </a:br>
            <a:endParaRPr lang="en-US"/>
          </a:p>
          <a:p>
            <a:r>
              <a:rPr lang="en-US"/>
              <a:t>Keystone repatterns / revitalizes one’s existing microbiome’s microbial network</a:t>
            </a:r>
            <a:br>
              <a:rPr lang="en-US"/>
            </a:br>
            <a:endParaRPr lang="en-US"/>
          </a:p>
          <a:p>
            <a:r>
              <a:rPr lang="en-US"/>
              <a:t>Long-term resilience over short-term symptom relief</a:t>
            </a:r>
            <a:br>
              <a:rPr lang="en-US"/>
            </a:br>
            <a:endParaRPr lang="en-US"/>
          </a:p>
          <a:p>
            <a:r>
              <a:rPr lang="en-US"/>
              <a:t>MOA: Microbiome (ecosystem) modulation through native microbial collaboration</a:t>
            </a:r>
          </a:p>
          <a:p>
            <a:pPr marL="0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900">
                <a:solidFill>
                  <a:schemeClr val="tx2"/>
                </a:solidFill>
              </a:rPr>
              <a:t>~ It’s so much more than a typical digestive health postbiotic or a prebiotic ~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9A36E-C8EC-DEF0-9005-AD311E585E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E175-E924-807F-AE79-51199FF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15235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Arial"/>
                <a:cs typeface="Arial"/>
              </a:rPr>
              <a:t>The Problem</a:t>
            </a:r>
            <a:br>
              <a:rPr lang="en-US" dirty="0"/>
            </a:br>
            <a:r>
              <a:rPr lang="en-US" sz="2300" dirty="0">
                <a:latin typeface="Arial"/>
                <a:cs typeface="Arial"/>
              </a:rPr>
              <a:t>The market lacks gut health and microbiome solutions that deliver meaningful benefits with unlimited product applications.</a:t>
            </a:r>
            <a:br>
              <a:rPr lang="en-US" sz="1100" dirty="0">
                <a:solidFill>
                  <a:srgbClr val="3F3F3F"/>
                </a:solidFill>
                <a:effectLst/>
                <a:latin typeface="Helvetica" pitchFamily="2" charset="0"/>
              </a:rPr>
            </a:br>
            <a:endParaRPr lang="en-US" sz="2300" dirty="0">
              <a:latin typeface="Arial"/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3730B-5AD9-5AF9-BA15-B99070296D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7226A9-E93C-A915-8046-B1FBD58D1FB2}"/>
              </a:ext>
            </a:extLst>
          </p:cNvPr>
          <p:cNvSpPr txBox="1">
            <a:spLocks/>
          </p:cNvSpPr>
          <p:nvPr/>
        </p:nvSpPr>
        <p:spPr>
          <a:xfrm>
            <a:off x="335280" y="4765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E819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00" b="1" dirty="0"/>
              <a:t>Our Solution</a:t>
            </a:r>
          </a:p>
          <a:p>
            <a:r>
              <a:rPr lang="en-US" sz="2300" dirty="0">
                <a:latin typeface="Arial"/>
                <a:cs typeface="Arial"/>
              </a:rPr>
              <a:t>Revitalize the functional balance of our gut microbiome by a highly compatible, versatile precision biotic.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DEE68-9F5B-E5EC-1292-3E7806A71599}"/>
              </a:ext>
            </a:extLst>
          </p:cNvPr>
          <p:cNvSpPr txBox="1"/>
          <p:nvPr/>
        </p:nvSpPr>
        <p:spPr>
          <a:xfrm>
            <a:off x="195942" y="620331"/>
            <a:ext cx="8673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effectLst/>
              </a:rPr>
              <a:t> </a:t>
            </a:r>
            <a:r>
              <a:rPr lang="en-US" sz="4000" b="0" i="0">
                <a:effectLst/>
              </a:rPr>
              <a:t>Why did we develop Keystone</a:t>
            </a:r>
            <a:r>
              <a:rPr lang="en-US" sz="4000"/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4C4BB01-015C-DD4D-4178-AD76BEB87C12}"/>
              </a:ext>
            </a:extLst>
          </p:cNvPr>
          <p:cNvCxnSpPr>
            <a:cxnSpLocks/>
          </p:cNvCxnSpPr>
          <p:nvPr/>
        </p:nvCxnSpPr>
        <p:spPr>
          <a:xfrm>
            <a:off x="444137" y="1328217"/>
            <a:ext cx="718457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7649AC75-0D33-24C2-8280-8040ED11D59D}"/>
              </a:ext>
            </a:extLst>
          </p:cNvPr>
          <p:cNvSpPr txBox="1">
            <a:spLocks/>
          </p:cNvSpPr>
          <p:nvPr/>
        </p:nvSpPr>
        <p:spPr>
          <a:xfrm>
            <a:off x="335280" y="31750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1E819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600" b="1" dirty="0">
                <a:latin typeface="Arial"/>
                <a:cs typeface="Arial"/>
              </a:rPr>
              <a:t>What we know</a:t>
            </a:r>
            <a:br>
              <a:rPr lang="en-US" dirty="0"/>
            </a:br>
            <a:r>
              <a:rPr lang="en-US" sz="2700" dirty="0">
                <a:latin typeface="Arial"/>
                <a:cs typeface="Arial"/>
              </a:rPr>
              <a:t>The gut microbiome functions as a </a:t>
            </a:r>
            <a:r>
              <a:rPr lang="en-US" sz="2700" b="1" dirty="0">
                <a:latin typeface="Arial"/>
                <a:cs typeface="Arial"/>
              </a:rPr>
              <a:t>central integrative hub </a:t>
            </a:r>
            <a:r>
              <a:rPr lang="en-US" sz="2700" dirty="0">
                <a:latin typeface="Arial"/>
                <a:cs typeface="Arial"/>
              </a:rPr>
              <a:t>connecting digestion, immunity, metabolism, mental wellness, hormones, and overall health. </a:t>
            </a:r>
          </a:p>
        </p:txBody>
      </p:sp>
    </p:spTree>
    <p:extLst>
      <p:ext uri="{BB962C8B-B14F-4D97-AF65-F5344CB8AC3E}">
        <p14:creationId xmlns:p14="http://schemas.microsoft.com/office/powerpoint/2010/main" val="359027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body&#10;&#10;Description automatically generated">
            <a:extLst>
              <a:ext uri="{FF2B5EF4-FFF2-40B4-BE49-F238E27FC236}">
                <a16:creationId xmlns:a16="http://schemas.microsoft.com/office/drawing/2014/main" id="{EC014BB3-7E11-80B4-C4D9-05D5697F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FD4F2456-BE91-759E-72CF-031A176F55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BDBF9DCE-55C5-154E-AC34-7A0AB59481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5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A6302-29A1-B8EC-D4A9-01A20E1799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6A6EC-FAA7-5150-0BEC-15D6DC2C0715}"/>
              </a:ext>
            </a:extLst>
          </p:cNvPr>
          <p:cNvSpPr txBox="1"/>
          <p:nvPr/>
        </p:nvSpPr>
        <p:spPr>
          <a:xfrm>
            <a:off x="739346" y="674400"/>
            <a:ext cx="1051559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MOA </a:t>
            </a:r>
            <a:r>
              <a:rPr lang="en-US" sz="320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US" sz="3200"/>
              <a:t>highly targeted microbiome modulation, strengthening the performance of specific beneficial microbes already present in the gut while reducing the rise of harmful microbes.</a:t>
            </a:r>
            <a:br>
              <a:rPr lang="en-US" sz="3200"/>
            </a:br>
            <a:br>
              <a:rPr lang="en-US" sz="3200"/>
            </a:br>
            <a:r>
              <a:rPr lang="en-US" sz="3200"/>
              <a:t>Foundational gut health isn’t about adding more microbes, it’s about strengthening the ecosystem that’s already there.</a:t>
            </a:r>
          </a:p>
          <a:p>
            <a:pPr algn="ctr"/>
            <a:br>
              <a:rPr lang="en-US" sz="3200"/>
            </a:br>
            <a:r>
              <a:rPr lang="en-US" sz="2400">
                <a:solidFill>
                  <a:schemeClr val="tx2"/>
                </a:solidFill>
                <a:ea typeface="+mn-ea"/>
              </a:rPr>
              <a:t>It’s not just gut health, its whole-body resilience, from the inside out.</a:t>
            </a:r>
            <a:endParaRPr lang="en-US" sz="24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4425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EAC7-8FBC-B12C-EE3A-5E348DB1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A one-liner describing Keystone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7BA85-6526-9619-E8B0-9B07F2C4C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6293"/>
            <a:ext cx="10515600" cy="15446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Keystone Postbiotic interacts with native gut microbes to enhance functionally beneficial keystone species, strengthening the gut microbiome ecosystem from within.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1278E-0539-1EE4-DB5E-A8E5151F36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6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416D-57F3-00BD-093F-B476715D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Keystone MOA Flywheel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FF3224-E684-48FF-FA3B-CAB3965E72C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4C830-3C82-425E-3903-3C96A9BC49F2}"/>
              </a:ext>
            </a:extLst>
          </p:cNvPr>
          <p:cNvSpPr txBox="1"/>
          <p:nvPr/>
        </p:nvSpPr>
        <p:spPr>
          <a:xfrm>
            <a:off x="838200" y="1999716"/>
            <a:ext cx="9960918" cy="711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/>
              <a:t>Precision Driven, SCFA flywheel: </a:t>
            </a:r>
            <a:r>
              <a:rPr lang="en-US" kern="0">
                <a:latin typeface="Arial"/>
                <a:ea typeface="Times New Roman" panose="02020603050405020304" pitchFamily="18" charset="0"/>
                <a:cs typeface="Times New Roman"/>
              </a:rPr>
              <a:t>Compared to prebiotics like </a:t>
            </a: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inulin or fiber, Keystone </a:t>
            </a:r>
            <a:r>
              <a:rPr lang="en-US" kern="0">
                <a:latin typeface="Arial"/>
                <a:ea typeface="Times New Roman" panose="02020603050405020304" pitchFamily="18" charset="0"/>
                <a:cs typeface="Times New Roman"/>
              </a:rPr>
              <a:t>is a more directed MOA to strengthen foundational gut function</a:t>
            </a: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. </a:t>
            </a:r>
            <a:endParaRPr lang="en-US" sz="2400" kern="100">
              <a:solidFill>
                <a:schemeClr val="accent1"/>
              </a:solidFill>
              <a:effectLst/>
              <a:latin typeface="Arial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A111E-D6A3-C159-AC4B-C64878620879}"/>
              </a:ext>
            </a:extLst>
          </p:cNvPr>
          <p:cNvSpPr txBox="1"/>
          <p:nvPr/>
        </p:nvSpPr>
        <p:spPr>
          <a:xfrm>
            <a:off x="838200" y="2914229"/>
            <a:ext cx="6100354" cy="3238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SzPts val="1000"/>
              <a:buFont typeface="Wingdings" pitchFamily="2" charset="2"/>
              <a:buChar char="ü"/>
            </a:pPr>
            <a:r>
              <a:rPr lang="en-US" i="1" kern="0">
                <a:latin typeface="Arial"/>
                <a:cs typeface="Arial"/>
              </a:rPr>
              <a:t>Keystone increases Bifidobacteria</a:t>
            </a:r>
            <a:endParaRPr lang="en-US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itchFamily="2" charset="2"/>
              <a:buChar char="ü"/>
            </a:pPr>
            <a:r>
              <a:rPr lang="en-US" sz="1800" i="1" kern="0" err="1">
                <a:effectLst/>
                <a:latin typeface="Arial"/>
                <a:ea typeface="Times New Roman" panose="02020603050405020304" pitchFamily="18" charset="0"/>
                <a:cs typeface="Arial"/>
              </a:rPr>
              <a:t>Bifido</a:t>
            </a: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Arial"/>
              </a:rPr>
              <a:t> increases lactate and acetate</a:t>
            </a:r>
            <a:endParaRPr lang="en-US" sz="24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itchFamily="2" charset="2"/>
              <a:buChar char="ü"/>
            </a:pP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Arial"/>
              </a:rPr>
              <a:t>These metabolites fuel butyrate producers</a:t>
            </a:r>
            <a:endParaRPr lang="en-US" sz="24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itchFamily="2" charset="2"/>
              <a:buChar char="ü"/>
            </a:pP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Arial"/>
              </a:rPr>
              <a:t>Butyrate improves mucin turnover in the colon</a:t>
            </a:r>
            <a:endParaRPr lang="en-US" sz="24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itchFamily="2" charset="2"/>
              <a:buChar char="ü"/>
            </a:pP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Arial"/>
              </a:rPr>
              <a:t>Increased mucin supports </a:t>
            </a:r>
            <a:r>
              <a:rPr lang="en-US" sz="1800" i="1" kern="0" err="1">
                <a:effectLst/>
                <a:latin typeface="Arial"/>
                <a:ea typeface="Times New Roman" panose="02020603050405020304" pitchFamily="18" charset="0"/>
                <a:cs typeface="Arial"/>
              </a:rPr>
              <a:t>Akkermansia</a:t>
            </a: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Arial"/>
              </a:rPr>
              <a:t> growth</a:t>
            </a:r>
            <a:endParaRPr lang="en-US" sz="24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itchFamily="2" charset="2"/>
              <a:buChar char="ü"/>
            </a:pPr>
            <a:r>
              <a:rPr lang="en-US" sz="1800" i="1" kern="0" err="1">
                <a:effectLst/>
                <a:latin typeface="Arial"/>
                <a:ea typeface="Times New Roman" panose="02020603050405020304" pitchFamily="18" charset="0"/>
                <a:cs typeface="Arial"/>
              </a:rPr>
              <a:t>Akkermansia</a:t>
            </a: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Arial"/>
              </a:rPr>
              <a:t> generates more acetate</a:t>
            </a:r>
            <a:endParaRPr lang="en-US" sz="2400" kern="100"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Wingdings" pitchFamily="2" charset="2"/>
              <a:buChar char="ü"/>
            </a:pPr>
            <a:r>
              <a:rPr lang="en-US" sz="1800" kern="0">
                <a:effectLst/>
                <a:latin typeface="Arial"/>
                <a:ea typeface="Times New Roman" panose="02020603050405020304" pitchFamily="18" charset="0"/>
                <a:cs typeface="Arial"/>
              </a:rPr>
              <a:t>The entire cycle repeats, creating a self-reinforcing metabolic loop</a:t>
            </a:r>
            <a:endParaRPr lang="en-US" sz="2400" kern="100">
              <a:effectLst/>
              <a:latin typeface="Arial"/>
              <a:ea typeface="Aptos" panose="020B00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27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CCD10-4D7F-0DDF-CCAD-6AAB8FA1A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8D4C-FA95-3C7F-EC5E-9C410615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Formulation Positioning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3940E1-302C-A8A6-2251-B997D1465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92"/>
            <a:ext cx="9941560" cy="4544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/>
              <a:t>Foundation &amp; Stack Compatibility</a:t>
            </a:r>
          </a:p>
          <a:p>
            <a:pPr lvl="1"/>
            <a:r>
              <a:rPr lang="en-US" sz="1600" dirty="0"/>
              <a:t>Foundational ingredient for microbiome, gut, and immune health</a:t>
            </a:r>
          </a:p>
          <a:p>
            <a:pPr lvl="1"/>
            <a:r>
              <a:rPr lang="en-US" sz="1600" dirty="0"/>
              <a:t>Enhances pre, pro, and postbiotic formulations</a:t>
            </a:r>
          </a:p>
          <a:p>
            <a:pPr lvl="1"/>
            <a:r>
              <a:rPr lang="en-US" sz="1600" dirty="0"/>
              <a:t>Enables next-generation microbiome stacks</a:t>
            </a:r>
          </a:p>
          <a:p>
            <a:pPr marL="0" indent="0">
              <a:buNone/>
            </a:pPr>
            <a:r>
              <a:rPr lang="en-US" sz="1800" b="1" dirty="0"/>
              <a:t>Unlimited Formulation Opportunities</a:t>
            </a:r>
          </a:p>
          <a:p>
            <a:pPr lvl="1"/>
            <a:r>
              <a:rPr lang="en-US" sz="1600" dirty="0"/>
              <a:t>Compatible with beverages, powders, bars, capsules, and chocolate</a:t>
            </a:r>
          </a:p>
          <a:p>
            <a:pPr lvl="1"/>
            <a:r>
              <a:rPr lang="en-US" sz="1600" dirty="0"/>
              <a:t>Stable across processing and shelf conditions</a:t>
            </a:r>
          </a:p>
          <a:p>
            <a:pPr lvl="1"/>
            <a:r>
              <a:rPr lang="en-US" sz="1600" dirty="0"/>
              <a:t>Low water activity; compatible with acids, botanicals, and actives</a:t>
            </a:r>
          </a:p>
          <a:p>
            <a:pPr lvl="1"/>
            <a:r>
              <a:rPr lang="en-US" sz="1600" dirty="0"/>
              <a:t>Not suitable for kombucha fermentation environments</a:t>
            </a:r>
          </a:p>
          <a:p>
            <a:pPr marL="0" indent="0">
              <a:buNone/>
            </a:pPr>
            <a:r>
              <a:rPr lang="en-US" sz="1800" b="1" dirty="0"/>
              <a:t>Superior Consumer Experience</a:t>
            </a:r>
          </a:p>
          <a:p>
            <a:pPr lvl="1"/>
            <a:r>
              <a:rPr lang="en-US" sz="1600" dirty="0"/>
              <a:t>No fiber load or GI distress</a:t>
            </a:r>
          </a:p>
          <a:p>
            <a:pPr lvl="1"/>
            <a:r>
              <a:rPr lang="en-US" sz="1600" dirty="0"/>
              <a:t>Acts like a prebiotic without tolerance issues</a:t>
            </a:r>
          </a:p>
          <a:p>
            <a:pPr lvl="1"/>
            <a:r>
              <a:rPr lang="en-US" sz="1600" dirty="0"/>
              <a:t>Neutral taste and easy integration</a:t>
            </a:r>
          </a:p>
          <a:p>
            <a:pPr marL="0" indent="0">
              <a:buNone/>
            </a:pPr>
            <a:r>
              <a:rPr lang="en-US" sz="1800" b="1" dirty="0"/>
              <a:t>Commercial Advantage</a:t>
            </a:r>
          </a:p>
          <a:p>
            <a:pPr lvl="1"/>
            <a:r>
              <a:rPr lang="en-US" sz="1600" dirty="0"/>
              <a:t>Enables microbiome benefits in everyday formats</a:t>
            </a:r>
          </a:p>
          <a:p>
            <a:pPr lvl="1"/>
            <a:r>
              <a:rPr lang="en-US" sz="1600" dirty="0"/>
              <a:t>Expands product innovation without reformulation challenges</a:t>
            </a:r>
          </a:p>
          <a:p>
            <a:pPr lvl="1"/>
            <a:r>
              <a:rPr lang="en-US" sz="1600" dirty="0"/>
              <a:t>Supports premium positioning and differentiation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402AD-48FA-726C-3FB2-ADBEE62724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548747" y="6355588"/>
            <a:ext cx="805051" cy="365125"/>
          </a:xfrm>
        </p:spPr>
        <p:txBody>
          <a:bodyPr>
            <a:normAutofit/>
          </a:bodyPr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2B48-EEF8-3FF6-D096-8A815D46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Feel the Effect….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3B57D-ED2F-C437-6265-0CB9F47B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800% increase</a:t>
            </a:r>
            <a:r>
              <a:rPr lang="en-US" sz="2400" b="0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 in beneficial endogenous bacteria linked to butyrate production, barrier integrity, and metabolic signaling</a:t>
            </a:r>
            <a:r>
              <a:rPr lang="en-US" sz="2400" b="0" i="0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>
                <a:solidFill>
                  <a:srgbClr val="14788C"/>
                </a:solidFill>
                <a:effectLst/>
                <a:latin typeface="Arial" panose="020B0604020202020204" pitchFamily="34" charset="0"/>
              </a:rPr>
            </a:br>
            <a:endParaRPr lang="en-US" sz="2400" b="0" i="0">
              <a:solidFill>
                <a:srgbClr val="14788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68% of participants</a:t>
            </a:r>
            <a:r>
              <a:rPr lang="en-US" sz="2400" b="0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 experienced an increase in emotional wellbeing &amp; mood</a:t>
            </a:r>
            <a:r>
              <a:rPr lang="en-US" sz="2400" b="0" i="0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>
                <a:solidFill>
                  <a:srgbClr val="14788C"/>
                </a:solidFill>
                <a:effectLst/>
                <a:latin typeface="Arial" panose="020B0604020202020204" pitchFamily="34" charset="0"/>
              </a:rPr>
            </a:br>
            <a:endParaRPr lang="en-US" sz="2400" b="0" i="0">
              <a:solidFill>
                <a:srgbClr val="14788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IL-8 participant rate of change lowered</a:t>
            </a:r>
            <a:r>
              <a:rPr lang="en-US" sz="2400" b="0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, suggesting improved immune function</a:t>
            </a:r>
            <a:r>
              <a:rPr lang="en-US" sz="2400" b="0" i="0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sz="2400" b="0" i="0">
                <a:solidFill>
                  <a:srgbClr val="14788C"/>
                </a:solidFill>
                <a:effectLst/>
                <a:latin typeface="Arial" panose="020B0604020202020204" pitchFamily="34" charset="0"/>
              </a:rPr>
            </a:br>
            <a:endParaRPr lang="en-US" sz="2400" b="0" i="0">
              <a:solidFill>
                <a:srgbClr val="14788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14788C"/>
                </a:solidFill>
              </a:rPr>
              <a:t>Salivary Cortisol significantly decreased (p-0.03) and serum butyrate increased (p=0.053)</a:t>
            </a:r>
            <a:br>
              <a:rPr lang="en-US" sz="2400">
                <a:solidFill>
                  <a:srgbClr val="14788C"/>
                </a:solidFill>
              </a:rPr>
            </a:br>
            <a:endParaRPr lang="en-US" sz="2400" b="0" i="0">
              <a:solidFill>
                <a:srgbClr val="14788C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1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Greater than 50% decrease</a:t>
            </a:r>
            <a:r>
              <a:rPr lang="en-US" sz="2400" b="0" i="0" u="none" strike="noStrike">
                <a:solidFill>
                  <a:srgbClr val="14788C"/>
                </a:solidFill>
                <a:effectLst/>
                <a:latin typeface="Arial" panose="020B0604020202020204" pitchFamily="34" charset="0"/>
              </a:rPr>
              <a:t> in gas and bloating</a:t>
            </a:r>
            <a:endParaRPr lang="en-US" sz="2400" b="0" i="0">
              <a:solidFill>
                <a:srgbClr val="14788C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B033F-DD51-11F8-702D-9846CABB3A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/>
              <a:t>PAGE </a:t>
            </a:r>
            <a:fld id="{BDBF9DCE-55C5-154E-AC34-7A0AB59481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2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B 1">
      <a:dk1>
        <a:srgbClr val="14788C"/>
      </a:dk1>
      <a:lt1>
        <a:srgbClr val="FFFFFF"/>
      </a:lt1>
      <a:dk2>
        <a:srgbClr val="7CC6CD"/>
      </a:dk2>
      <a:lt2>
        <a:srgbClr val="AEEDFE"/>
      </a:lt2>
      <a:accent1>
        <a:srgbClr val="B7D7FE"/>
      </a:accent1>
      <a:accent2>
        <a:srgbClr val="FF612F"/>
      </a:accent2>
      <a:accent3>
        <a:srgbClr val="F9B4A3"/>
      </a:accent3>
      <a:accent4>
        <a:srgbClr val="7CFF5E"/>
      </a:accent4>
      <a:accent5>
        <a:srgbClr val="EEF8F9"/>
      </a:accent5>
      <a:accent6>
        <a:srgbClr val="AEEDFE"/>
      </a:accent6>
      <a:hlink>
        <a:srgbClr val="14788C"/>
      </a:hlink>
      <a:folHlink>
        <a:srgbClr val="7CC6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2_Verb_PPT-Template" id="{5E20E2BA-1BCE-6C40-82E9-114DA196727B}" vid="{F26C3495-C15E-C44A-825B-283BE05BEC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a5e608-b9a8-4169-b409-ef4ce07011e3" xsi:nil="true"/>
    <lcf76f155ced4ddcb4097134ff3c332f xmlns="c6d4e330-f3bc-4eff-a8e7-458e574bb7a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1FC5A172E27A419B1844E9058A88BC" ma:contentTypeVersion="16" ma:contentTypeDescription="Create a new document." ma:contentTypeScope="" ma:versionID="d489cd2d29efde1581d9827d62d1c094">
  <xsd:schema xmlns:xsd="http://www.w3.org/2001/XMLSchema" xmlns:xs="http://www.w3.org/2001/XMLSchema" xmlns:p="http://schemas.microsoft.com/office/2006/metadata/properties" xmlns:ns2="c6d4e330-f3bc-4eff-a8e7-458e574bb7a3" xmlns:ns3="94a5e608-b9a8-4169-b409-ef4ce07011e3" targetNamespace="http://schemas.microsoft.com/office/2006/metadata/properties" ma:root="true" ma:fieldsID="0c0adfa8ff7a615b3219151a968205c9" ns2:_="" ns3:_="">
    <xsd:import namespace="c6d4e330-f3bc-4eff-a8e7-458e574bb7a3"/>
    <xsd:import namespace="94a5e608-b9a8-4169-b409-ef4ce07011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4e330-f3bc-4eff-a8e7-458e574bb7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be5cc-61da-445a-bbae-b57468fa6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5e608-b9a8-4169-b409-ef4ce07011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cddd4a9-811c-4519-a936-324fa8e8bc91}" ma:internalName="TaxCatchAll" ma:showField="CatchAllData" ma:web="94a5e608-b9a8-4169-b409-ef4ce07011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51E8AD-DD11-45BA-B35E-93E5CA82F0EF}">
  <ds:schemaRefs>
    <ds:schemaRef ds:uri="http://schemas.microsoft.com/office/2006/metadata/properties"/>
    <ds:schemaRef ds:uri="c6d4e330-f3bc-4eff-a8e7-458e574bb7a3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4a5e608-b9a8-4169-b409-ef4ce07011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931AFD-90B9-4684-9EF7-3F326F8A85C9}">
  <ds:schemaRefs>
    <ds:schemaRef ds:uri="94a5e608-b9a8-4169-b409-ef4ce07011e3"/>
    <ds:schemaRef ds:uri="c6d4e330-f3bc-4eff-a8e7-458e574bb7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2196564-802D-4742-838A-9B78477CD9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Keystone Postbiotic Revitalizes ones existing gut microflora </vt:lpstr>
      <vt:lpstr>Sales Positioning/Angles </vt:lpstr>
      <vt:lpstr>The Problem The market lacks gut health and microbiome solutions that deliver meaningful benefits with unlimited product applications. </vt:lpstr>
      <vt:lpstr>PowerPoint Presentation</vt:lpstr>
      <vt:lpstr>PowerPoint Presentation</vt:lpstr>
      <vt:lpstr>A one-liner describing Keystone</vt:lpstr>
      <vt:lpstr>Keystone MOA Flywheel Example</vt:lpstr>
      <vt:lpstr>Formulation Positioning</vt:lpstr>
      <vt:lpstr>I Feel the Effect….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Activating Transformational Breakthroughs in Microbiome Health </dc:title>
  <dc:creator>Amy Hayes</dc:creator>
  <cp:lastModifiedBy>Celestia Howe</cp:lastModifiedBy>
  <cp:revision>23</cp:revision>
  <dcterms:created xsi:type="dcterms:W3CDTF">2023-05-23T23:02:39Z</dcterms:created>
  <dcterms:modified xsi:type="dcterms:W3CDTF">2026-02-26T21:08:29Z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0x010100D61FC5A172E27A419B1844E9058A88BC</vt:lpwstr>
  </property>
  <property fmtid="{D5CDD505-2E9C-101B-9397-08002B2CF9AE}" pid="3" name="MediaServiceImageTags">
    <vt:lpwstr/>
  </property>
</Properties>
</file>